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 id="2147483840" r:id="rId2"/>
  </p:sldMasterIdLst>
  <p:notesMasterIdLst>
    <p:notesMasterId r:id="rId46"/>
  </p:notesMasterIdLst>
  <p:sldIdLst>
    <p:sldId id="472" r:id="rId3"/>
    <p:sldId id="503" r:id="rId4"/>
    <p:sldId id="545" r:id="rId5"/>
    <p:sldId id="462" r:id="rId6"/>
    <p:sldId id="463" r:id="rId7"/>
    <p:sldId id="520" r:id="rId8"/>
    <p:sldId id="528" r:id="rId9"/>
    <p:sldId id="518" r:id="rId10"/>
    <p:sldId id="492" r:id="rId11"/>
    <p:sldId id="552" r:id="rId12"/>
    <p:sldId id="547" r:id="rId13"/>
    <p:sldId id="459" r:id="rId14"/>
    <p:sldId id="505" r:id="rId15"/>
    <p:sldId id="415" r:id="rId16"/>
    <p:sldId id="507" r:id="rId17"/>
    <p:sldId id="360" r:id="rId18"/>
    <p:sldId id="549" r:id="rId19"/>
    <p:sldId id="550" r:id="rId20"/>
    <p:sldId id="548" r:id="rId21"/>
    <p:sldId id="551" r:id="rId22"/>
    <p:sldId id="471" r:id="rId23"/>
    <p:sldId id="527" r:id="rId24"/>
    <p:sldId id="544" r:id="rId25"/>
    <p:sldId id="534" r:id="rId26"/>
    <p:sldId id="531" r:id="rId27"/>
    <p:sldId id="538" r:id="rId28"/>
    <p:sldId id="529" r:id="rId29"/>
    <p:sldId id="542" r:id="rId30"/>
    <p:sldId id="539" r:id="rId31"/>
    <p:sldId id="532" r:id="rId32"/>
    <p:sldId id="533" r:id="rId33"/>
    <p:sldId id="509" r:id="rId34"/>
    <p:sldId id="489" r:id="rId35"/>
    <p:sldId id="298" r:id="rId36"/>
    <p:sldId id="318" r:id="rId37"/>
    <p:sldId id="452" r:id="rId38"/>
    <p:sldId id="431" r:id="rId39"/>
    <p:sldId id="405" r:id="rId40"/>
    <p:sldId id="543" r:id="rId41"/>
    <p:sldId id="351" r:id="rId42"/>
    <p:sldId id="308" r:id="rId43"/>
    <p:sldId id="278" r:id="rId44"/>
    <p:sldId id="267" r:id="rId4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2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A47608-A7E3-46B5-867D-DA81E0E534D5}" type="datetimeFigureOut">
              <a:rPr lang="ru-RU" smtClean="0"/>
              <a:pPr/>
              <a:t>28.10.2025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17B837-A8C7-4DF5-83E3-4EC08C696B53}" type="slidenum">
              <a:rPr lang="ru-RU" smtClean="0"/>
              <a:pPr/>
              <a:t>‹#›</a:t>
            </a:fld>
            <a:endParaRPr lang="ru-RU"/>
          </a:p>
        </p:txBody>
      </p:sp>
    </p:spTree>
    <p:extLst>
      <p:ext uri="{BB962C8B-B14F-4D97-AF65-F5344CB8AC3E}">
        <p14:creationId xmlns:p14="http://schemas.microsoft.com/office/powerpoint/2010/main" val="715990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17B837-A8C7-4DF5-83E3-4EC08C696B53}" type="slidenum">
              <a:rPr lang="ru-RU" smtClean="0"/>
              <a:pPr/>
              <a:t>5</a:t>
            </a:fld>
            <a:endParaRPr lang="ru-RU"/>
          </a:p>
        </p:txBody>
      </p:sp>
    </p:spTree>
    <p:extLst>
      <p:ext uri="{BB962C8B-B14F-4D97-AF65-F5344CB8AC3E}">
        <p14:creationId xmlns:p14="http://schemas.microsoft.com/office/powerpoint/2010/main" val="12673067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17B837-A8C7-4DF5-83E3-4EC08C696B53}" type="slidenum">
              <a:rPr lang="ru-RU" smtClean="0"/>
              <a:pPr/>
              <a:t>25</a:t>
            </a:fld>
            <a:endParaRPr lang="ru-RU"/>
          </a:p>
        </p:txBody>
      </p:sp>
    </p:spTree>
    <p:extLst>
      <p:ext uri="{BB962C8B-B14F-4D97-AF65-F5344CB8AC3E}">
        <p14:creationId xmlns:p14="http://schemas.microsoft.com/office/powerpoint/2010/main" val="20129746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17B837-A8C7-4DF5-83E3-4EC08C696B53}" type="slidenum">
              <a:rPr lang="ru-RU" smtClean="0"/>
              <a:pPr/>
              <a:t>27</a:t>
            </a:fld>
            <a:endParaRPr lang="ru-RU"/>
          </a:p>
        </p:txBody>
      </p:sp>
    </p:spTree>
    <p:extLst>
      <p:ext uri="{BB962C8B-B14F-4D97-AF65-F5344CB8AC3E}">
        <p14:creationId xmlns:p14="http://schemas.microsoft.com/office/powerpoint/2010/main" val="37981371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17B837-A8C7-4DF5-83E3-4EC08C696B53}" type="slidenum">
              <a:rPr lang="ru-RU" smtClean="0"/>
              <a:pPr/>
              <a:t>30</a:t>
            </a:fld>
            <a:endParaRPr lang="ru-RU"/>
          </a:p>
        </p:txBody>
      </p:sp>
    </p:spTree>
    <p:extLst>
      <p:ext uri="{BB962C8B-B14F-4D97-AF65-F5344CB8AC3E}">
        <p14:creationId xmlns:p14="http://schemas.microsoft.com/office/powerpoint/2010/main" val="1562553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17B837-A8C7-4DF5-83E3-4EC08C696B53}" type="slidenum">
              <a:rPr lang="ru-RU" smtClean="0"/>
              <a:pPr/>
              <a:t>6</a:t>
            </a:fld>
            <a:endParaRPr lang="ru-RU"/>
          </a:p>
        </p:txBody>
      </p:sp>
    </p:spTree>
    <p:extLst>
      <p:ext uri="{BB962C8B-B14F-4D97-AF65-F5344CB8AC3E}">
        <p14:creationId xmlns:p14="http://schemas.microsoft.com/office/powerpoint/2010/main" val="668224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17B837-A8C7-4DF5-83E3-4EC08C696B53}" type="slidenum">
              <a:rPr lang="ru-RU" smtClean="0"/>
              <a:pPr/>
              <a:t>7</a:t>
            </a:fld>
            <a:endParaRPr lang="ru-RU"/>
          </a:p>
        </p:txBody>
      </p:sp>
    </p:spTree>
    <p:extLst>
      <p:ext uri="{BB962C8B-B14F-4D97-AF65-F5344CB8AC3E}">
        <p14:creationId xmlns:p14="http://schemas.microsoft.com/office/powerpoint/2010/main" val="1472305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17B837-A8C7-4DF5-83E3-4EC08C696B53}" type="slidenum">
              <a:rPr lang="ru-RU" smtClean="0"/>
              <a:pPr/>
              <a:t>8</a:t>
            </a:fld>
            <a:endParaRPr lang="ru-RU"/>
          </a:p>
        </p:txBody>
      </p:sp>
    </p:spTree>
    <p:extLst>
      <p:ext uri="{BB962C8B-B14F-4D97-AF65-F5344CB8AC3E}">
        <p14:creationId xmlns:p14="http://schemas.microsoft.com/office/powerpoint/2010/main" val="1564682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17B837-A8C7-4DF5-83E3-4EC08C696B53}" type="slidenum">
              <a:rPr lang="ru-RU" smtClean="0"/>
              <a:pPr/>
              <a:t>9</a:t>
            </a:fld>
            <a:endParaRPr lang="ru-RU"/>
          </a:p>
        </p:txBody>
      </p:sp>
    </p:spTree>
    <p:extLst>
      <p:ext uri="{BB962C8B-B14F-4D97-AF65-F5344CB8AC3E}">
        <p14:creationId xmlns:p14="http://schemas.microsoft.com/office/powerpoint/2010/main" val="1099848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17B837-A8C7-4DF5-83E3-4EC08C696B53}" type="slidenum">
              <a:rPr lang="ru-RU" smtClean="0"/>
              <a:pPr/>
              <a:t>10</a:t>
            </a:fld>
            <a:endParaRPr lang="ru-RU"/>
          </a:p>
        </p:txBody>
      </p:sp>
    </p:spTree>
    <p:extLst>
      <p:ext uri="{BB962C8B-B14F-4D97-AF65-F5344CB8AC3E}">
        <p14:creationId xmlns:p14="http://schemas.microsoft.com/office/powerpoint/2010/main" val="1099848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17B837-A8C7-4DF5-83E3-4EC08C696B53}" type="slidenum">
              <a:rPr lang="ru-RU" smtClean="0"/>
              <a:pPr/>
              <a:t>11</a:t>
            </a:fld>
            <a:endParaRPr lang="ru-RU"/>
          </a:p>
        </p:txBody>
      </p:sp>
    </p:spTree>
    <p:extLst>
      <p:ext uri="{BB962C8B-B14F-4D97-AF65-F5344CB8AC3E}">
        <p14:creationId xmlns:p14="http://schemas.microsoft.com/office/powerpoint/2010/main" val="1099848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17B837-A8C7-4DF5-83E3-4EC08C696B53}" type="slidenum">
              <a:rPr lang="ru-RU" smtClean="0"/>
              <a:pPr/>
              <a:t>22</a:t>
            </a:fld>
            <a:endParaRPr lang="ru-RU"/>
          </a:p>
        </p:txBody>
      </p:sp>
    </p:spTree>
    <p:extLst>
      <p:ext uri="{BB962C8B-B14F-4D97-AF65-F5344CB8AC3E}">
        <p14:creationId xmlns:p14="http://schemas.microsoft.com/office/powerpoint/2010/main" val="668224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17B837-A8C7-4DF5-83E3-4EC08C696B53}" type="slidenum">
              <a:rPr lang="ru-RU" smtClean="0"/>
              <a:pPr/>
              <a:t>24</a:t>
            </a:fld>
            <a:endParaRPr lang="ru-RU"/>
          </a:p>
        </p:txBody>
      </p:sp>
    </p:spTree>
    <p:extLst>
      <p:ext uri="{BB962C8B-B14F-4D97-AF65-F5344CB8AC3E}">
        <p14:creationId xmlns:p14="http://schemas.microsoft.com/office/powerpoint/2010/main" val="1099848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1"/>
      </p:bgRef>
    </p:bg>
    <p:spTree>
      <p:nvGrpSpPr>
        <p:cNvPr id="1" name=""/>
        <p:cNvGrpSpPr/>
        <p:nvPr/>
      </p:nvGrpSpPr>
      <p:grpSpPr>
        <a:xfrm>
          <a:off x="0" y="0"/>
          <a:ext cx="0" cy="0"/>
          <a:chOff x="0" y="0"/>
          <a:chExt cx="0" cy="0"/>
        </a:xfrm>
      </p:grpSpPr>
      <p:sp>
        <p:nvSpPr>
          <p:cNvPr id="12" name="Прямоугольник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Скругленный прямоугольник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Подзаголовок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28" name="Дата 27"/>
          <p:cNvSpPr>
            <a:spLocks noGrp="1"/>
          </p:cNvSpPr>
          <p:nvPr>
            <p:ph type="dt" sz="half" idx="10"/>
          </p:nvPr>
        </p:nvSpPr>
        <p:spPr/>
        <p:txBody>
          <a:bodyPr/>
          <a:lstStyle/>
          <a:p>
            <a:fld id="{B4C71EC6-210F-42DE-9C53-41977AD35B3D}" type="datetimeFigureOut">
              <a:rPr lang="ru-RU" smtClean="0"/>
              <a:pPr/>
              <a:t>28.10.2025</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lIns="0" tIns="0" rIns="0" bIns="0">
            <a:noAutofit/>
          </a:bodyPr>
          <a:lstStyle>
            <a:lvl1pPr>
              <a:defRPr sz="1400">
                <a:solidFill>
                  <a:srgbClr val="FFFFFF"/>
                </a:solidFill>
              </a:defRPr>
            </a:lvl1pPr>
          </a:lstStyle>
          <a:p>
            <a:fld id="{B19B0651-EE4F-4900-A07F-96A6BFA9D0F0}" type="slidenum">
              <a:rPr lang="ru-RU" smtClean="0"/>
              <a:pPr/>
              <a:t>‹#›</a:t>
            </a:fld>
            <a:endParaRPr lang="ru-RU"/>
          </a:p>
        </p:txBody>
      </p:sp>
      <p:sp>
        <p:nvSpPr>
          <p:cNvPr id="7" name="Прямоугольник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ru-RU"/>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28.10.2025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1"/>
            <a:ext cx="2011680" cy="5851525"/>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914400" y="274640"/>
            <a:ext cx="5562600" cy="5851525"/>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28.10.2025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cstate="print">
            <a:alphaModFix amt="30000"/>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1" y="1"/>
            <a:ext cx="1728788"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407319" y="1122363"/>
            <a:ext cx="6593681" cy="2387600"/>
          </a:xfrm>
        </p:spPr>
        <p:txBody>
          <a:bodyPr anchor="b">
            <a:normAutofit/>
          </a:bodyPr>
          <a:lstStyle>
            <a:lvl1pPr algn="l">
              <a:defRPr sz="3600"/>
            </a:lvl1pPr>
          </a:lstStyle>
          <a:p>
            <a:r>
              <a:rPr lang="en-US"/>
              <a:t>Click to edit Master title style</a:t>
            </a:r>
            <a:endParaRPr lang="en-US" dirty="0"/>
          </a:p>
        </p:txBody>
      </p:sp>
      <p:sp>
        <p:nvSpPr>
          <p:cNvPr id="3" name="Subtitle 2"/>
          <p:cNvSpPr>
            <a:spLocks noGrp="1"/>
          </p:cNvSpPr>
          <p:nvPr>
            <p:ph type="subTitle" idx="1"/>
          </p:nvPr>
        </p:nvSpPr>
        <p:spPr>
          <a:xfrm>
            <a:off x="1407319" y="3602038"/>
            <a:ext cx="6593681" cy="1655762"/>
          </a:xfrm>
        </p:spPr>
        <p:txBody>
          <a:bodyPr>
            <a:normAutofit/>
          </a:bodyPr>
          <a:lstStyle>
            <a:lvl1pPr marL="0" indent="0" algn="l">
              <a:buNone/>
              <a:defRPr sz="1500" cap="all"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5308133" y="5410202"/>
            <a:ext cx="2057400" cy="365125"/>
          </a:xfrm>
        </p:spPr>
        <p:txBody>
          <a:bodyPr/>
          <a:lstStyle/>
          <a:p>
            <a:fld id="{3FD938E9-F02E-4D04-9570-F7F9FBAFCFB1}" type="datetimeFigureOut">
              <a:rPr lang="en-US" smtClean="0"/>
              <a:pPr/>
              <a:t>10/28/2025</a:t>
            </a:fld>
            <a:endParaRPr lang="en-US"/>
          </a:p>
        </p:txBody>
      </p:sp>
      <p:sp>
        <p:nvSpPr>
          <p:cNvPr id="5" name="Footer Placeholder 4"/>
          <p:cNvSpPr>
            <a:spLocks noGrp="1"/>
          </p:cNvSpPr>
          <p:nvPr>
            <p:ph type="ftr" sz="quarter" idx="11"/>
          </p:nvPr>
        </p:nvSpPr>
        <p:spPr>
          <a:xfrm>
            <a:off x="1407318" y="5410202"/>
            <a:ext cx="3843665" cy="365125"/>
          </a:xfrm>
        </p:spPr>
        <p:txBody>
          <a:bodyPr/>
          <a:lstStyle/>
          <a:p>
            <a:endParaRPr lang="en-US"/>
          </a:p>
        </p:txBody>
      </p:sp>
      <p:sp>
        <p:nvSpPr>
          <p:cNvPr id="6" name="Slide Number Placeholder 5"/>
          <p:cNvSpPr>
            <a:spLocks noGrp="1"/>
          </p:cNvSpPr>
          <p:nvPr>
            <p:ph type="sldNum" sz="quarter" idx="12"/>
          </p:nvPr>
        </p:nvSpPr>
        <p:spPr>
          <a:xfrm>
            <a:off x="7422684" y="5410200"/>
            <a:ext cx="578317" cy="365125"/>
          </a:xfrm>
        </p:spPr>
        <p:txBody>
          <a:bodyPr/>
          <a:lstStyle/>
          <a:p>
            <a:fld id="{CE929E76-D8FF-405F-9B72-05619D91B09C}" type="slidenum">
              <a:rPr lang="en-US" smtClean="0"/>
              <a:pPr/>
              <a:t>‹#›</a:t>
            </a:fld>
            <a:endParaRPr lang="en-US"/>
          </a:p>
        </p:txBody>
      </p:sp>
    </p:spTree>
    <p:extLst>
      <p:ext uri="{BB962C8B-B14F-4D97-AF65-F5344CB8AC3E}">
        <p14:creationId xmlns:p14="http://schemas.microsoft.com/office/powerpoint/2010/main" val="36286172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D938E9-F02E-4D04-9570-F7F9FBAFCFB1}" type="datetimeFigureOut">
              <a:rPr lang="en-US" smtClean="0"/>
              <a:pPr/>
              <a:t>10/28/2025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929E76-D8FF-405F-9B72-05619D91B09C}" type="slidenum">
              <a:rPr lang="en-US" smtClean="0"/>
              <a:pPr/>
              <a:t>‹#›</a:t>
            </a:fld>
            <a:endParaRPr lang="en-US"/>
          </a:p>
        </p:txBody>
      </p:sp>
    </p:spTree>
    <p:extLst>
      <p:ext uri="{BB962C8B-B14F-4D97-AF65-F5344CB8AC3E}">
        <p14:creationId xmlns:p14="http://schemas.microsoft.com/office/powerpoint/2010/main" val="15097603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27"/>
            <a:ext cx="7429500" cy="2852737"/>
          </a:xfrm>
        </p:spPr>
        <p:txBody>
          <a:bodyPr anchor="b">
            <a:normAutofit/>
          </a:bodyPr>
          <a:lstStyle>
            <a:lvl1pPr>
              <a:defRPr sz="2700"/>
            </a:lvl1pPr>
          </a:lstStyle>
          <a:p>
            <a:r>
              <a:rPr lang="en-US"/>
              <a:t>Click to edit Master title style</a:t>
            </a:r>
            <a:endParaRPr lang="en-US" dirty="0"/>
          </a:p>
        </p:txBody>
      </p:sp>
      <p:sp>
        <p:nvSpPr>
          <p:cNvPr id="3" name="Text Placeholder 2"/>
          <p:cNvSpPr>
            <a:spLocks noGrp="1"/>
          </p:cNvSpPr>
          <p:nvPr>
            <p:ph type="body" idx="1"/>
          </p:nvPr>
        </p:nvSpPr>
        <p:spPr>
          <a:xfrm>
            <a:off x="856058" y="4424362"/>
            <a:ext cx="7429500" cy="1374776"/>
          </a:xfrm>
        </p:spPr>
        <p:txBody>
          <a:bodyPr>
            <a:normAutofit/>
          </a:bodyPr>
          <a:lstStyle>
            <a:lvl1pPr marL="0" indent="0">
              <a:buNone/>
              <a:defRPr sz="1350" cap="all" baseline="0">
                <a:solidFill>
                  <a:schemeClr val="tx1">
                    <a:tint val="75000"/>
                  </a:schemeClr>
                </a:solidFill>
              </a:defRPr>
            </a:lvl1pPr>
            <a:lvl2pPr marL="342900" indent="0">
              <a:buNone/>
              <a:defRPr sz="135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FD938E9-F02E-4D04-9570-F7F9FBAFCFB1}" type="datetimeFigureOut">
              <a:rPr lang="en-US" smtClean="0"/>
              <a:pPr/>
              <a:t>10/28/2025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929E76-D8FF-405F-9B72-05619D91B09C}" type="slidenum">
              <a:rPr lang="en-US" smtClean="0"/>
              <a:pPr/>
              <a:t>‹#›</a:t>
            </a:fld>
            <a:endParaRPr lang="en-US"/>
          </a:p>
        </p:txBody>
      </p:sp>
    </p:spTree>
    <p:extLst>
      <p:ext uri="{BB962C8B-B14F-4D97-AF65-F5344CB8AC3E}">
        <p14:creationId xmlns:p14="http://schemas.microsoft.com/office/powerpoint/2010/main" val="21314187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6058" y="2249486"/>
            <a:ext cx="3658792"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FD938E9-F02E-4D04-9570-F7F9FBAFCFB1}" type="datetimeFigureOut">
              <a:rPr lang="en-US" smtClean="0"/>
              <a:pPr/>
              <a:t>10/28/2025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929E76-D8FF-405F-9B72-05619D91B09C}" type="slidenum">
              <a:rPr lang="en-US" smtClean="0"/>
              <a:pPr/>
              <a:t>‹#›</a:t>
            </a:fld>
            <a:endParaRPr lang="en-US"/>
          </a:p>
        </p:txBody>
      </p:sp>
    </p:spTree>
    <p:extLst>
      <p:ext uri="{BB962C8B-B14F-4D97-AF65-F5344CB8AC3E}">
        <p14:creationId xmlns:p14="http://schemas.microsoft.com/office/powerpoint/2010/main" val="29074385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27"/>
            <a:ext cx="74295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27515" y="2249486"/>
            <a:ext cx="3487337" cy="823912"/>
          </a:xfrm>
        </p:spPr>
        <p:txBody>
          <a:bodyPr anchor="b"/>
          <a:lstStyle>
            <a:lvl1pPr marL="0" indent="0">
              <a:lnSpc>
                <a:spcPct val="90000"/>
              </a:lnSpc>
              <a:buNone/>
              <a:defRPr sz="18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56058" y="3073398"/>
            <a:ext cx="3658793"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0606" y="2249485"/>
            <a:ext cx="3484952" cy="823912"/>
          </a:xfrm>
        </p:spPr>
        <p:txBody>
          <a:bodyPr anchor="b"/>
          <a:lstStyle>
            <a:lvl1pPr marL="0" indent="0">
              <a:lnSpc>
                <a:spcPct val="90000"/>
              </a:lnSpc>
              <a:buNone/>
              <a:defRPr sz="18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3073398"/>
            <a:ext cx="3656408"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D938E9-F02E-4D04-9570-F7F9FBAFCFB1}" type="datetimeFigureOut">
              <a:rPr lang="en-US" smtClean="0"/>
              <a:pPr/>
              <a:t>10/28/2025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929E76-D8FF-405F-9B72-05619D91B09C}" type="slidenum">
              <a:rPr lang="en-US" smtClean="0"/>
              <a:pPr/>
              <a:t>‹#›</a:t>
            </a:fld>
            <a:endParaRPr lang="en-US"/>
          </a:p>
        </p:txBody>
      </p:sp>
    </p:spTree>
    <p:extLst>
      <p:ext uri="{BB962C8B-B14F-4D97-AF65-F5344CB8AC3E}">
        <p14:creationId xmlns:p14="http://schemas.microsoft.com/office/powerpoint/2010/main" val="30024400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FD938E9-F02E-4D04-9570-F7F9FBAFCFB1}" type="datetimeFigureOut">
              <a:rPr lang="en-US" smtClean="0"/>
              <a:pPr/>
              <a:t>10/28/2025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929E76-D8FF-405F-9B72-05619D91B09C}" type="slidenum">
              <a:rPr lang="en-US" smtClean="0"/>
              <a:pPr/>
              <a:t>‹#›</a:t>
            </a:fld>
            <a:endParaRPr lang="en-US"/>
          </a:p>
        </p:txBody>
      </p:sp>
    </p:spTree>
    <p:extLst>
      <p:ext uri="{BB962C8B-B14F-4D97-AF65-F5344CB8AC3E}">
        <p14:creationId xmlns:p14="http://schemas.microsoft.com/office/powerpoint/2010/main" val="8560649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D938E9-F02E-4D04-9570-F7F9FBAFCFB1}" type="datetimeFigureOut">
              <a:rPr lang="en-US" smtClean="0"/>
              <a:pPr/>
              <a:t>10/28/2025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929E76-D8FF-405F-9B72-05619D91B09C}" type="slidenum">
              <a:rPr lang="en-US" smtClean="0"/>
              <a:pPr/>
              <a:t>‹#›</a:t>
            </a:fld>
            <a:endParaRPr lang="en-US"/>
          </a:p>
        </p:txBody>
      </p:sp>
    </p:spTree>
    <p:extLst>
      <p:ext uri="{BB962C8B-B14F-4D97-AF65-F5344CB8AC3E}">
        <p14:creationId xmlns:p14="http://schemas.microsoft.com/office/powerpoint/2010/main" val="20829184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029" y="609601"/>
            <a:ext cx="2892028" cy="1639884"/>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67150" y="592666"/>
            <a:ext cx="4418407"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0029" y="2249486"/>
            <a:ext cx="2892028" cy="354171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FD938E9-F02E-4D04-9570-F7F9FBAFCFB1}" type="datetimeFigureOut">
              <a:rPr lang="en-US" smtClean="0"/>
              <a:pPr/>
              <a:t>10/28/2025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929E76-D8FF-405F-9B72-05619D91B09C}" type="slidenum">
              <a:rPr lang="en-US" smtClean="0"/>
              <a:pPr/>
              <a:t>‹#›</a:t>
            </a:fld>
            <a:endParaRPr lang="en-US"/>
          </a:p>
        </p:txBody>
      </p:sp>
    </p:spTree>
    <p:extLst>
      <p:ext uri="{BB962C8B-B14F-4D97-AF65-F5344CB8AC3E}">
        <p14:creationId xmlns:p14="http://schemas.microsoft.com/office/powerpoint/2010/main" val="3242286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28.10.2025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
        <p:nvSpPr>
          <p:cNvPr id="8" name="Объект 7"/>
          <p:cNvSpPr>
            <a:spLocks noGrp="1"/>
          </p:cNvSpPr>
          <p:nvPr>
            <p:ph sz="quarter" idx="1"/>
          </p:nvPr>
        </p:nvSpPr>
        <p:spPr>
          <a:xfrm>
            <a:off x="914400" y="1447800"/>
            <a:ext cx="7772400" cy="4572000"/>
          </a:xfrm>
        </p:spPr>
        <p:txBody>
          <a:bodyPr vert="horz"/>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0" y="609600"/>
            <a:ext cx="4450881" cy="1639886"/>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5541" y="609602"/>
            <a:ext cx="2750018"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56058" y="2249486"/>
            <a:ext cx="4450883" cy="354171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FD938E9-F02E-4D04-9570-F7F9FBAFCFB1}" type="datetimeFigureOut">
              <a:rPr lang="en-US" smtClean="0"/>
              <a:pPr/>
              <a:t>10/28/2025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929E76-D8FF-405F-9B72-05619D91B09C}" type="slidenum">
              <a:rPr lang="en-US" smtClean="0"/>
              <a:pPr/>
              <a:t>‹#›</a:t>
            </a:fld>
            <a:endParaRPr lang="en-US"/>
          </a:p>
        </p:txBody>
      </p:sp>
    </p:spTree>
    <p:extLst>
      <p:ext uri="{BB962C8B-B14F-4D97-AF65-F5344CB8AC3E}">
        <p14:creationId xmlns:p14="http://schemas.microsoft.com/office/powerpoint/2010/main" val="14625307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8" y="4304665"/>
            <a:ext cx="7434266" cy="819355"/>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56058" y="606426"/>
            <a:ext cx="7434266"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4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856024" y="5124020"/>
            <a:ext cx="7433144" cy="682472"/>
          </a:xfrm>
        </p:spPr>
        <p:txBody>
          <a:bodyP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FD938E9-F02E-4D04-9570-F7F9FBAFCFB1}" type="datetimeFigureOut">
              <a:rPr lang="en-US" smtClean="0"/>
              <a:pPr/>
              <a:t>10/28/2025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929E76-D8FF-405F-9B72-05619D91B09C}" type="slidenum">
              <a:rPr lang="en-US" smtClean="0"/>
              <a:pPr/>
              <a:t>‹#›</a:t>
            </a:fld>
            <a:endParaRPr lang="en-US"/>
          </a:p>
        </p:txBody>
      </p:sp>
    </p:spTree>
    <p:extLst>
      <p:ext uri="{BB962C8B-B14F-4D97-AF65-F5344CB8AC3E}">
        <p14:creationId xmlns:p14="http://schemas.microsoft.com/office/powerpoint/2010/main" val="5771448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nchor="ctr">
            <a:normAutofit/>
          </a:bodyPr>
          <a:lstStyle>
            <a:lvl1pPr>
              <a:defRPr sz="2700"/>
            </a:lvl1pPr>
          </a:lstStyle>
          <a:p>
            <a:r>
              <a:rPr lang="en-US"/>
              <a:t>Click to edit Master title style</a:t>
            </a:r>
            <a:endParaRPr lang="en-US" dirty="0"/>
          </a:p>
        </p:txBody>
      </p:sp>
      <p:sp>
        <p:nvSpPr>
          <p:cNvPr id="4" name="Text Placeholder 3"/>
          <p:cNvSpPr>
            <a:spLocks noGrp="1"/>
          </p:cNvSpPr>
          <p:nvPr>
            <p:ph type="body" sz="half" idx="2"/>
          </p:nvPr>
        </p:nvSpPr>
        <p:spPr>
          <a:xfrm>
            <a:off x="856058" y="4419600"/>
            <a:ext cx="7428344" cy="1371599"/>
          </a:xfrm>
        </p:spPr>
        <p:txBody>
          <a:bodyPr anchor="ctr">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FD938E9-F02E-4D04-9570-F7F9FBAFCFB1}" type="datetimeFigureOut">
              <a:rPr lang="en-US" smtClean="0"/>
              <a:pPr/>
              <a:t>10/28/2025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929E76-D8FF-405F-9B72-05619D91B09C}" type="slidenum">
              <a:rPr lang="en-US" smtClean="0"/>
              <a:pPr/>
              <a:t>‹#›</a:t>
            </a:fld>
            <a:endParaRPr lang="en-US"/>
          </a:p>
        </p:txBody>
      </p:sp>
    </p:spTree>
    <p:extLst>
      <p:ext uri="{BB962C8B-B14F-4D97-AF65-F5344CB8AC3E}">
        <p14:creationId xmlns:p14="http://schemas.microsoft.com/office/powerpoint/2010/main" val="31524880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748429"/>
          </a:xfrm>
        </p:spPr>
        <p:txBody>
          <a:bodyPr anchor="ctr">
            <a:normAutofit/>
          </a:bodyPr>
          <a:lstStyle>
            <a:lvl1pPr>
              <a:defRPr sz="27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4" name="Text Placeholder 3"/>
          <p:cNvSpPr>
            <a:spLocks noGrp="1"/>
          </p:cNvSpPr>
          <p:nvPr>
            <p:ph type="body" sz="half" idx="2"/>
          </p:nvPr>
        </p:nvSpPr>
        <p:spPr>
          <a:xfrm>
            <a:off x="856058" y="4309919"/>
            <a:ext cx="7429502" cy="1489496"/>
          </a:xfrm>
        </p:spPr>
        <p:txBody>
          <a:bodyPr anchor="ctr">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FD938E9-F02E-4D04-9570-F7F9FBAFCFB1}" type="datetimeFigureOut">
              <a:rPr lang="en-US" smtClean="0"/>
              <a:pPr/>
              <a:t>10/28/2025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929E76-D8FF-405F-9B72-05619D91B09C}" type="slidenum">
              <a:rPr lang="en-US" smtClean="0"/>
              <a:pPr/>
              <a:t>‹#›</a:t>
            </a:fld>
            <a:endParaRPr lang="en-US"/>
          </a:p>
        </p:txBody>
      </p:sp>
      <p:sp>
        <p:nvSpPr>
          <p:cNvPr id="60" name="TextBox 59"/>
          <p:cNvSpPr txBox="1"/>
          <p:nvPr/>
        </p:nvSpPr>
        <p:spPr>
          <a:xfrm>
            <a:off x="677634" y="73239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
        <p:nvSpPr>
          <p:cNvPr id="61" name="TextBox 60"/>
          <p:cNvSpPr txBox="1"/>
          <p:nvPr/>
        </p:nvSpPr>
        <p:spPr>
          <a:xfrm>
            <a:off x="7903028" y="2764972"/>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25169858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58" y="2134042"/>
            <a:ext cx="7429501" cy="2511835"/>
          </a:xfrm>
        </p:spPr>
        <p:txBody>
          <a:bodyPr anchor="b">
            <a:normAutofit/>
          </a:bodyPr>
          <a:lstStyle>
            <a:lvl1pPr>
              <a:defRPr sz="2700"/>
            </a:lvl1pPr>
          </a:lstStyle>
          <a:p>
            <a:r>
              <a:rPr lang="en-US"/>
              <a:t>Click to edit Master title style</a:t>
            </a:r>
            <a:endParaRPr lang="en-US" dirty="0"/>
          </a:p>
        </p:txBody>
      </p:sp>
      <p:sp>
        <p:nvSpPr>
          <p:cNvPr id="4" name="Text Placeholder 3"/>
          <p:cNvSpPr>
            <a:spLocks noGrp="1"/>
          </p:cNvSpPr>
          <p:nvPr>
            <p:ph type="body" sz="half" idx="2"/>
          </p:nvPr>
        </p:nvSpPr>
        <p:spPr>
          <a:xfrm>
            <a:off x="856023" y="4657655"/>
            <a:ext cx="7428379" cy="1140644"/>
          </a:xfrm>
        </p:spPr>
        <p:txBody>
          <a:bodyPr anchor="t">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FD938E9-F02E-4D04-9570-F7F9FBAFCFB1}" type="datetimeFigureOut">
              <a:rPr lang="en-US" smtClean="0"/>
              <a:pPr/>
              <a:t>10/28/2025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929E76-D8FF-405F-9B72-05619D91B09C}" type="slidenum">
              <a:rPr lang="en-US" smtClean="0"/>
              <a:pPr/>
              <a:t>‹#›</a:t>
            </a:fld>
            <a:endParaRPr lang="en-US"/>
          </a:p>
        </p:txBody>
      </p:sp>
    </p:spTree>
    <p:extLst>
      <p:ext uri="{BB962C8B-B14F-4D97-AF65-F5344CB8AC3E}">
        <p14:creationId xmlns:p14="http://schemas.microsoft.com/office/powerpoint/2010/main" val="26939012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56060" y="609600"/>
            <a:ext cx="7429499"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856058" y="2674463"/>
            <a:ext cx="2397674" cy="685800"/>
          </a:xfrm>
        </p:spPr>
        <p:txBody>
          <a:bodyPr anchor="b">
            <a:noAutofit/>
          </a:bodyPr>
          <a:lstStyle>
            <a:lvl1pPr marL="0" indent="0">
              <a:lnSpc>
                <a:spcPct val="90000"/>
              </a:lnSpc>
              <a:buNone/>
              <a:defRPr sz="18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Text Placeholder 3"/>
          <p:cNvSpPr>
            <a:spLocks noGrp="1"/>
          </p:cNvSpPr>
          <p:nvPr>
            <p:ph type="body" sz="half" idx="15"/>
          </p:nvPr>
        </p:nvSpPr>
        <p:spPr>
          <a:xfrm>
            <a:off x="845939" y="3360263"/>
            <a:ext cx="2406551" cy="2430936"/>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9" name="Text Placeholder 4"/>
          <p:cNvSpPr>
            <a:spLocks noGrp="1"/>
          </p:cNvSpPr>
          <p:nvPr>
            <p:ph type="body" sz="quarter" idx="3"/>
          </p:nvPr>
        </p:nvSpPr>
        <p:spPr>
          <a:xfrm>
            <a:off x="3386075" y="2677635"/>
            <a:ext cx="2388289" cy="685800"/>
          </a:xfrm>
        </p:spPr>
        <p:txBody>
          <a:bodyPr anchor="b">
            <a:noAutofit/>
          </a:bodyPr>
          <a:lstStyle>
            <a:lvl1pPr marL="0" indent="0">
              <a:lnSpc>
                <a:spcPct val="90000"/>
              </a:lnSpc>
              <a:buNone/>
              <a:defRPr sz="18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0" name="Text Placeholder 3"/>
          <p:cNvSpPr>
            <a:spLocks noGrp="1"/>
          </p:cNvSpPr>
          <p:nvPr>
            <p:ph type="body" sz="half" idx="16"/>
          </p:nvPr>
        </p:nvSpPr>
        <p:spPr>
          <a:xfrm>
            <a:off x="3378160" y="3363435"/>
            <a:ext cx="2396873" cy="2430936"/>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18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2" name="Text Placeholder 3"/>
          <p:cNvSpPr>
            <a:spLocks noGrp="1"/>
          </p:cNvSpPr>
          <p:nvPr>
            <p:ph type="body" sz="half" idx="17"/>
          </p:nvPr>
        </p:nvSpPr>
        <p:spPr>
          <a:xfrm>
            <a:off x="5889332" y="3360263"/>
            <a:ext cx="2396226" cy="2430936"/>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fld id="{3FD938E9-F02E-4D04-9570-F7F9FBAFCFB1}" type="datetimeFigureOut">
              <a:rPr lang="en-US" smtClean="0"/>
              <a:pPr/>
              <a:t>10/28/2025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929E76-D8FF-405F-9B72-05619D91B09C}" type="slidenum">
              <a:rPr lang="en-US" smtClean="0"/>
              <a:pPr/>
              <a:t>‹#›</a:t>
            </a:fld>
            <a:endParaRPr lang="en-US"/>
          </a:p>
        </p:txBody>
      </p:sp>
    </p:spTree>
    <p:extLst>
      <p:ext uri="{BB962C8B-B14F-4D97-AF65-F5344CB8AC3E}">
        <p14:creationId xmlns:p14="http://schemas.microsoft.com/office/powerpoint/2010/main" val="39494117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56059" y="609600"/>
            <a:ext cx="74294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856060" y="4404596"/>
            <a:ext cx="2396430" cy="576262"/>
          </a:xfrm>
        </p:spPr>
        <p:txBody>
          <a:bodyPr anchor="b">
            <a:noAutofit/>
          </a:bodyPr>
          <a:lstStyle>
            <a:lvl1pPr marL="0" indent="0">
              <a:lnSpc>
                <a:spcPct val="90000"/>
              </a:lnSpc>
              <a:buNone/>
              <a:defRPr sz="15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5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856060" y="4980859"/>
            <a:ext cx="2396430" cy="817843"/>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2" name="Text Placeholder 4"/>
          <p:cNvSpPr>
            <a:spLocks noGrp="1"/>
          </p:cNvSpPr>
          <p:nvPr>
            <p:ph type="body" sz="quarter" idx="3"/>
          </p:nvPr>
        </p:nvSpPr>
        <p:spPr>
          <a:xfrm>
            <a:off x="3366790" y="4404596"/>
            <a:ext cx="2400300" cy="576262"/>
          </a:xfrm>
        </p:spPr>
        <p:txBody>
          <a:bodyPr anchor="b">
            <a:noAutofit/>
          </a:bodyPr>
          <a:lstStyle>
            <a:lvl1pPr marL="0" indent="0">
              <a:lnSpc>
                <a:spcPct val="90000"/>
              </a:lnSpc>
              <a:buNone/>
              <a:defRPr sz="15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3" name="Picture Placeholder 2"/>
          <p:cNvSpPr>
            <a:spLocks noGrp="1" noChangeAspect="1"/>
          </p:cNvSpPr>
          <p:nvPr>
            <p:ph type="pic" idx="21"/>
          </p:nvPr>
        </p:nvSpPr>
        <p:spPr>
          <a:xfrm>
            <a:off x="3366790"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5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3365695" y="4980857"/>
            <a:ext cx="2400300" cy="81034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5" name="Text Placeholder 4"/>
          <p:cNvSpPr>
            <a:spLocks noGrp="1"/>
          </p:cNvSpPr>
          <p:nvPr>
            <p:ph type="body" sz="quarter" idx="13"/>
          </p:nvPr>
        </p:nvSpPr>
        <p:spPr>
          <a:xfrm>
            <a:off x="5889426" y="4404595"/>
            <a:ext cx="2393056" cy="576262"/>
          </a:xfrm>
        </p:spPr>
        <p:txBody>
          <a:bodyPr anchor="b">
            <a:noAutofit/>
          </a:bodyPr>
          <a:lstStyle>
            <a:lvl1pPr marL="0" indent="0">
              <a:lnSpc>
                <a:spcPct val="90000"/>
              </a:lnSpc>
              <a:buNone/>
              <a:defRPr sz="15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6" name="Picture Placeholder 2"/>
          <p:cNvSpPr>
            <a:spLocks noGrp="1" noChangeAspect="1"/>
          </p:cNvSpPr>
          <p:nvPr>
            <p:ph type="pic" idx="22"/>
          </p:nvPr>
        </p:nvSpPr>
        <p:spPr>
          <a:xfrm>
            <a:off x="5889332"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5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5889332" y="4980855"/>
            <a:ext cx="2396226" cy="810345"/>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fld id="{3FD938E9-F02E-4D04-9570-F7F9FBAFCFB1}" type="datetimeFigureOut">
              <a:rPr lang="en-US" smtClean="0"/>
              <a:pPr/>
              <a:t>10/28/2025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929E76-D8FF-405F-9B72-05619D91B09C}" type="slidenum">
              <a:rPr lang="en-US" smtClean="0"/>
              <a:pPr/>
              <a:t>‹#›</a:t>
            </a:fld>
            <a:endParaRPr lang="en-US"/>
          </a:p>
        </p:txBody>
      </p:sp>
    </p:spTree>
    <p:extLst>
      <p:ext uri="{BB962C8B-B14F-4D97-AF65-F5344CB8AC3E}">
        <p14:creationId xmlns:p14="http://schemas.microsoft.com/office/powerpoint/2010/main" val="35428892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D938E9-F02E-4D04-9570-F7F9FBAFCFB1}" type="datetimeFigureOut">
              <a:rPr lang="en-US" smtClean="0"/>
              <a:pPr/>
              <a:t>10/28/2025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929E76-D8FF-405F-9B72-05619D91B09C}" type="slidenum">
              <a:rPr lang="en-US" smtClean="0"/>
              <a:pPr/>
              <a:t>‹#›</a:t>
            </a:fld>
            <a:endParaRPr lang="en-US"/>
          </a:p>
        </p:txBody>
      </p:sp>
    </p:spTree>
    <p:extLst>
      <p:ext uri="{BB962C8B-B14F-4D97-AF65-F5344CB8AC3E}">
        <p14:creationId xmlns:p14="http://schemas.microsoft.com/office/powerpoint/2010/main" val="7585658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609600"/>
            <a:ext cx="1503758"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6057" y="609600"/>
            <a:ext cx="5811443"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D938E9-F02E-4D04-9570-F7F9FBAFCFB1}" type="datetimeFigureOut">
              <a:rPr lang="en-US" smtClean="0"/>
              <a:pPr/>
              <a:t>10/28/2025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929E76-D8FF-405F-9B72-05619D91B09C}" type="slidenum">
              <a:rPr lang="en-US" smtClean="0"/>
              <a:pPr/>
              <a:t>‹#›</a:t>
            </a:fld>
            <a:endParaRPr lang="en-US"/>
          </a:p>
        </p:txBody>
      </p:sp>
    </p:spTree>
    <p:extLst>
      <p:ext uri="{BB962C8B-B14F-4D97-AF65-F5344CB8AC3E}">
        <p14:creationId xmlns:p14="http://schemas.microsoft.com/office/powerpoint/2010/main" val="450804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11" name="Прямоугольник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Скругленный прямоугольник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722313" y="952500"/>
            <a:ext cx="7772400" cy="1362075"/>
          </a:xfrm>
        </p:spPr>
        <p:txBody>
          <a:bodyPr anchor="b" anchorCtr="0"/>
          <a:lstStyle>
            <a:lvl1pPr algn="l">
              <a:buNone/>
              <a:defRPr sz="4000" b="0" cap="none"/>
            </a:lvl1pPr>
          </a:lstStyle>
          <a:p>
            <a:r>
              <a:rPr kumimoji="0" lang="ru-RU"/>
              <a:t>Образец заголовка</a:t>
            </a:r>
            <a:endParaRPr kumimoji="0" lang="en-US"/>
          </a:p>
        </p:txBody>
      </p:sp>
      <p:sp>
        <p:nvSpPr>
          <p:cNvPr id="3" name="Текст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28.10.2025</a:t>
            </a:fld>
            <a:endParaRPr lang="ru-RU"/>
          </a:p>
        </p:txBody>
      </p:sp>
      <p:sp>
        <p:nvSpPr>
          <p:cNvPr id="5" name="Нижний колонтитул 4"/>
          <p:cNvSpPr>
            <a:spLocks noGrp="1"/>
          </p:cNvSpPr>
          <p:nvPr>
            <p:ph type="ftr" sz="quarter" idx="11"/>
          </p:nvPr>
        </p:nvSpPr>
        <p:spPr>
          <a:xfrm>
            <a:off x="800100" y="6172200"/>
            <a:ext cx="4000500" cy="457200"/>
          </a:xfrm>
        </p:spPr>
        <p:txBody>
          <a:bodyPr/>
          <a:lstStyle/>
          <a:p>
            <a:endParaRPr lang="ru-RU"/>
          </a:p>
        </p:txBody>
      </p:sp>
      <p:sp>
        <p:nvSpPr>
          <p:cNvPr id="7" name="Прямоугольник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146304" y="6208776"/>
            <a:ext cx="457200" cy="457200"/>
          </a:xfrm>
        </p:spPr>
        <p:txBody>
          <a:bodyPr/>
          <a:lstStyle/>
          <a:p>
            <a:fld id="{B19B0651-EE4F-4900-A07F-96A6BFA9D0F0}"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pPr/>
              <a:t>28.10.2025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
        <p:nvSpPr>
          <p:cNvPr id="9" name="Объект 8"/>
          <p:cNvSpPr>
            <a:spLocks noGrp="1"/>
          </p:cNvSpPr>
          <p:nvPr>
            <p:ph sz="quarter" idx="1"/>
          </p:nvPr>
        </p:nvSpPr>
        <p:spPr>
          <a:xfrm>
            <a:off x="914400" y="1447800"/>
            <a:ext cx="3749040" cy="4572000"/>
          </a:xfrm>
        </p:spPr>
        <p:txBody>
          <a:bodyPr vert="horz"/>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1" name="Объект 10"/>
          <p:cNvSpPr>
            <a:spLocks noGrp="1"/>
          </p:cNvSpPr>
          <p:nvPr>
            <p:ph sz="quarter" idx="2"/>
          </p:nvPr>
        </p:nvSpPr>
        <p:spPr>
          <a:xfrm>
            <a:off x="4933950" y="1447800"/>
            <a:ext cx="3749040" cy="4572000"/>
          </a:xfrm>
        </p:spPr>
        <p:txBody>
          <a:bodyPr vert="horz"/>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3050"/>
            <a:ext cx="7772400" cy="1143000"/>
          </a:xfrm>
        </p:spPr>
        <p:txBody>
          <a:bodyPr anchor="b" anchorCtr="0"/>
          <a:lstStyle>
            <a:lvl1pPr>
              <a:defRPr/>
            </a:lvl1pPr>
          </a:lstStyle>
          <a:p>
            <a:r>
              <a:rPr kumimoji="0" lang="ru-RU"/>
              <a:t>Образец заголовка</a:t>
            </a:r>
            <a:endParaRPr kumimoji="0" lang="en-US"/>
          </a:p>
        </p:txBody>
      </p:sp>
      <p:sp>
        <p:nvSpPr>
          <p:cNvPr id="3" name="Текст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4" name="Текст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7" name="Дата 6"/>
          <p:cNvSpPr>
            <a:spLocks noGrp="1"/>
          </p:cNvSpPr>
          <p:nvPr>
            <p:ph type="dt" sz="half" idx="10"/>
          </p:nvPr>
        </p:nvSpPr>
        <p:spPr/>
        <p:txBody>
          <a:bodyPr/>
          <a:lstStyle/>
          <a:p>
            <a:fld id="{B4C71EC6-210F-42DE-9C53-41977AD35B3D}" type="datetimeFigureOut">
              <a:rPr lang="ru-RU" smtClean="0"/>
              <a:pPr/>
              <a:t>28.10.2025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
        <p:nvSpPr>
          <p:cNvPr id="11" name="Объект 10"/>
          <p:cNvSpPr>
            <a:spLocks noGrp="1"/>
          </p:cNvSpPr>
          <p:nvPr>
            <p:ph sz="half" idx="2"/>
          </p:nvPr>
        </p:nvSpPr>
        <p:spPr>
          <a:xfrm>
            <a:off x="914400" y="2247900"/>
            <a:ext cx="3733800" cy="3886200"/>
          </a:xfrm>
        </p:spPr>
        <p:txBody>
          <a:bodyPr vert="horz"/>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3" name="Объект 12"/>
          <p:cNvSpPr>
            <a:spLocks noGrp="1"/>
          </p:cNvSpPr>
          <p:nvPr>
            <p:ph sz="half" idx="4"/>
          </p:nvPr>
        </p:nvSpPr>
        <p:spPr>
          <a:xfrm>
            <a:off x="4953000" y="2247900"/>
            <a:ext cx="3733800" cy="3886200"/>
          </a:xfrm>
        </p:spPr>
        <p:txBody>
          <a:bodyPr vert="horz"/>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Дата 2"/>
          <p:cNvSpPr>
            <a:spLocks noGrp="1"/>
          </p:cNvSpPr>
          <p:nvPr>
            <p:ph type="dt" sz="half" idx="10"/>
          </p:nvPr>
        </p:nvSpPr>
        <p:spPr/>
        <p:txBody>
          <a:bodyPr/>
          <a:lstStyle/>
          <a:p>
            <a:fld id="{B4C71EC6-210F-42DE-9C53-41977AD35B3D}" type="datetimeFigureOut">
              <a:rPr lang="ru-RU" smtClean="0"/>
              <a:pPr/>
              <a:t>28.10.2025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28.10.2025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Прямоугольник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Скругленный прямоугольник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914400" y="273050"/>
            <a:ext cx="7772400" cy="1143000"/>
          </a:xfrm>
        </p:spPr>
        <p:txBody>
          <a:bodyPr anchor="b" anchorCtr="0"/>
          <a:lstStyle>
            <a:lvl1pPr algn="l">
              <a:buNone/>
              <a:defRPr sz="4000" b="0"/>
            </a:lvl1pPr>
          </a:lstStyle>
          <a:p>
            <a:r>
              <a:rPr kumimoji="0" lang="ru-RU"/>
              <a:t>Образец заголовка</a:t>
            </a:r>
            <a:endParaRPr kumimoji="0" lang="en-US"/>
          </a:p>
        </p:txBody>
      </p:sp>
      <p:sp>
        <p:nvSpPr>
          <p:cNvPr id="3" name="Текст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28.10.2025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
        <p:nvSpPr>
          <p:cNvPr id="11" name="Объект 10"/>
          <p:cNvSpPr>
            <a:spLocks noGrp="1"/>
          </p:cNvSpPr>
          <p:nvPr>
            <p:ph sz="quarter" idx="1"/>
          </p:nvPr>
        </p:nvSpPr>
        <p:spPr>
          <a:xfrm>
            <a:off x="2971800" y="1600200"/>
            <a:ext cx="5715000" cy="4495800"/>
          </a:xfrm>
        </p:spPr>
        <p:txBody>
          <a:bodyPr vert="horz"/>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ru-RU"/>
              <a:t>Образец заголовка</a:t>
            </a:r>
            <a:endParaRPr kumimoji="0" lang="en-US"/>
          </a:p>
        </p:txBody>
      </p:sp>
      <p:sp>
        <p:nvSpPr>
          <p:cNvPr id="4" name="Текст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28.10.2025</a:t>
            </a:fld>
            <a:endParaRPr lang="ru-RU"/>
          </a:p>
        </p:txBody>
      </p:sp>
      <p:sp>
        <p:nvSpPr>
          <p:cNvPr id="6" name="Нижний колонтитул 5"/>
          <p:cNvSpPr>
            <a:spLocks noGrp="1"/>
          </p:cNvSpPr>
          <p:nvPr>
            <p:ph type="ftr" sz="quarter" idx="11"/>
          </p:nvPr>
        </p:nvSpPr>
        <p:spPr>
          <a:xfrm>
            <a:off x="914400" y="6172200"/>
            <a:ext cx="3886200" cy="457200"/>
          </a:xfrm>
        </p:spPr>
        <p:txBody>
          <a:bodyPr/>
          <a:lstStyle/>
          <a:p>
            <a:endParaRPr lang="ru-RU"/>
          </a:p>
        </p:txBody>
      </p:sp>
      <p:sp>
        <p:nvSpPr>
          <p:cNvPr id="7" name="Номер слайда 6"/>
          <p:cNvSpPr>
            <a:spLocks noGrp="1"/>
          </p:cNvSpPr>
          <p:nvPr>
            <p:ph type="sldNum" sz="quarter" idx="12"/>
          </p:nvPr>
        </p:nvSpPr>
        <p:spPr>
          <a:xfrm>
            <a:off x="146304" y="6208776"/>
            <a:ext cx="457200" cy="457200"/>
          </a:xfrm>
        </p:spPr>
        <p:txBody>
          <a:bodyPr/>
          <a:lstStyle/>
          <a:p>
            <a:fld id="{B19B0651-EE4F-4900-A07F-96A6BFA9D0F0}" type="slidenum">
              <a:rPr lang="ru-RU" smtClean="0"/>
              <a:pPr/>
              <a:t>‹#›</a:t>
            </a:fld>
            <a:endParaRPr lang="ru-RU"/>
          </a:p>
        </p:txBody>
      </p:sp>
      <p:sp>
        <p:nvSpPr>
          <p:cNvPr id="11" name="Прямоугольник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Рисунок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ru-RU"/>
              <a:t>Вставка рисунка</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Скругленный прямоугольник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Заголовок 21"/>
          <p:cNvSpPr>
            <a:spLocks noGrp="1"/>
          </p:cNvSpPr>
          <p:nvPr>
            <p:ph type="title"/>
          </p:nvPr>
        </p:nvSpPr>
        <p:spPr>
          <a:xfrm>
            <a:off x="914400" y="274638"/>
            <a:ext cx="7772400" cy="1143000"/>
          </a:xfrm>
          <a:prstGeom prst="rect">
            <a:avLst/>
          </a:prstGeom>
        </p:spPr>
        <p:txBody>
          <a:bodyPr bIns="91440" anchor="b" anchorCtr="0">
            <a:normAutofit/>
          </a:bodyPr>
          <a:lstStyle/>
          <a:p>
            <a:r>
              <a:rPr kumimoji="0" lang="ru-RU"/>
              <a:t>Образец заголовка</a:t>
            </a:r>
            <a:endParaRPr kumimoji="0" lang="en-US"/>
          </a:p>
        </p:txBody>
      </p:sp>
      <p:sp>
        <p:nvSpPr>
          <p:cNvPr id="13" name="Текст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4" name="Дата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B4C71EC6-210F-42DE-9C53-41977AD35B3D}" type="datetimeFigureOut">
              <a:rPr lang="ru-RU" smtClean="0"/>
              <a:pPr/>
              <a:t>28.10.2025</a:t>
            </a:fld>
            <a:endParaRPr lang="ru-RU"/>
          </a:p>
        </p:txBody>
      </p:sp>
      <p:sp>
        <p:nvSpPr>
          <p:cNvPr id="3" name="Нижний колонтитул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ru-RU"/>
          </a:p>
        </p:txBody>
      </p:sp>
      <p:sp>
        <p:nvSpPr>
          <p:cNvPr id="23" name="Номер слайда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cstate="print">
            <a:alphaModFix amt="30000"/>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0716" y="1"/>
            <a:ext cx="9040416"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856060"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60" y="2249487"/>
            <a:ext cx="74294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592691" y="5883277"/>
            <a:ext cx="2057400" cy="365125"/>
          </a:xfrm>
          <a:prstGeom prst="rect">
            <a:avLst/>
          </a:prstGeom>
        </p:spPr>
        <p:txBody>
          <a:bodyPr vert="horz" lIns="91440" tIns="45720" rIns="91440" bIns="45720" rtlCol="0" anchor="ctr"/>
          <a:lstStyle>
            <a:lvl1pPr algn="r">
              <a:defRPr sz="788">
                <a:solidFill>
                  <a:schemeClr val="tx1">
                    <a:tint val="75000"/>
                  </a:schemeClr>
                </a:solidFill>
              </a:defRPr>
            </a:lvl1pPr>
          </a:lstStyle>
          <a:p>
            <a:fld id="{3FD938E9-F02E-4D04-9570-F7F9FBAFCFB1}" type="datetimeFigureOut">
              <a:rPr lang="en-US" smtClean="0"/>
              <a:pPr/>
              <a:t>10/28/2025</a:t>
            </a:fld>
            <a:endParaRPr lang="en-US"/>
          </a:p>
        </p:txBody>
      </p:sp>
      <p:sp>
        <p:nvSpPr>
          <p:cNvPr id="5" name="Footer Placeholder 4"/>
          <p:cNvSpPr>
            <a:spLocks noGrp="1"/>
          </p:cNvSpPr>
          <p:nvPr>
            <p:ph type="ftr" sz="quarter" idx="3"/>
          </p:nvPr>
        </p:nvSpPr>
        <p:spPr>
          <a:xfrm>
            <a:off x="856059" y="5883276"/>
            <a:ext cx="4679482" cy="365125"/>
          </a:xfrm>
          <a:prstGeom prst="rect">
            <a:avLst/>
          </a:prstGeom>
        </p:spPr>
        <p:txBody>
          <a:bodyPr vert="horz" lIns="91440" tIns="45720" rIns="91440" bIns="45720" rtlCol="0" anchor="ctr"/>
          <a:lstStyle>
            <a:lvl1pPr algn="l">
              <a:defRPr sz="788"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707241" y="5883275"/>
            <a:ext cx="578317" cy="365125"/>
          </a:xfrm>
          <a:prstGeom prst="rect">
            <a:avLst/>
          </a:prstGeom>
        </p:spPr>
        <p:txBody>
          <a:bodyPr vert="horz" lIns="91440" tIns="45720" rIns="91440" bIns="45720" rtlCol="0" anchor="ctr"/>
          <a:lstStyle>
            <a:lvl1pPr algn="r">
              <a:defRPr sz="788">
                <a:solidFill>
                  <a:schemeClr val="tx1">
                    <a:tint val="75000"/>
                  </a:schemeClr>
                </a:solidFill>
              </a:defRPr>
            </a:lvl1pPr>
          </a:lstStyle>
          <a:p>
            <a:fld id="{CE929E76-D8FF-405F-9B72-05619D91B09C}" type="slidenum">
              <a:rPr lang="en-US" smtClean="0"/>
              <a:pPr/>
              <a:t>‹#›</a:t>
            </a:fld>
            <a:endParaRPr lang="en-US"/>
          </a:p>
        </p:txBody>
      </p:sp>
    </p:spTree>
    <p:extLst>
      <p:ext uri="{BB962C8B-B14F-4D97-AF65-F5344CB8AC3E}">
        <p14:creationId xmlns:p14="http://schemas.microsoft.com/office/powerpoint/2010/main" val="1319620629"/>
      </p:ext>
    </p:extLst>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 id="2147483855" r:id="rId15"/>
    <p:sldLayoutId id="2147483856" r:id="rId16"/>
    <p:sldLayoutId id="2147483857" r:id="rId17"/>
  </p:sldLayoutIdLst>
  <p:txStyles>
    <p:titleStyle>
      <a:lvl1pPr algn="l" defTabSz="685800" rtl="0" eaLnBrk="1" latinLnBrk="0" hangingPunct="1">
        <a:lnSpc>
          <a:spcPct val="90000"/>
        </a:lnSpc>
        <a:spcBef>
          <a:spcPct val="0"/>
        </a:spcBef>
        <a:buNone/>
        <a:defRPr sz="2700" kern="1200" cap="all" baseline="0">
          <a:solidFill>
            <a:schemeClr val="tx1"/>
          </a:solidFill>
          <a:latin typeface="+mj-lt"/>
          <a:ea typeface="+mj-ea"/>
          <a:cs typeface="+mj-cs"/>
        </a:defRPr>
      </a:lvl1pPr>
    </p:titleStyle>
    <p:bodyStyle>
      <a:lvl1pPr marL="171450" indent="-171450" algn="l" defTabSz="685800" rtl="0" eaLnBrk="1" latinLnBrk="0" hangingPunct="1">
        <a:lnSpc>
          <a:spcPct val="120000"/>
        </a:lnSpc>
        <a:spcBef>
          <a:spcPts val="750"/>
        </a:spcBef>
        <a:buSzPct val="125000"/>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120000"/>
        </a:lnSpc>
        <a:spcBef>
          <a:spcPts val="375"/>
        </a:spcBef>
        <a:buSzPct val="125000"/>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120000"/>
        </a:lnSpc>
        <a:spcBef>
          <a:spcPts val="375"/>
        </a:spcBef>
        <a:buSzPct val="125000"/>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120000"/>
        </a:lnSpc>
        <a:spcBef>
          <a:spcPts val="375"/>
        </a:spcBef>
        <a:buSzPct val="125000"/>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120000"/>
        </a:lnSpc>
        <a:spcBef>
          <a:spcPts val="375"/>
        </a:spcBef>
        <a:buSzPct val="125000"/>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120000"/>
        </a:lnSpc>
        <a:spcBef>
          <a:spcPts val="375"/>
        </a:spcBef>
        <a:buSzPct val="125000"/>
        <a:buFont typeface="Arial" panose="020B0604020202020204" pitchFamily="34" charset="0"/>
        <a:buChar char="•"/>
        <a:defRPr sz="1050" kern="1200">
          <a:solidFill>
            <a:schemeClr val="tx1"/>
          </a:solidFill>
          <a:latin typeface="+mn-lt"/>
          <a:ea typeface="+mn-ea"/>
          <a:cs typeface="+mn-cs"/>
        </a:defRPr>
      </a:lvl6pPr>
      <a:lvl7pPr marL="2228850" indent="-171450" algn="l" defTabSz="685800" rtl="0" eaLnBrk="1" latinLnBrk="0" hangingPunct="1">
        <a:lnSpc>
          <a:spcPct val="120000"/>
        </a:lnSpc>
        <a:spcBef>
          <a:spcPts val="375"/>
        </a:spcBef>
        <a:buSzPct val="125000"/>
        <a:buFont typeface="Arial" panose="020B0604020202020204" pitchFamily="34" charset="0"/>
        <a:buChar char="•"/>
        <a:defRPr sz="1050" kern="1200">
          <a:solidFill>
            <a:schemeClr val="tx1"/>
          </a:solidFill>
          <a:latin typeface="+mn-lt"/>
          <a:ea typeface="+mn-ea"/>
          <a:cs typeface="+mn-cs"/>
        </a:defRPr>
      </a:lvl7pPr>
      <a:lvl8pPr marL="2571750" indent="-171450" algn="l" defTabSz="685800" rtl="0" eaLnBrk="1" latinLnBrk="0" hangingPunct="1">
        <a:lnSpc>
          <a:spcPct val="120000"/>
        </a:lnSpc>
        <a:spcBef>
          <a:spcPts val="375"/>
        </a:spcBef>
        <a:buSzPct val="125000"/>
        <a:buFont typeface="Arial" panose="020B0604020202020204" pitchFamily="34" charset="0"/>
        <a:buChar char="•"/>
        <a:defRPr sz="1050" kern="1200">
          <a:solidFill>
            <a:schemeClr val="tx1"/>
          </a:solidFill>
          <a:latin typeface="+mn-lt"/>
          <a:ea typeface="+mn-ea"/>
          <a:cs typeface="+mn-cs"/>
        </a:defRPr>
      </a:lvl8pPr>
      <a:lvl9pPr marL="2914650" indent="-171450" algn="l" defTabSz="685800" rtl="0" eaLnBrk="1" latinLnBrk="0" hangingPunct="1">
        <a:lnSpc>
          <a:spcPct val="120000"/>
        </a:lnSpc>
        <a:spcBef>
          <a:spcPts val="375"/>
        </a:spcBef>
        <a:buSzPct val="125000"/>
        <a:buFont typeface="Arial" panose="020B0604020202020204" pitchFamily="34" charset="0"/>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1.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8.png"/><Relationship Id="rId5" Type="http://schemas.microsoft.com/office/2007/relationships/hdphoto" Target="../media/hdphoto4.wdp"/><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2" Type="http://schemas.openxmlformats.org/officeDocument/2006/relationships/hyperlink" Target="https://doi.org/10.1134/S1068337223010127"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2.jpeg"/><Relationship Id="rId7" Type="http://schemas.microsoft.com/office/2007/relationships/hdphoto" Target="../media/hdphoto1.wdp"/><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13.png"/><Relationship Id="rId11" Type="http://schemas.microsoft.com/office/2007/relationships/hdphoto" Target="../media/hdphoto2.wdp"/><Relationship Id="rId5" Type="http://schemas.openxmlformats.org/officeDocument/2006/relationships/image" Target="../media/image37.jpeg"/><Relationship Id="rId10" Type="http://schemas.openxmlformats.org/officeDocument/2006/relationships/image" Target="../media/image16.png"/><Relationship Id="rId4" Type="http://schemas.openxmlformats.org/officeDocument/2006/relationships/image" Target="../media/image36.png"/><Relationship Id="rId9"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0.png"/><Relationship Id="rId7" Type="http://schemas.openxmlformats.org/officeDocument/2006/relationships/image" Target="../media/image52.png"/><Relationship Id="rId2" Type="http://schemas.openxmlformats.org/officeDocument/2006/relationships/image" Target="../media/image470.png"/><Relationship Id="rId1" Type="http://schemas.openxmlformats.org/officeDocument/2006/relationships/slideLayout" Target="../slideLayouts/slideLayout2.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0.png"/><Relationship Id="rId10" Type="http://schemas.openxmlformats.org/officeDocument/2006/relationships/image" Target="../media/image55.png"/><Relationship Id="rId4" Type="http://schemas.openxmlformats.org/officeDocument/2006/relationships/image" Target="../media/image490.png"/><Relationship Id="rId9" Type="http://schemas.openxmlformats.org/officeDocument/2006/relationships/image" Target="../media/image5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360.png"/><Relationship Id="rId4" Type="http://schemas.openxmlformats.org/officeDocument/2006/relationships/image" Target="../media/image59.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9.jpeg"/><Relationship Id="rId4" Type="http://schemas.microsoft.com/office/2007/relationships/hdphoto" Target="../media/hdphoto3.wdp"/></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9.wmf"/></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1.jpeg"/><Relationship Id="rId4" Type="http://schemas.openxmlformats.org/officeDocument/2006/relationships/image" Target="../media/image40.jpeg"/></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80.png"/><Relationship Id="rId4" Type="http://schemas.openxmlformats.org/officeDocument/2006/relationships/image" Target="../media/image29.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7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3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0.png"/><Relationship Id="rId7" Type="http://schemas.openxmlformats.org/officeDocument/2006/relationships/image" Target="../media/image52.png"/><Relationship Id="rId2" Type="http://schemas.openxmlformats.org/officeDocument/2006/relationships/image" Target="../media/image470.png"/><Relationship Id="rId1" Type="http://schemas.openxmlformats.org/officeDocument/2006/relationships/slideLayout" Target="../slideLayouts/slideLayout2.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0.png"/><Relationship Id="rId10" Type="http://schemas.openxmlformats.org/officeDocument/2006/relationships/image" Target="../media/image55.png"/><Relationship Id="rId4" Type="http://schemas.openxmlformats.org/officeDocument/2006/relationships/image" Target="../media/image490.png"/><Relationship Id="rId9" Type="http://schemas.openxmlformats.org/officeDocument/2006/relationships/image" Target="../media/image5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43507" y="4509120"/>
            <a:ext cx="8784978" cy="728295"/>
          </a:xfrm>
        </p:spPr>
        <p:txBody>
          <a:bodyPr>
            <a:noAutofit/>
          </a:bodyPr>
          <a:lstStyle/>
          <a:p>
            <a:r>
              <a:rPr lang="en-GB" sz="2000" b="1" i="1" dirty="0">
                <a:solidFill>
                  <a:schemeClr val="tx1"/>
                </a:solidFill>
                <a:latin typeface="Times New Roman" pitchFamily="18" charset="0"/>
                <a:cs typeface="Times New Roman" pitchFamily="18" charset="0"/>
              </a:rPr>
              <a:t>A. Aleksanyan, S. Amirkhanyan, H. Gulkanyan, L. Poghosyan, V. Poghosov </a:t>
            </a:r>
            <a:r>
              <a:rPr lang="ru-RU" sz="2000" b="1" i="1" baseline="30000" dirty="0">
                <a:solidFill>
                  <a:schemeClr val="tx1"/>
                </a:solidFill>
                <a:latin typeface="Times New Roman" pitchFamily="18" charset="0"/>
                <a:cs typeface="Times New Roman" pitchFamily="18" charset="0"/>
              </a:rPr>
              <a:t>†</a:t>
            </a:r>
            <a:r>
              <a:rPr lang="en-GB" sz="2000" b="1" i="1" dirty="0">
                <a:solidFill>
                  <a:schemeClr val="tx1"/>
                </a:solidFill>
                <a:latin typeface="Times New Roman" pitchFamily="18" charset="0"/>
                <a:cs typeface="Times New Roman" pitchFamily="18" charset="0"/>
              </a:rPr>
              <a:t>, </a:t>
            </a:r>
          </a:p>
          <a:p>
            <a:r>
              <a:rPr lang="en-GB" sz="2000" b="1" i="1" u="sng" dirty="0">
                <a:solidFill>
                  <a:schemeClr val="tx1"/>
                </a:solidFill>
                <a:latin typeface="Times New Roman" pitchFamily="18" charset="0"/>
                <a:cs typeface="Times New Roman" pitchFamily="18" charset="0"/>
              </a:rPr>
              <a:t>T. Kotanjyan</a:t>
            </a:r>
            <a:endParaRPr lang="hy-AM" sz="2000" b="1" u="sng" dirty="0">
              <a:solidFill>
                <a:schemeClr val="tx1"/>
              </a:solidFill>
              <a:latin typeface="Sylfaen" pitchFamily="18" charset="0"/>
              <a:cs typeface="Times New Roman" pitchFamily="18" charset="0"/>
            </a:endParaRPr>
          </a:p>
        </p:txBody>
      </p:sp>
      <p:sp>
        <p:nvSpPr>
          <p:cNvPr id="2" name="Заголовок 1"/>
          <p:cNvSpPr>
            <a:spLocks noGrp="1"/>
          </p:cNvSpPr>
          <p:nvPr>
            <p:ph type="ctrTitle"/>
          </p:nvPr>
        </p:nvSpPr>
        <p:spPr>
          <a:xfrm>
            <a:off x="0" y="764704"/>
            <a:ext cx="9144000" cy="3051770"/>
          </a:xfrm>
        </p:spPr>
        <p:txBody>
          <a:bodyPr>
            <a:noAutofit/>
            <a:scene3d>
              <a:camera prst="orthographicFront"/>
              <a:lightRig rig="balanced" dir="t">
                <a:rot lat="0" lon="0" rev="2100000"/>
              </a:lightRig>
            </a:scene3d>
            <a:sp3d extrusionH="57150" prstMaterial="metal">
              <a:bevelT w="38100" h="25400"/>
              <a:contourClr>
                <a:schemeClr val="bg2"/>
              </a:contourClr>
            </a:sp3d>
          </a:bodyPr>
          <a:lstStyle/>
          <a:p>
            <a:r>
              <a:rPr lang="ru-RU" sz="2800" dirty="0">
                <a:latin typeface="Times New Roman" pitchFamily="18" charset="0"/>
                <a:cs typeface="Times New Roman" pitchFamily="18" charset="0"/>
              </a:rPr>
              <a:t>SEARCHING FOR THE PHOTONUCLEAR REACTION </a:t>
            </a:r>
            <a:r>
              <a:rPr lang="ru-RU" sz="2800" baseline="30000" dirty="0">
                <a:latin typeface="Times New Roman" pitchFamily="18" charset="0"/>
                <a:cs typeface="Times New Roman" pitchFamily="18" charset="0"/>
              </a:rPr>
              <a:t>209</a:t>
            </a:r>
            <a:r>
              <a:rPr lang="ru-RU" sz="2800" dirty="0">
                <a:latin typeface="Times New Roman" pitchFamily="18" charset="0"/>
                <a:cs typeface="Times New Roman" pitchFamily="18" charset="0"/>
              </a:rPr>
              <a:t>Bi(γ,4</a:t>
            </a:r>
            <a:r>
              <a:rPr lang="ru-RU" sz="2800" i="1" dirty="0">
                <a:latin typeface="Times New Roman" pitchFamily="18" charset="0"/>
                <a:cs typeface="Times New Roman" pitchFamily="18" charset="0"/>
              </a:rPr>
              <a:t>n</a:t>
            </a:r>
            <a:r>
              <a:rPr lang="ru-RU" sz="2800" dirty="0">
                <a:latin typeface="Times New Roman" pitchFamily="18" charset="0"/>
                <a:cs typeface="Times New Roman" pitchFamily="18" charset="0"/>
              </a:rPr>
              <a:t>)</a:t>
            </a:r>
            <a:r>
              <a:rPr lang="ru-RU" sz="2800" baseline="30000" dirty="0">
                <a:latin typeface="Times New Roman" pitchFamily="18" charset="0"/>
                <a:cs typeface="Times New Roman" pitchFamily="18" charset="0"/>
              </a:rPr>
              <a:t>205</a:t>
            </a:r>
            <a:r>
              <a:rPr lang="ru-RU" sz="2800" dirty="0">
                <a:latin typeface="Times New Roman" pitchFamily="18" charset="0"/>
                <a:cs typeface="Times New Roman" pitchFamily="18" charset="0"/>
              </a:rPr>
              <a:t>Bi </a:t>
            </a:r>
            <a:r>
              <a:rPr lang="en-US" sz="2800" dirty="0">
                <a:latin typeface="Times New Roman" pitchFamily="18" charset="0"/>
                <a:cs typeface="Times New Roman" pitchFamily="18" charset="0"/>
              </a:rPr>
              <a:t> </a:t>
            </a:r>
            <a:r>
              <a:rPr lang="ru-RU" sz="2800" dirty="0">
                <a:latin typeface="Times New Roman" pitchFamily="18" charset="0"/>
                <a:cs typeface="Times New Roman" pitchFamily="18" charset="0"/>
              </a:rPr>
              <a:t>AT NEAR-THRESHOLD ENERGIES</a:t>
            </a:r>
            <a:endParaRPr lang="ru-RU" sz="2800" b="1" dirty="0">
              <a:ln w="50800"/>
              <a:solidFill>
                <a:schemeClr val="bg1">
                  <a:shade val="50000"/>
                </a:schemeClr>
              </a:solidFill>
              <a:latin typeface="Times New Roman" pitchFamily="18" charset="0"/>
              <a:cs typeface="Times New Roman" pitchFamily="18" charset="0"/>
            </a:endParaRPr>
          </a:p>
        </p:txBody>
      </p:sp>
      <p:sp>
        <p:nvSpPr>
          <p:cNvPr id="4" name="TextBox 3"/>
          <p:cNvSpPr txBox="1"/>
          <p:nvPr/>
        </p:nvSpPr>
        <p:spPr>
          <a:xfrm>
            <a:off x="3491880" y="6237312"/>
            <a:ext cx="2088232" cy="369332"/>
          </a:xfrm>
          <a:prstGeom prst="rect">
            <a:avLst/>
          </a:prstGeom>
          <a:noFill/>
        </p:spPr>
        <p:txBody>
          <a:bodyPr wrap="square" rtlCol="0">
            <a:spAutoFit/>
          </a:bodyPr>
          <a:lstStyle/>
          <a:p>
            <a:pPr algn="ctr"/>
            <a:r>
              <a:rPr lang="en-US" dirty="0">
                <a:latin typeface="Sylfaen" pitchFamily="18" charset="0"/>
              </a:rPr>
              <a:t>Yerevan</a:t>
            </a:r>
            <a:r>
              <a:rPr lang="ru-RU" dirty="0">
                <a:latin typeface="Sylfaen" pitchFamily="18" charset="0"/>
              </a:rPr>
              <a:t> 202</a:t>
            </a:r>
            <a:r>
              <a:rPr lang="en-US" dirty="0">
                <a:latin typeface="Sylfaen" pitchFamily="18" charset="0"/>
              </a:rPr>
              <a:t>5</a:t>
            </a:r>
            <a:endParaRPr lang="ru-RU" dirty="0">
              <a:latin typeface="Sylfaen" pitchFamily="18" charset="0"/>
            </a:endParaRPr>
          </a:p>
        </p:txBody>
      </p:sp>
      <p:sp>
        <p:nvSpPr>
          <p:cNvPr id="5" name="TextBox 4"/>
          <p:cNvSpPr txBox="1"/>
          <p:nvPr/>
        </p:nvSpPr>
        <p:spPr>
          <a:xfrm>
            <a:off x="182014" y="5445224"/>
            <a:ext cx="8779969" cy="646331"/>
          </a:xfrm>
          <a:prstGeom prst="rect">
            <a:avLst/>
          </a:prstGeom>
          <a:noFill/>
        </p:spPr>
        <p:txBody>
          <a:bodyPr wrap="none" rtlCol="0">
            <a:spAutoFit/>
          </a:bodyPr>
          <a:lstStyle/>
          <a:p>
            <a:pPr algn="ctr"/>
            <a:r>
              <a:rPr lang="ru-RU" dirty="0"/>
              <a:t>“</a:t>
            </a:r>
            <a:r>
              <a:rPr lang="en-US" i="1" dirty="0">
                <a:latin typeface="Sylfaen" pitchFamily="18" charset="0"/>
              </a:rPr>
              <a:t>A. I. Alikhanyan national science laboratory ( Yerevan Physics Institute )</a:t>
            </a:r>
            <a:r>
              <a:rPr lang="ru-RU" dirty="0"/>
              <a:t> ”</a:t>
            </a:r>
            <a:r>
              <a:rPr lang="en-US" i="1" dirty="0">
                <a:latin typeface="Sylfaen" pitchFamily="18" charset="0"/>
              </a:rPr>
              <a:t> foundation </a:t>
            </a:r>
          </a:p>
          <a:p>
            <a:pPr algn="ctr"/>
            <a:r>
              <a:rPr lang="ru-RU" i="1" dirty="0">
                <a:latin typeface="Sylfaen" pitchFamily="18" charset="0"/>
              </a:rPr>
              <a:t>(</a:t>
            </a:r>
            <a:r>
              <a:rPr lang="en-US" i="1" dirty="0">
                <a:latin typeface="Sylfaen" pitchFamily="18" charset="0"/>
              </a:rPr>
              <a:t>AANL</a:t>
            </a:r>
            <a:r>
              <a:rPr lang="ru-RU" i="1" dirty="0">
                <a:latin typeface="Sylfaen" pitchFamily="18" charset="0"/>
              </a:rPr>
              <a:t>)</a:t>
            </a:r>
            <a:endParaRPr lang="hy-AM" dirty="0">
              <a:latin typeface="Sylfaen" pitchFamily="18" charset="0"/>
            </a:endParaRPr>
          </a:p>
        </p:txBody>
      </p:sp>
      <p:pic>
        <p:nvPicPr>
          <p:cNvPr id="8" name="Picture 2" descr="C:\Users\TIGRAN\Desktop\aanl-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8272" y="116632"/>
            <a:ext cx="2844000" cy="123076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07503" y="3212976"/>
            <a:ext cx="8928993" cy="1200329"/>
          </a:xfrm>
          <a:prstGeom prst="rect">
            <a:avLst/>
          </a:prstGeom>
          <a:noFill/>
        </p:spPr>
        <p:txBody>
          <a:bodyPr wrap="square" rtlCol="0">
            <a:spAutoFit/>
          </a:bodyPr>
          <a:lstStyle/>
          <a:p>
            <a:pPr algn="ctr"/>
            <a:r>
              <a:rPr lang="en-US" sz="2400" dirty="0">
                <a:latin typeface="Times New Roman" pitchFamily="18" charset="0"/>
                <a:cs typeface="Times New Roman" pitchFamily="18" charset="0"/>
              </a:rPr>
              <a:t>The International Scientific Conference on Neutron Physics and Radiation Materials</a:t>
            </a:r>
          </a:p>
          <a:p>
            <a:pPr algn="ctr"/>
            <a:r>
              <a:rPr lang="en-US" sz="2400" dirty="0">
                <a:latin typeface="Times New Roman" pitchFamily="18" charset="0"/>
                <a:cs typeface="Times New Roman" pitchFamily="18" charset="0"/>
              </a:rPr>
              <a:t> (NPRM 2025)</a:t>
            </a:r>
            <a:endParaRPr lang="hy-AM" sz="2400" dirty="0">
              <a:latin typeface="+mj-lt"/>
              <a:ea typeface="+mj-ea"/>
              <a:cs typeface="Times New Roman" pitchFamily="18" charset="0"/>
            </a:endParaRPr>
          </a:p>
        </p:txBody>
      </p:sp>
    </p:spTree>
    <p:extLst>
      <p:ext uri="{BB962C8B-B14F-4D97-AF65-F5344CB8AC3E}">
        <p14:creationId xmlns:p14="http://schemas.microsoft.com/office/powerpoint/2010/main" val="16430972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a:extLst>
              <a:ext uri="{FF2B5EF4-FFF2-40B4-BE49-F238E27FC236}">
                <a16:creationId xmlns:a16="http://schemas.microsoft.com/office/drawing/2014/main" xmlns="" id="{6E3C5E2F-6F89-4381-9E6F-31EFF81EB56E}"/>
              </a:ext>
            </a:extLst>
          </p:cNvPr>
          <p:cNvSpPr txBox="1">
            <a:spLocks/>
          </p:cNvSpPr>
          <p:nvPr/>
        </p:nvSpPr>
        <p:spPr>
          <a:xfrm>
            <a:off x="914400" y="130621"/>
            <a:ext cx="7772400" cy="706091"/>
          </a:xfrm>
          <a:prstGeom prst="rect">
            <a:avLst/>
          </a:prstGeom>
        </p:spPr>
        <p:style>
          <a:lnRef idx="1">
            <a:schemeClr val="accent3"/>
          </a:lnRef>
          <a:fillRef idx="2">
            <a:schemeClr val="accent3"/>
          </a:fillRef>
          <a:effectRef idx="1">
            <a:schemeClr val="accent3"/>
          </a:effectRef>
          <a:fontRef idx="minor">
            <a:schemeClr val="dk1"/>
          </a:fontRef>
        </p:style>
        <p:txBody>
          <a:bodyPr bIns="91440" anchor="b" anchorCtr="0">
            <a:noAutofit/>
          </a:bodyPr>
          <a:lstStyle>
            <a:lvl1pPr algn="l" rtl="0" eaLnBrk="1" latinLnBrk="0" hangingPunct="1">
              <a:spcBef>
                <a:spcPct val="0"/>
              </a:spcBef>
              <a:buNone/>
              <a:defRPr kumimoji="0" sz="4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sz="1600" b="1" u="sng"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Sylfaen" pitchFamily="18" charset="0"/>
              </a:rPr>
              <a:t>Searching for the tetraneutron in the photofission reaction of the bismuth nucleus</a:t>
            </a:r>
            <a:endParaRPr lang="hy-AM" sz="1600" b="1" u="sng"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Sylfaen" pitchFamily="18" charset="0"/>
            </a:endParaRPr>
          </a:p>
        </p:txBody>
      </p:sp>
      <p:sp>
        <p:nvSpPr>
          <p:cNvPr id="4" name="TextBox 3">
            <a:extLst>
              <a:ext uri="{FF2B5EF4-FFF2-40B4-BE49-F238E27FC236}">
                <a16:creationId xmlns:a16="http://schemas.microsoft.com/office/drawing/2014/main" xmlns="" id="{F2CFDA3F-F588-4D61-A194-5B1AAEFE1DB9}"/>
              </a:ext>
            </a:extLst>
          </p:cNvPr>
          <p:cNvSpPr txBox="1"/>
          <p:nvPr/>
        </p:nvSpPr>
        <p:spPr>
          <a:xfrm>
            <a:off x="5165716" y="2924944"/>
            <a:ext cx="3394365" cy="461665"/>
          </a:xfrm>
          <a:prstGeom prst="rect">
            <a:avLst/>
          </a:prstGeom>
          <a:noFill/>
        </p:spPr>
        <p:txBody>
          <a:bodyPr wrap="square" rtlCol="0">
            <a:spAutoFit/>
          </a:bodyPr>
          <a:lstStyle/>
          <a:p>
            <a:pPr algn="ctr"/>
            <a:r>
              <a:rPr lang="en-US" sz="2400" i="1" dirty="0" err="1">
                <a:latin typeface="Times New Roman" pitchFamily="18" charset="0"/>
                <a:cs typeface="Times New Roman" pitchFamily="18" charset="0"/>
              </a:rPr>
              <a:t>Ē</a:t>
            </a:r>
            <a:r>
              <a:rPr lang="en-US" sz="2400" i="1" baseline="-25000" dirty="0" err="1">
                <a:latin typeface="Times New Roman" pitchFamily="18" charset="0"/>
                <a:cs typeface="Times New Roman" pitchFamily="18" charset="0"/>
              </a:rPr>
              <a:t>e</a:t>
            </a:r>
            <a:r>
              <a:rPr lang="ru-RU" sz="2400" i="1" baseline="-25000" dirty="0">
                <a:latin typeface="Times New Roman" pitchFamily="18" charset="0"/>
                <a:cs typeface="Times New Roman" pitchFamily="18" charset="0"/>
              </a:rPr>
              <a:t> </a:t>
            </a:r>
            <a:r>
              <a:rPr lang="ru-RU" sz="2400" dirty="0">
                <a:latin typeface="Times New Roman" pitchFamily="18" charset="0"/>
                <a:cs typeface="Times New Roman" pitchFamily="18" charset="0"/>
              </a:rPr>
              <a:t>= </a:t>
            </a:r>
            <a:r>
              <a:rPr lang="en-US" sz="2400" dirty="0">
                <a:latin typeface="Times New Roman" pitchFamily="18" charset="0"/>
                <a:cs typeface="Times New Roman" pitchFamily="18" charset="0"/>
              </a:rPr>
              <a:t>29.5 MeV</a:t>
            </a:r>
            <a:r>
              <a:rPr lang="ru-RU" sz="2400" dirty="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
        <p:nvSpPr>
          <p:cNvPr id="6" name="TextBox 5">
            <a:extLst>
              <a:ext uri="{FF2B5EF4-FFF2-40B4-BE49-F238E27FC236}">
                <a16:creationId xmlns:a16="http://schemas.microsoft.com/office/drawing/2014/main" xmlns="" id="{D39EBEDF-44AA-4778-9B46-7142D3BF3CB0}"/>
              </a:ext>
            </a:extLst>
          </p:cNvPr>
          <p:cNvSpPr txBox="1"/>
          <p:nvPr/>
        </p:nvSpPr>
        <p:spPr>
          <a:xfrm>
            <a:off x="556301" y="1911879"/>
            <a:ext cx="2025460" cy="400110"/>
          </a:xfrm>
          <a:prstGeom prst="rect">
            <a:avLst/>
          </a:prstGeom>
          <a:noFill/>
        </p:spPr>
        <p:txBody>
          <a:bodyPr wrap="square" rtlCol="0">
            <a:spAutoFit/>
          </a:bodyPr>
          <a:lstStyle/>
          <a:p>
            <a:r>
              <a:rPr lang="ru-RU" sz="2000" i="1" dirty="0">
                <a:latin typeface="Times New Roman" pitchFamily="18" charset="0"/>
                <a:cs typeface="Times New Roman" pitchFamily="18" charset="0"/>
              </a:rPr>
              <a:t>Е</a:t>
            </a:r>
            <a:r>
              <a:rPr lang="ru-RU" sz="2000" i="1" baseline="-25000" dirty="0">
                <a:latin typeface="Times New Roman" pitchFamily="18" charset="0"/>
                <a:cs typeface="Times New Roman" pitchFamily="18" charset="0"/>
              </a:rPr>
              <a:t>γ</a:t>
            </a:r>
            <a:r>
              <a:rPr lang="en-US" sz="2000" i="1" baseline="30000" dirty="0" err="1">
                <a:latin typeface="Times New Roman" pitchFamily="18" charset="0"/>
                <a:cs typeface="Times New Roman" pitchFamily="18" charset="0"/>
              </a:rPr>
              <a:t>th</a:t>
            </a:r>
            <a:r>
              <a:rPr lang="ru-RU" sz="2000" dirty="0">
                <a:latin typeface="Times New Roman" pitchFamily="18" charset="0"/>
                <a:cs typeface="Times New Roman" pitchFamily="18" charset="0"/>
              </a:rPr>
              <a:t>= </a:t>
            </a:r>
            <a:r>
              <a:rPr lang="en-US" sz="2000" dirty="0">
                <a:latin typeface="Times New Roman" pitchFamily="18" charset="0"/>
                <a:cs typeface="Times New Roman" pitchFamily="18" charset="0"/>
              </a:rPr>
              <a:t>29.48 MeV</a:t>
            </a:r>
          </a:p>
        </p:txBody>
      </p:sp>
      <p:sp>
        <p:nvSpPr>
          <p:cNvPr id="7" name="TextBox 6">
            <a:extLst>
              <a:ext uri="{FF2B5EF4-FFF2-40B4-BE49-F238E27FC236}">
                <a16:creationId xmlns:a16="http://schemas.microsoft.com/office/drawing/2014/main" xmlns="" id="{A0B0C460-E612-43C6-9240-315578837433}"/>
              </a:ext>
            </a:extLst>
          </p:cNvPr>
          <p:cNvSpPr txBox="1">
            <a:spLocks noChangeAspect="1"/>
          </p:cNvSpPr>
          <p:nvPr/>
        </p:nvSpPr>
        <p:spPr>
          <a:xfrm flipH="1">
            <a:off x="343953" y="1424741"/>
            <a:ext cx="2237808" cy="457200"/>
          </a:xfrm>
          <a:prstGeom prst="rect">
            <a:avLst/>
          </a:prstGeom>
          <a:noFill/>
        </p:spPr>
        <p:txBody>
          <a:bodyPr wrap="square" rtlCol="0">
            <a:spAutoFit/>
          </a:bodyPr>
          <a:lstStyle/>
          <a:p>
            <a:r>
              <a:rPr lang="ru-RU" sz="2400" baseline="30000" dirty="0">
                <a:latin typeface="Times New Roman" pitchFamily="18" charset="0"/>
                <a:cs typeface="Times New Roman" pitchFamily="18" charset="0"/>
              </a:rPr>
              <a:t>209</a:t>
            </a:r>
            <a:r>
              <a:rPr lang="en-US" sz="2400" dirty="0">
                <a:latin typeface="Times New Roman" pitchFamily="18" charset="0"/>
                <a:cs typeface="Times New Roman" pitchFamily="18" charset="0"/>
              </a:rPr>
              <a:t>Bi</a:t>
            </a:r>
            <a:r>
              <a:rPr lang="ru-RU" sz="2400" dirty="0">
                <a:latin typeface="Times New Roman" pitchFamily="18" charset="0"/>
                <a:cs typeface="Times New Roman" pitchFamily="18" charset="0"/>
              </a:rPr>
              <a:t>(γ, 4</a:t>
            </a:r>
            <a:r>
              <a:rPr lang="en-US" sz="2400" dirty="0">
                <a:latin typeface="Times New Roman" pitchFamily="18" charset="0"/>
                <a:cs typeface="Times New Roman" pitchFamily="18" charset="0"/>
              </a:rPr>
              <a:t>n</a:t>
            </a:r>
            <a:r>
              <a:rPr lang="ru-RU" sz="2400" dirty="0">
                <a:latin typeface="Times New Roman" pitchFamily="18" charset="0"/>
                <a:cs typeface="Times New Roman" pitchFamily="18" charset="0"/>
              </a:rPr>
              <a:t>)</a:t>
            </a:r>
            <a:r>
              <a:rPr lang="ru-RU" sz="2400" baseline="30000" dirty="0">
                <a:latin typeface="Times New Roman" pitchFamily="18" charset="0"/>
                <a:cs typeface="Times New Roman" pitchFamily="18" charset="0"/>
              </a:rPr>
              <a:t>205</a:t>
            </a:r>
            <a:r>
              <a:rPr lang="en-US" sz="2400" dirty="0">
                <a:latin typeface="Times New Roman" pitchFamily="18" charset="0"/>
                <a:cs typeface="Times New Roman" pitchFamily="18" charset="0"/>
              </a:rPr>
              <a:t>Bi </a:t>
            </a:r>
          </a:p>
        </p:txBody>
      </p:sp>
      <p:pic>
        <p:nvPicPr>
          <p:cNvPr id="8" name="Picture 7">
            <a:extLst>
              <a:ext uri="{FF2B5EF4-FFF2-40B4-BE49-F238E27FC236}">
                <a16:creationId xmlns:a16="http://schemas.microsoft.com/office/drawing/2014/main" xmlns="" id="{8D162DB5-9F98-4092-BCB4-5CDD9E5843D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361" t="15512" r="18238" b="10136"/>
          <a:stretch/>
        </p:blipFill>
        <p:spPr>
          <a:xfrm>
            <a:off x="3579495" y="1019003"/>
            <a:ext cx="2057921" cy="2136773"/>
          </a:xfrm>
          <a:prstGeom prst="rect">
            <a:avLst/>
          </a:prstGeom>
        </p:spPr>
      </p:pic>
      <p:sp>
        <p:nvSpPr>
          <p:cNvPr id="18" name="TextBox 17">
            <a:extLst>
              <a:ext uri="{FF2B5EF4-FFF2-40B4-BE49-F238E27FC236}">
                <a16:creationId xmlns:a16="http://schemas.microsoft.com/office/drawing/2014/main" xmlns="" id="{74968B43-5B80-431E-AEDA-E73343A87646}"/>
              </a:ext>
            </a:extLst>
          </p:cNvPr>
          <p:cNvSpPr txBox="1"/>
          <p:nvPr/>
        </p:nvSpPr>
        <p:spPr>
          <a:xfrm>
            <a:off x="323528" y="6334581"/>
            <a:ext cx="8363272" cy="338554"/>
          </a:xfrm>
          <a:prstGeom prst="rect">
            <a:avLst/>
          </a:prstGeom>
          <a:noFill/>
        </p:spPr>
        <p:txBody>
          <a:bodyPr wrap="square">
            <a:spAutoFit/>
          </a:bodyPr>
          <a:lstStyle/>
          <a:p>
            <a:pPr marL="540385" marR="0" algn="just">
              <a:spcBef>
                <a:spcPts val="0"/>
              </a:spcBef>
              <a:spcAft>
                <a:spcPts val="1000"/>
              </a:spcAft>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Fig</a:t>
            </a:r>
            <a:r>
              <a:rPr lang="ru-RU" sz="1600" b="1" dirty="0">
                <a:effectLst/>
                <a:latin typeface="Times New Roman" panose="02020603050405020304" pitchFamily="18" charset="0"/>
                <a:ea typeface="Times New Roman" panose="02020603050405020304" pitchFamily="18" charset="0"/>
                <a:cs typeface="Times New Roman" panose="02020603050405020304" pitchFamily="18" charset="0"/>
              </a:rPr>
              <a:t>.5. </a:t>
            </a:r>
            <a:r>
              <a:rPr lang="ru-RU" sz="1600" dirty="0" err="1"/>
              <a:t>The</a:t>
            </a:r>
            <a:r>
              <a:rPr lang="ru-RU" sz="1600" dirty="0"/>
              <a:t> </a:t>
            </a:r>
            <a:r>
              <a:rPr lang="ru-RU" sz="1600" dirty="0" err="1"/>
              <a:t>decay</a:t>
            </a:r>
            <a:r>
              <a:rPr lang="ru-RU" sz="1600" dirty="0"/>
              <a:t> </a:t>
            </a:r>
            <a:r>
              <a:rPr lang="ru-RU" sz="1600" dirty="0" err="1"/>
              <a:t>curve</a:t>
            </a:r>
            <a:r>
              <a:rPr lang="ru-RU" sz="1600" dirty="0"/>
              <a:t> </a:t>
            </a:r>
            <a:r>
              <a:rPr lang="ru-RU" sz="1600" dirty="0" err="1"/>
              <a:t>of</a:t>
            </a:r>
            <a:r>
              <a:rPr lang="ru-RU" sz="1600" dirty="0"/>
              <a:t> </a:t>
            </a:r>
            <a:r>
              <a:rPr lang="ru-RU" sz="1600" baseline="30000" dirty="0"/>
              <a:t>205</a:t>
            </a:r>
            <a:r>
              <a:rPr lang="ru-RU" sz="1600" dirty="0"/>
              <a:t>Bi. </a:t>
            </a:r>
            <a:r>
              <a:rPr lang="ru-RU" sz="1600" dirty="0" err="1"/>
              <a:t>The</a:t>
            </a:r>
            <a:r>
              <a:rPr lang="ru-RU" sz="1600" dirty="0"/>
              <a:t> </a:t>
            </a:r>
            <a:r>
              <a:rPr lang="ru-RU" sz="1600" dirty="0" err="1"/>
              <a:t>line</a:t>
            </a:r>
            <a:r>
              <a:rPr lang="ru-RU" sz="1600" dirty="0"/>
              <a:t> </a:t>
            </a:r>
            <a:r>
              <a:rPr lang="ru-RU" sz="1600" dirty="0" err="1"/>
              <a:t>is</a:t>
            </a:r>
            <a:r>
              <a:rPr lang="ru-RU" sz="1600" dirty="0"/>
              <a:t> </a:t>
            </a:r>
            <a:r>
              <a:rPr lang="ru-RU" sz="1600" dirty="0" err="1"/>
              <a:t>the</a:t>
            </a:r>
            <a:r>
              <a:rPr lang="ru-RU" sz="1600" dirty="0"/>
              <a:t> </a:t>
            </a:r>
            <a:r>
              <a:rPr lang="ru-RU" sz="1600" dirty="0" err="1"/>
              <a:t>result</a:t>
            </a:r>
            <a:r>
              <a:rPr lang="ru-RU" sz="1600" dirty="0"/>
              <a:t> </a:t>
            </a:r>
            <a:r>
              <a:rPr lang="ru-RU" sz="1600" dirty="0" err="1"/>
              <a:t>of</a:t>
            </a:r>
            <a:r>
              <a:rPr lang="ru-RU" sz="1600" dirty="0"/>
              <a:t> </a:t>
            </a:r>
            <a:r>
              <a:rPr lang="ru-RU" sz="1600" dirty="0" err="1"/>
              <a:t>exponential</a:t>
            </a:r>
            <a:r>
              <a:rPr lang="ru-RU" sz="1600" dirty="0"/>
              <a:t> </a:t>
            </a:r>
            <a:r>
              <a:rPr lang="ru-RU" sz="1600" dirty="0" err="1"/>
              <a:t>fitting</a:t>
            </a:r>
            <a:r>
              <a:rPr lang="ru-RU" sz="1600" dirty="0"/>
              <a:t>.</a:t>
            </a:r>
            <a:endParaRPr lang="en-US" sz="1600" dirty="0">
              <a:effectLst/>
              <a:latin typeface="Times New Roman" pitchFamily="18" charset="0"/>
              <a:ea typeface="Times New Roman" panose="02020603050405020304" pitchFamily="18" charset="0"/>
              <a:cs typeface="Times New Roman" pitchFamily="18" charset="0"/>
            </a:endParaRPr>
          </a:p>
        </p:txBody>
      </p:sp>
      <p:pic>
        <p:nvPicPr>
          <p:cNvPr id="3075" name="Picture 3" descr="E:\AANL 2025\Conference 2025\Fig2.jpg"/>
          <p:cNvPicPr>
            <a:picLocks noChangeArrowheads="1"/>
          </p:cNvPicPr>
          <p:nvPr/>
        </p:nvPicPr>
        <p:blipFill rotWithShape="1">
          <a:blip r:embed="rId4" cstate="print">
            <a:extLst>
              <a:ext uri="{28A0092B-C50C-407E-A947-70E740481C1C}">
                <a14:useLocalDpi xmlns:a14="http://schemas.microsoft.com/office/drawing/2010/main" val="0"/>
              </a:ext>
            </a:extLst>
          </a:blip>
          <a:srcRect l="9047" t="10770" r="12517" b="3831"/>
          <a:stretch/>
        </p:blipFill>
        <p:spPr bwMode="auto">
          <a:xfrm>
            <a:off x="4608456" y="3501008"/>
            <a:ext cx="4068000" cy="2847600"/>
          </a:xfrm>
          <a:prstGeom prst="rect">
            <a:avLst/>
          </a:prstGeom>
          <a:noFill/>
          <a:extLst>
            <a:ext uri="{909E8E84-426E-40DD-AFC4-6F175D3DCCD1}">
              <a14:hiddenFill xmlns:a14="http://schemas.microsoft.com/office/drawing/2010/main">
                <a:solidFill>
                  <a:srgbClr val="FFFFFF"/>
                </a:solidFill>
              </a14:hiddenFill>
            </a:ext>
          </a:extLst>
        </p:spPr>
      </p:pic>
      <p:pic>
        <p:nvPicPr>
          <p:cNvPr id="12" name="Рисунок 12" descr="E:\ANSL 2022\Article 8 tetraneutron\Для Известии\A.Y. Aleksanyan, S.M. Amirkhanyan et al\fig_6.JPG"/>
          <p:cNvPicPr>
            <a:picLocks noChangeAspect="1"/>
          </p:cNvPicPr>
          <p:nvPr/>
        </p:nvPicPr>
        <p:blipFill rotWithShape="1">
          <a:blip r:embed="rId5" cstate="print">
            <a:extLst>
              <a:ext uri="{28A0092B-C50C-407E-A947-70E740481C1C}">
                <a14:useLocalDpi xmlns:a14="http://schemas.microsoft.com/office/drawing/2010/main" val="0"/>
              </a:ext>
            </a:extLst>
          </a:blip>
          <a:srcRect l="9206" t="10822" r="12427" b="4252"/>
          <a:stretch/>
        </p:blipFill>
        <p:spPr bwMode="auto">
          <a:xfrm>
            <a:off x="337872" y="3505829"/>
            <a:ext cx="4068000" cy="2847234"/>
          </a:xfrm>
          <a:prstGeom prst="rect">
            <a:avLst/>
          </a:prstGeom>
          <a:noFill/>
          <a:ln>
            <a:noFill/>
          </a:ln>
          <a:extLst>
            <a:ext uri="{53640926-AAD7-44D8-BBD7-CCE9431645EC}">
              <a14:shadowObscured xmlns:a14="http://schemas.microsoft.com/office/drawing/2010/main"/>
            </a:ext>
          </a:extLst>
        </p:spPr>
      </p:pic>
      <p:sp>
        <p:nvSpPr>
          <p:cNvPr id="13" name="TextBox 12">
            <a:extLst>
              <a:ext uri="{FF2B5EF4-FFF2-40B4-BE49-F238E27FC236}">
                <a16:creationId xmlns:a16="http://schemas.microsoft.com/office/drawing/2014/main" xmlns="" id="{F2CFDA3F-F588-4D61-A194-5B1AAEFE1DB9}"/>
              </a:ext>
            </a:extLst>
          </p:cNvPr>
          <p:cNvSpPr txBox="1"/>
          <p:nvPr/>
        </p:nvSpPr>
        <p:spPr>
          <a:xfrm>
            <a:off x="817595" y="2996952"/>
            <a:ext cx="3394365" cy="461665"/>
          </a:xfrm>
          <a:prstGeom prst="rect">
            <a:avLst/>
          </a:prstGeom>
          <a:noFill/>
        </p:spPr>
        <p:txBody>
          <a:bodyPr wrap="square" rtlCol="0">
            <a:spAutoFit/>
          </a:bodyPr>
          <a:lstStyle/>
          <a:p>
            <a:pPr algn="ctr"/>
            <a:r>
              <a:rPr lang="en-US" sz="2400" i="1" dirty="0" err="1">
                <a:latin typeface="Times New Roman" pitchFamily="18" charset="0"/>
                <a:cs typeface="Times New Roman" pitchFamily="18" charset="0"/>
              </a:rPr>
              <a:t>Ē</a:t>
            </a:r>
            <a:r>
              <a:rPr lang="en-US" sz="2400" i="1" baseline="-25000" dirty="0" err="1">
                <a:latin typeface="Times New Roman" pitchFamily="18" charset="0"/>
                <a:cs typeface="Times New Roman" pitchFamily="18" charset="0"/>
              </a:rPr>
              <a:t>e</a:t>
            </a:r>
            <a:r>
              <a:rPr lang="ru-RU" sz="2400" i="1" baseline="-25000" dirty="0">
                <a:latin typeface="Times New Roman" pitchFamily="18" charset="0"/>
                <a:cs typeface="Times New Roman" pitchFamily="18" charset="0"/>
              </a:rPr>
              <a:t> </a:t>
            </a:r>
            <a:r>
              <a:rPr lang="ru-RU" sz="2400" dirty="0">
                <a:latin typeface="Times New Roman" pitchFamily="18" charset="0"/>
                <a:cs typeface="Times New Roman" pitchFamily="18" charset="0"/>
              </a:rPr>
              <a:t>= 30</a:t>
            </a:r>
            <a:r>
              <a:rPr lang="en-US" sz="2400" dirty="0">
                <a:latin typeface="Times New Roman" pitchFamily="18" charset="0"/>
                <a:cs typeface="Times New Roman" pitchFamily="18" charset="0"/>
              </a:rPr>
              <a:t> MeV</a:t>
            </a:r>
            <a:r>
              <a:rPr lang="ru-RU" sz="2400" dirty="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2702783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a:extLst>
              <a:ext uri="{FF2B5EF4-FFF2-40B4-BE49-F238E27FC236}">
                <a16:creationId xmlns:a16="http://schemas.microsoft.com/office/drawing/2014/main" xmlns="" id="{6E3C5E2F-6F89-4381-9E6F-31EFF81EB56E}"/>
              </a:ext>
            </a:extLst>
          </p:cNvPr>
          <p:cNvSpPr txBox="1">
            <a:spLocks/>
          </p:cNvSpPr>
          <p:nvPr/>
        </p:nvSpPr>
        <p:spPr>
          <a:xfrm>
            <a:off x="914400" y="130621"/>
            <a:ext cx="7772400" cy="706091"/>
          </a:xfrm>
          <a:prstGeom prst="rect">
            <a:avLst/>
          </a:prstGeom>
        </p:spPr>
        <p:style>
          <a:lnRef idx="1">
            <a:schemeClr val="accent3"/>
          </a:lnRef>
          <a:fillRef idx="2">
            <a:schemeClr val="accent3"/>
          </a:fillRef>
          <a:effectRef idx="1">
            <a:schemeClr val="accent3"/>
          </a:effectRef>
          <a:fontRef idx="minor">
            <a:schemeClr val="dk1"/>
          </a:fontRef>
        </p:style>
        <p:txBody>
          <a:bodyPr bIns="91440" anchor="b" anchorCtr="0">
            <a:noAutofit/>
          </a:bodyPr>
          <a:lstStyle>
            <a:lvl1pPr algn="l" rtl="0" eaLnBrk="1" latinLnBrk="0" hangingPunct="1">
              <a:spcBef>
                <a:spcPct val="0"/>
              </a:spcBef>
              <a:buNone/>
              <a:defRPr kumimoji="0" sz="4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sz="1600" b="1" u="sng"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Sylfaen" pitchFamily="18" charset="0"/>
              </a:rPr>
              <a:t>Searching for the tetraneutron in the photofission reaction of the bismuth nucleus</a:t>
            </a:r>
            <a:endParaRPr lang="hy-AM" sz="1600" b="1" u="sng"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Sylfaen" pitchFamily="18" charset="0"/>
            </a:endParaRPr>
          </a:p>
        </p:txBody>
      </p:sp>
      <p:sp>
        <p:nvSpPr>
          <p:cNvPr id="18" name="TextBox 17">
            <a:extLst>
              <a:ext uri="{FF2B5EF4-FFF2-40B4-BE49-F238E27FC236}">
                <a16:creationId xmlns:a16="http://schemas.microsoft.com/office/drawing/2014/main" xmlns="" id="{74968B43-5B80-431E-AEDA-E73343A87646}"/>
              </a:ext>
            </a:extLst>
          </p:cNvPr>
          <p:cNvSpPr txBox="1"/>
          <p:nvPr/>
        </p:nvSpPr>
        <p:spPr>
          <a:xfrm>
            <a:off x="4067944" y="5177854"/>
            <a:ext cx="4906888" cy="1323439"/>
          </a:xfrm>
          <a:prstGeom prst="rect">
            <a:avLst/>
          </a:prstGeom>
          <a:noFill/>
        </p:spPr>
        <p:txBody>
          <a:bodyPr wrap="square">
            <a:spAutoFit/>
          </a:bodyPr>
          <a:lstStyle/>
          <a:p>
            <a:pPr marL="540385" algn="just">
              <a:spcAft>
                <a:spcPts val="1000"/>
              </a:spcAft>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Fig</a:t>
            </a:r>
            <a:r>
              <a:rPr lang="ru-RU" sz="1600" b="1" dirty="0">
                <a:effectLst/>
                <a:latin typeface="Times New Roman" panose="02020603050405020304" pitchFamily="18" charset="0"/>
                <a:ea typeface="Times New Roman" panose="02020603050405020304" pitchFamily="18" charset="0"/>
                <a:cs typeface="Times New Roman" panose="02020603050405020304" pitchFamily="18" charset="0"/>
              </a:rPr>
              <a:t>.4</a:t>
            </a:r>
            <a:r>
              <a:rPr lang="ru-RU" sz="1600" b="1" dirty="0">
                <a:latin typeface="Times New Roman" panose="02020603050405020304" pitchFamily="18" charset="0"/>
                <a:ea typeface="Times New Roman" panose="02020603050405020304" pitchFamily="18" charset="0"/>
                <a:cs typeface="Times New Roman" panose="02020603050405020304" pitchFamily="18" charset="0"/>
              </a:rPr>
              <a:t>.</a:t>
            </a:r>
            <a:r>
              <a:rPr lang="ru-RU" sz="1600" dirty="0">
                <a:latin typeface="Times New Roman" pitchFamily="18" charset="0"/>
                <a:cs typeface="Times New Roman" pitchFamily="18" charset="0"/>
              </a:rPr>
              <a:t> γ-</a:t>
            </a:r>
            <a:r>
              <a:rPr lang="ru-RU" sz="1600" dirty="0" err="1">
                <a:latin typeface="Times New Roman" pitchFamily="18" charset="0"/>
                <a:cs typeface="Times New Roman" pitchFamily="18" charset="0"/>
              </a:rPr>
              <a:t>spectrum</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from</a:t>
            </a:r>
            <a:r>
              <a:rPr lang="ru-RU" sz="1600" dirty="0">
                <a:latin typeface="Times New Roman" pitchFamily="18" charset="0"/>
                <a:cs typeface="Times New Roman" pitchFamily="18" charset="0"/>
              </a:rPr>
              <a:t> a BGO </a:t>
            </a:r>
            <a:r>
              <a:rPr lang="ru-RU" sz="1600" dirty="0" err="1">
                <a:latin typeface="Times New Roman" pitchFamily="18" charset="0"/>
                <a:cs typeface="Times New Roman" pitchFamily="18" charset="0"/>
              </a:rPr>
              <a:t>target</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near</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the</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energy</a:t>
            </a:r>
            <a:r>
              <a:rPr lang="ru-RU" sz="1600" dirty="0">
                <a:latin typeface="Times New Roman" pitchFamily="18" charset="0"/>
                <a:cs typeface="Times New Roman" pitchFamily="18" charset="0"/>
              </a:rPr>
              <a:t> </a:t>
            </a:r>
            <a:r>
              <a:rPr lang="ru-RU" sz="1600" i="1" dirty="0" err="1">
                <a:latin typeface="Times New Roman" pitchFamily="18" charset="0"/>
                <a:cs typeface="Times New Roman" pitchFamily="18" charset="0"/>
              </a:rPr>
              <a:t>E</a:t>
            </a:r>
            <a:r>
              <a:rPr lang="ru-RU" sz="1600" baseline="-25000" dirty="0" err="1">
                <a:latin typeface="Times New Roman" pitchFamily="18" charset="0"/>
                <a:cs typeface="Times New Roman" pitchFamily="18" charset="0"/>
              </a:rPr>
              <a:t>γ</a:t>
            </a:r>
            <a:r>
              <a:rPr lang="ru-RU" sz="1600" dirty="0">
                <a:latin typeface="Times New Roman" pitchFamily="18" charset="0"/>
                <a:cs typeface="Times New Roman" pitchFamily="18" charset="0"/>
              </a:rPr>
              <a:t> = 2614.5 keV </a:t>
            </a:r>
            <a:r>
              <a:rPr lang="ru-RU" sz="1600" dirty="0" err="1">
                <a:latin typeface="Times New Roman" pitchFamily="18" charset="0"/>
                <a:cs typeface="Times New Roman" pitchFamily="18" charset="0"/>
              </a:rPr>
              <a:t>at</a:t>
            </a:r>
            <a:r>
              <a:rPr lang="ru-RU" sz="1600" dirty="0">
                <a:latin typeface="Times New Roman" pitchFamily="18" charset="0"/>
                <a:cs typeface="Times New Roman" pitchFamily="18" charset="0"/>
              </a:rPr>
              <a:t> </a:t>
            </a:r>
            <a:r>
              <a:rPr lang="ru-RU" sz="1600" i="1" dirty="0">
                <a:latin typeface="Times New Roman" pitchFamily="18" charset="0"/>
                <a:cs typeface="Times New Roman" pitchFamily="18" charset="0"/>
              </a:rPr>
              <a:t>Ê</a:t>
            </a:r>
            <a:r>
              <a:rPr lang="ru-RU" sz="1600" i="1" baseline="-25000" dirty="0">
                <a:latin typeface="Times New Roman" pitchFamily="18" charset="0"/>
                <a:cs typeface="Times New Roman" pitchFamily="18" charset="0"/>
              </a:rPr>
              <a:t>е</a:t>
            </a:r>
            <a:r>
              <a:rPr lang="ru-RU" sz="1600" dirty="0">
                <a:latin typeface="Times New Roman" pitchFamily="18" charset="0"/>
                <a:cs typeface="Times New Roman" pitchFamily="18" charset="0"/>
              </a:rPr>
              <a:t> = 30 </a:t>
            </a:r>
            <a:r>
              <a:rPr lang="ru-RU" sz="1600" dirty="0" err="1">
                <a:latin typeface="Times New Roman" pitchFamily="18" charset="0"/>
                <a:cs typeface="Times New Roman" pitchFamily="18" charset="0"/>
              </a:rPr>
              <a:t>MeV</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The</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symbols</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on</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curve</a:t>
            </a:r>
            <a:r>
              <a:rPr lang="ru-RU" sz="1600" dirty="0">
                <a:latin typeface="Times New Roman" pitchFamily="18" charset="0"/>
                <a:cs typeface="Times New Roman" pitchFamily="18" charset="0"/>
              </a:rPr>
              <a:t> </a:t>
            </a:r>
            <a:r>
              <a:rPr lang="ru-RU" sz="1600" i="1" dirty="0">
                <a:latin typeface="Times New Roman" pitchFamily="18" charset="0"/>
                <a:cs typeface="Times New Roman" pitchFamily="18" charset="0"/>
              </a:rPr>
              <a:t>2</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show</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the</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normalized</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background</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from</a:t>
            </a:r>
            <a:r>
              <a:rPr lang="ru-RU" sz="1600" dirty="0">
                <a:latin typeface="Times New Roman" pitchFamily="18" charset="0"/>
                <a:cs typeface="Times New Roman" pitchFamily="18" charset="0"/>
              </a:rPr>
              <a:t> </a:t>
            </a:r>
            <a:r>
              <a:rPr lang="ru-RU" sz="1600" baseline="30000" dirty="0">
                <a:latin typeface="Times New Roman" pitchFamily="18" charset="0"/>
                <a:cs typeface="Times New Roman" pitchFamily="18" charset="0"/>
              </a:rPr>
              <a:t>232</a:t>
            </a:r>
            <a:r>
              <a:rPr lang="ru-RU" sz="1600" dirty="0">
                <a:latin typeface="Times New Roman" pitchFamily="18" charset="0"/>
                <a:cs typeface="Times New Roman" pitchFamily="18" charset="0"/>
              </a:rPr>
              <a:t>Th </a:t>
            </a:r>
            <a:r>
              <a:rPr lang="ru-RU" sz="1600" dirty="0" err="1">
                <a:latin typeface="Times New Roman" pitchFamily="18" charset="0"/>
                <a:cs typeface="Times New Roman" pitchFamily="18" charset="0"/>
              </a:rPr>
              <a:t>contained</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in</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the</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surrounding</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materials</a:t>
            </a:r>
            <a:r>
              <a:rPr lang="ru-RU" sz="1600" dirty="0">
                <a:latin typeface="Times New Roman" pitchFamily="18" charset="0"/>
                <a:cs typeface="Times New Roman" pitchFamily="18" charset="0"/>
              </a:rPr>
              <a:t>.</a:t>
            </a:r>
            <a:endParaRPr lang="ru-RU" sz="1600" b="1"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1" name="Рисунок 11" descr="E:\ANSL 2022\Article 8 tetraneutron\Для Известии\A.Y. Aleksanyan, S.M. Amirkhanyan et al\fig_5.JPG"/>
          <p:cNvPicPr>
            <a:picLocks noChangeAspect="1"/>
          </p:cNvPicPr>
          <p:nvPr/>
        </p:nvPicPr>
        <p:blipFill rotWithShape="1">
          <a:blip r:embed="rId3" cstate="print">
            <a:extLst>
              <a:ext uri="{28A0092B-C50C-407E-A947-70E740481C1C}">
                <a14:useLocalDpi xmlns:a14="http://schemas.microsoft.com/office/drawing/2010/main" val="0"/>
              </a:ext>
            </a:extLst>
          </a:blip>
          <a:srcRect l="10000" t="10691" r="11029" b="4935"/>
          <a:stretch/>
        </p:blipFill>
        <p:spPr bwMode="auto">
          <a:xfrm>
            <a:off x="4676427" y="2348385"/>
            <a:ext cx="4104000" cy="2841230"/>
          </a:xfrm>
          <a:prstGeom prst="rect">
            <a:avLst/>
          </a:prstGeom>
          <a:noFill/>
          <a:ln>
            <a:noFill/>
          </a:ln>
          <a:extLst>
            <a:ext uri="{53640926-AAD7-44D8-BBD7-CCE9431645EC}">
              <a14:shadowObscured xmlns:a14="http://schemas.microsoft.com/office/drawing/2010/main"/>
            </a:ext>
          </a:extLst>
        </p:spPr>
      </p:pic>
      <p:sp>
        <p:nvSpPr>
          <p:cNvPr id="12" name="TextBox 11"/>
          <p:cNvSpPr txBox="1"/>
          <p:nvPr/>
        </p:nvSpPr>
        <p:spPr>
          <a:xfrm>
            <a:off x="5271771" y="1720783"/>
            <a:ext cx="2913312" cy="461665"/>
          </a:xfrm>
          <a:prstGeom prst="rect">
            <a:avLst/>
          </a:prstGeom>
          <a:noFill/>
        </p:spPr>
        <p:txBody>
          <a:bodyPr wrap="square" rtlCol="0">
            <a:spAutoFit/>
          </a:bodyPr>
          <a:lstStyle/>
          <a:p>
            <a:pPr algn="ctr"/>
            <a:r>
              <a:rPr lang="en-US" sz="2400" i="1" dirty="0" err="1">
                <a:latin typeface="Sylfaen" panose="010A0502050306030303" pitchFamily="18" charset="0"/>
              </a:rPr>
              <a:t>Ē</a:t>
            </a:r>
            <a:r>
              <a:rPr lang="en-US" sz="2400" i="1" baseline="-25000" dirty="0" err="1">
                <a:latin typeface="Sylfaen" panose="010A0502050306030303" pitchFamily="18" charset="0"/>
              </a:rPr>
              <a:t>e</a:t>
            </a:r>
            <a:r>
              <a:rPr lang="ru-RU" sz="2400" i="1" baseline="-25000" dirty="0">
                <a:latin typeface="Sylfaen" panose="010A0502050306030303" pitchFamily="18" charset="0"/>
              </a:rPr>
              <a:t> </a:t>
            </a:r>
            <a:r>
              <a:rPr lang="ru-RU" sz="2400" dirty="0">
                <a:latin typeface="Sylfaen" panose="010A0502050306030303" pitchFamily="18" charset="0"/>
              </a:rPr>
              <a:t>= </a:t>
            </a:r>
            <a:r>
              <a:rPr lang="en-US" sz="2400" dirty="0">
                <a:latin typeface="Sylfaen" panose="010A0502050306030303" pitchFamily="18" charset="0"/>
              </a:rPr>
              <a:t>30 </a:t>
            </a:r>
            <a:r>
              <a:rPr lang="en-US" sz="2400" dirty="0">
                <a:latin typeface="Times New Roman" pitchFamily="18" charset="0"/>
                <a:cs typeface="Times New Roman" pitchFamily="18" charset="0"/>
              </a:rPr>
              <a:t>MeV</a:t>
            </a:r>
            <a:r>
              <a:rPr lang="ru-RU" sz="2400" dirty="0">
                <a:latin typeface="Times New Roman" pitchFamily="18" charset="0"/>
                <a:cs typeface="Times New Roman" pitchFamily="18" charset="0"/>
              </a:rPr>
              <a:t> </a:t>
            </a:r>
            <a:r>
              <a:rPr lang="ru-RU" sz="2400" dirty="0">
                <a:latin typeface="Sylfaen" panose="010A0502050306030303" pitchFamily="18" charset="0"/>
              </a:rPr>
              <a:t> </a:t>
            </a:r>
            <a:endParaRPr lang="en-US" sz="2400" dirty="0">
              <a:latin typeface="Sylfaen" panose="010A0502050306030303" pitchFamily="18" charset="0"/>
            </a:endParaRPr>
          </a:p>
        </p:txBody>
      </p:sp>
      <p:sp>
        <p:nvSpPr>
          <p:cNvPr id="13" name="TextBox 12"/>
          <p:cNvSpPr txBox="1"/>
          <p:nvPr/>
        </p:nvSpPr>
        <p:spPr>
          <a:xfrm flipH="1">
            <a:off x="3871651" y="1090438"/>
            <a:ext cx="2147392" cy="461665"/>
          </a:xfrm>
          <a:prstGeom prst="rect">
            <a:avLst/>
          </a:prstGeom>
          <a:noFill/>
        </p:spPr>
        <p:txBody>
          <a:bodyPr wrap="square" rtlCol="0">
            <a:spAutoFit/>
          </a:bodyPr>
          <a:lstStyle/>
          <a:p>
            <a:r>
              <a:rPr lang="ru-RU" sz="2400" baseline="30000" dirty="0">
                <a:latin typeface="Sylfaen" panose="010A0502050306030303" pitchFamily="18" charset="0"/>
              </a:rPr>
              <a:t>209</a:t>
            </a:r>
            <a:r>
              <a:rPr lang="en-US" sz="2400" dirty="0">
                <a:latin typeface="Sylfaen" panose="010A0502050306030303" pitchFamily="18" charset="0"/>
              </a:rPr>
              <a:t>Bi</a:t>
            </a:r>
            <a:r>
              <a:rPr lang="ru-RU" sz="2400" dirty="0">
                <a:latin typeface="Sylfaen" panose="010A0502050306030303" pitchFamily="18" charset="0"/>
              </a:rPr>
              <a:t>(γ, </a:t>
            </a:r>
            <a:r>
              <a:rPr lang="en-US" sz="2400" dirty="0">
                <a:latin typeface="Sylfaen" panose="010A0502050306030303" pitchFamily="18" charset="0"/>
              </a:rPr>
              <a:t>n</a:t>
            </a:r>
            <a:r>
              <a:rPr lang="ru-RU" sz="2400" dirty="0">
                <a:latin typeface="Sylfaen" panose="010A0502050306030303" pitchFamily="18" charset="0"/>
              </a:rPr>
              <a:t>)</a:t>
            </a:r>
            <a:r>
              <a:rPr lang="ru-RU" sz="2400" baseline="30000" dirty="0">
                <a:latin typeface="Sylfaen" panose="010A0502050306030303" pitchFamily="18" charset="0"/>
              </a:rPr>
              <a:t>20</a:t>
            </a:r>
            <a:r>
              <a:rPr lang="en-US" sz="2400" baseline="30000" dirty="0">
                <a:latin typeface="Sylfaen" panose="010A0502050306030303" pitchFamily="18" charset="0"/>
              </a:rPr>
              <a:t>8</a:t>
            </a:r>
            <a:r>
              <a:rPr lang="en-US" sz="2400" dirty="0">
                <a:latin typeface="Sylfaen" panose="010A0502050306030303" pitchFamily="18" charset="0"/>
              </a:rPr>
              <a:t>Bi </a:t>
            </a:r>
          </a:p>
        </p:txBody>
      </p:sp>
      <p:pic>
        <p:nvPicPr>
          <p:cNvPr id="14" name="Picture 9" descr="C:\Users\User\Desktop\Tl208.jpg"/>
          <p:cNvPicPr/>
          <p:nvPr/>
        </p:nvPicPr>
        <p:blipFill>
          <a:blip r:embed="rId4">
            <a:extLst>
              <a:ext uri="{BEBA8EAE-BF5A-486C-A8C5-ECC9F3942E4B}">
                <a14:imgProps xmlns:a14="http://schemas.microsoft.com/office/drawing/2010/main">
                  <a14:imgLayer r:embed="rId5">
                    <a14:imgEffect>
                      <a14:backgroundRemoval t="437" b="99127" l="439" r="100000"/>
                    </a14:imgEffect>
                  </a14:imgLayer>
                </a14:imgProps>
              </a:ext>
              <a:ext uri="{28A0092B-C50C-407E-A947-70E740481C1C}">
                <a14:useLocalDpi xmlns:a14="http://schemas.microsoft.com/office/drawing/2010/main" val="0"/>
              </a:ext>
            </a:extLst>
          </a:blip>
          <a:srcRect/>
          <a:stretch>
            <a:fillRect/>
          </a:stretch>
        </p:blipFill>
        <p:spPr bwMode="auto">
          <a:xfrm>
            <a:off x="1103461" y="3140968"/>
            <a:ext cx="2171700" cy="2181225"/>
          </a:xfrm>
          <a:prstGeom prst="rect">
            <a:avLst/>
          </a:prstGeom>
          <a:noFill/>
          <a:ln>
            <a:noFill/>
          </a:ln>
        </p:spPr>
      </p:pic>
      <mc:AlternateContent xmlns:mc="http://schemas.openxmlformats.org/markup-compatibility/2006" xmlns:a14="http://schemas.microsoft.com/office/drawing/2010/main">
        <mc:Choice Requires="a14">
          <p:sp>
            <p:nvSpPr>
              <p:cNvPr id="15" name="Rectangle 1"/>
              <p:cNvSpPr/>
              <p:nvPr/>
            </p:nvSpPr>
            <p:spPr>
              <a:xfrm>
                <a:off x="251520" y="5710278"/>
                <a:ext cx="4106124" cy="48141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Pre>
                        <m:sPrePr>
                          <m:ctrlPr>
                            <a:rPr lang="en-US" i="1">
                              <a:latin typeface="Cambria Math"/>
                            </a:rPr>
                          </m:ctrlPr>
                        </m:sPrePr>
                        <m:sub>
                          <m:r>
                            <a:rPr lang="en-US" i="0">
                              <a:latin typeface="Cambria Math" panose="02040503050406030204" pitchFamily="18" charset="0"/>
                            </a:rPr>
                            <m:t>90</m:t>
                          </m:r>
                        </m:sub>
                        <m:sup>
                          <m:r>
                            <a:rPr lang="en-US" i="0">
                              <a:latin typeface="Cambria Math" panose="02040503050406030204" pitchFamily="18" charset="0"/>
                            </a:rPr>
                            <m:t>232</m:t>
                          </m:r>
                        </m:sup>
                        <m:e>
                          <m:r>
                            <m:rPr>
                              <m:sty m:val="p"/>
                            </m:rPr>
                            <a:rPr lang="en-US">
                              <a:latin typeface="Cambria Math" panose="02040503050406030204" pitchFamily="18" charset="0"/>
                            </a:rPr>
                            <m:t>T</m:t>
                          </m:r>
                          <m:r>
                            <m:rPr>
                              <m:sty m:val="p"/>
                            </m:rPr>
                            <a:rPr lang="en-US" i="0">
                              <a:latin typeface="Cambria Math" panose="02040503050406030204" pitchFamily="18" charset="0"/>
                            </a:rPr>
                            <m:t>h</m:t>
                          </m:r>
                        </m:e>
                      </m:sPre>
                      <m:groupChr>
                        <m:groupChrPr>
                          <m:chr m:val="→"/>
                          <m:vertJc m:val="bot"/>
                          <m:ctrlPr>
                            <a:rPr lang="en-US" i="1">
                              <a:latin typeface="Cambria Math"/>
                            </a:rPr>
                          </m:ctrlPr>
                        </m:groupChrPr>
                        <m:e>
                          <m:r>
                            <m:rPr>
                              <m:sty m:val="p"/>
                            </m:rPr>
                            <a:rPr lang="en-US" i="0">
                              <a:latin typeface="Cambria Math" panose="02040503050406030204" pitchFamily="18" charset="0"/>
                            </a:rPr>
                            <m:t>α</m:t>
                          </m:r>
                        </m:e>
                      </m:groupChr>
                      <m:sPre>
                        <m:sPrePr>
                          <m:ctrlPr>
                            <a:rPr lang="en-US" i="1">
                              <a:latin typeface="Cambria Math"/>
                            </a:rPr>
                          </m:ctrlPr>
                        </m:sPrePr>
                        <m:sub>
                          <m:r>
                            <a:rPr lang="en-US" i="0">
                              <a:latin typeface="Cambria Math" panose="02040503050406030204" pitchFamily="18" charset="0"/>
                            </a:rPr>
                            <m:t>88</m:t>
                          </m:r>
                        </m:sub>
                        <m:sup>
                          <m:r>
                            <a:rPr lang="en-US" i="0">
                              <a:latin typeface="Cambria Math" panose="02040503050406030204" pitchFamily="18" charset="0"/>
                            </a:rPr>
                            <m:t>228</m:t>
                          </m:r>
                        </m:sup>
                        <m:e>
                          <m:r>
                            <m:rPr>
                              <m:sty m:val="p"/>
                            </m:rPr>
                            <a:rPr lang="en-US" i="0">
                              <a:latin typeface="Cambria Math" panose="02040503050406030204" pitchFamily="18" charset="0"/>
                            </a:rPr>
                            <m:t>Ra</m:t>
                          </m:r>
                        </m:e>
                      </m:sPre>
                      <m:groupChr>
                        <m:groupChrPr>
                          <m:chr m:val="→"/>
                          <m:vertJc m:val="bot"/>
                          <m:ctrlPr>
                            <a:rPr lang="en-US" i="1">
                              <a:latin typeface="Cambria Math"/>
                            </a:rPr>
                          </m:ctrlPr>
                        </m:groupChrPr>
                        <m:e>
                          <m:sSup>
                            <m:sSupPr>
                              <m:ctrlPr>
                                <a:rPr lang="en-US" i="1">
                                  <a:latin typeface="Cambria Math"/>
                                </a:rPr>
                              </m:ctrlPr>
                            </m:sSupPr>
                            <m:e>
                              <m:r>
                                <m:rPr>
                                  <m:sty m:val="p"/>
                                </m:rPr>
                                <a:rPr lang="en-US" i="0">
                                  <a:latin typeface="Cambria Math" panose="02040503050406030204" pitchFamily="18" charset="0"/>
                                </a:rPr>
                                <m:t>β</m:t>
                              </m:r>
                            </m:e>
                            <m:sup>
                              <m:r>
                                <a:rPr lang="en-US" i="0">
                                  <a:latin typeface="Cambria Math" panose="02040503050406030204" pitchFamily="18" charset="0"/>
                                </a:rPr>
                                <m:t>−</m:t>
                              </m:r>
                            </m:sup>
                          </m:sSup>
                        </m:e>
                      </m:groupChr>
                      <m:sPre>
                        <m:sPrePr>
                          <m:ctrlPr>
                            <a:rPr lang="en-US" i="1">
                              <a:latin typeface="Cambria Math"/>
                            </a:rPr>
                          </m:ctrlPr>
                        </m:sPrePr>
                        <m:sub>
                          <m:r>
                            <a:rPr lang="en-US" i="0">
                              <a:latin typeface="Cambria Math" panose="02040503050406030204" pitchFamily="18" charset="0"/>
                            </a:rPr>
                            <m:t>89</m:t>
                          </m:r>
                        </m:sub>
                        <m:sup>
                          <m:r>
                            <a:rPr lang="en-US" i="0">
                              <a:latin typeface="Cambria Math" panose="02040503050406030204" pitchFamily="18" charset="0"/>
                            </a:rPr>
                            <m:t>228</m:t>
                          </m:r>
                        </m:sup>
                        <m:e>
                          <m:r>
                            <m:rPr>
                              <m:sty m:val="p"/>
                            </m:rPr>
                            <a:rPr lang="en-US" i="0">
                              <a:latin typeface="Cambria Math" panose="02040503050406030204" pitchFamily="18" charset="0"/>
                            </a:rPr>
                            <m:t>Ac</m:t>
                          </m:r>
                        </m:e>
                      </m:sPre>
                      <m:r>
                        <a:rPr lang="en-US" i="0">
                          <a:latin typeface="Cambria Math" panose="02040503050406030204" pitchFamily="18" charset="0"/>
                        </a:rPr>
                        <m:t>…</m:t>
                      </m:r>
                      <m:sPre>
                        <m:sPrePr>
                          <m:ctrlPr>
                            <a:rPr lang="en-US" i="1">
                              <a:latin typeface="Cambria Math"/>
                            </a:rPr>
                          </m:ctrlPr>
                        </m:sPrePr>
                        <m:sub>
                          <m:r>
                            <a:rPr lang="en-US" i="0">
                              <a:latin typeface="Cambria Math" panose="02040503050406030204" pitchFamily="18" charset="0"/>
                            </a:rPr>
                            <m:t>81</m:t>
                          </m:r>
                        </m:sub>
                        <m:sup>
                          <m:r>
                            <a:rPr lang="en-US" i="0">
                              <a:latin typeface="Cambria Math" panose="02040503050406030204" pitchFamily="18" charset="0"/>
                            </a:rPr>
                            <m:t>208</m:t>
                          </m:r>
                        </m:sup>
                        <m:e>
                          <m:r>
                            <m:rPr>
                              <m:sty m:val="p"/>
                            </m:rPr>
                            <a:rPr lang="en-US" i="0">
                              <a:latin typeface="Cambria Math" panose="02040503050406030204" pitchFamily="18" charset="0"/>
                            </a:rPr>
                            <m:t>Tl</m:t>
                          </m:r>
                        </m:e>
                      </m:sPre>
                      <m:groupChr>
                        <m:groupChrPr>
                          <m:chr m:val="→"/>
                          <m:vertJc m:val="bot"/>
                          <m:ctrlPr>
                            <a:rPr lang="en-US" i="1">
                              <a:latin typeface="Cambria Math"/>
                            </a:rPr>
                          </m:ctrlPr>
                        </m:groupChrPr>
                        <m:e>
                          <m:sSup>
                            <m:sSupPr>
                              <m:ctrlPr>
                                <a:rPr lang="en-US" i="1">
                                  <a:latin typeface="Cambria Math"/>
                                </a:rPr>
                              </m:ctrlPr>
                            </m:sSupPr>
                            <m:e>
                              <m:r>
                                <a:rPr lang="en-US" i="1">
                                  <a:latin typeface="Cambria Math" panose="02040503050406030204" pitchFamily="18" charset="0"/>
                                </a:rPr>
                                <m:t>𝛽</m:t>
                              </m:r>
                            </m:e>
                            <m:sup>
                              <m:r>
                                <a:rPr lang="en-US" i="0">
                                  <a:latin typeface="Cambria Math" panose="02040503050406030204" pitchFamily="18" charset="0"/>
                                </a:rPr>
                                <m:t>−</m:t>
                              </m:r>
                            </m:sup>
                          </m:sSup>
                        </m:e>
                      </m:groupChr>
                      <m:sPre>
                        <m:sPrePr>
                          <m:ctrlPr>
                            <a:rPr lang="en-US" i="1">
                              <a:latin typeface="Cambria Math"/>
                            </a:rPr>
                          </m:ctrlPr>
                        </m:sPrePr>
                        <m:sub>
                          <m:r>
                            <a:rPr lang="en-US" i="0">
                              <a:latin typeface="Cambria Math" panose="02040503050406030204" pitchFamily="18" charset="0"/>
                            </a:rPr>
                            <m:t>82</m:t>
                          </m:r>
                        </m:sub>
                        <m:sup>
                          <m:r>
                            <a:rPr lang="en-US" i="0">
                              <a:latin typeface="Cambria Math" panose="02040503050406030204" pitchFamily="18" charset="0"/>
                            </a:rPr>
                            <m:t>208</m:t>
                          </m:r>
                        </m:sup>
                        <m:e>
                          <m:r>
                            <m:rPr>
                              <m:sty m:val="p"/>
                            </m:rPr>
                            <a:rPr lang="en-US" i="0">
                              <a:latin typeface="Cambria Math" panose="02040503050406030204" pitchFamily="18" charset="0"/>
                            </a:rPr>
                            <m:t>Pb</m:t>
                          </m:r>
                        </m:e>
                      </m:sPre>
                    </m:oMath>
                  </m:oMathPara>
                </a14:m>
                <a:endParaRPr lang="en-US" dirty="0"/>
              </a:p>
            </p:txBody>
          </p:sp>
        </mc:Choice>
        <mc:Fallback xmlns="">
          <p:sp>
            <p:nvSpPr>
              <p:cNvPr id="15" name="Rectangle 1"/>
              <p:cNvSpPr>
                <a:spLocks noRot="1" noChangeAspect="1" noMove="1" noResize="1" noEditPoints="1" noAdjustHandles="1" noChangeArrowheads="1" noChangeShapeType="1" noTextEdit="1"/>
              </p:cNvSpPr>
              <p:nvPr/>
            </p:nvSpPr>
            <p:spPr>
              <a:xfrm>
                <a:off x="251520" y="5710278"/>
                <a:ext cx="4106124" cy="481414"/>
              </a:xfrm>
              <a:prstGeom prst="rect">
                <a:avLst/>
              </a:prstGeom>
              <a:blipFill>
                <a:blip r:embed="rId6"/>
                <a:stretch>
                  <a:fillRect/>
                </a:stretch>
              </a:blipFill>
            </p:spPr>
            <p:txBody>
              <a:bodyPr/>
              <a:lstStyle/>
              <a:p>
                <a:r>
                  <a:rPr lang="hy-AM">
                    <a:noFill/>
                  </a:rPr>
                  <a:t> </a:t>
                </a:r>
              </a:p>
            </p:txBody>
          </p:sp>
        </mc:Fallback>
      </mc:AlternateContent>
      <p:pic>
        <p:nvPicPr>
          <p:cNvPr id="16" name="Picture 3">
            <a:extLst>
              <a:ext uri="{FF2B5EF4-FFF2-40B4-BE49-F238E27FC236}">
                <a16:creationId xmlns:a16="http://schemas.microsoft.com/office/drawing/2014/main" xmlns="" id="{5D5017A7-553E-4989-A0ED-9ABAABEA151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4080" t="23840" r="24681" b="24066"/>
          <a:stretch/>
        </p:blipFill>
        <p:spPr>
          <a:xfrm>
            <a:off x="914400" y="1552103"/>
            <a:ext cx="2426053" cy="1224137"/>
          </a:xfrm>
          <a:prstGeom prst="rect">
            <a:avLst/>
          </a:prstGeom>
        </p:spPr>
      </p:pic>
    </p:spTree>
    <p:extLst>
      <p:ext uri="{BB962C8B-B14F-4D97-AF65-F5344CB8AC3E}">
        <p14:creationId xmlns:p14="http://schemas.microsoft.com/office/powerpoint/2010/main" val="36300728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899592" y="116632"/>
            <a:ext cx="7772400" cy="706090"/>
          </a:xfrm>
        </p:spPr>
        <p:style>
          <a:lnRef idx="1">
            <a:schemeClr val="accent3"/>
          </a:lnRef>
          <a:fillRef idx="2">
            <a:schemeClr val="accent3"/>
          </a:fillRef>
          <a:effectRef idx="1">
            <a:schemeClr val="accent3"/>
          </a:effectRef>
          <a:fontRef idx="minor">
            <a:schemeClr val="dk1"/>
          </a:fontRef>
        </p:style>
        <p:txBody>
          <a:bodyPr>
            <a:noAutofit/>
          </a:bodyPr>
          <a:lstStyle/>
          <a:p>
            <a:pPr algn="ctr">
              <a:lnSpc>
                <a:spcPct val="134000"/>
              </a:lnSpc>
            </a:pPr>
            <a:r>
              <a:rPr lang="en-US" sz="1600" b="1" u="sng"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Sylfaen" pitchFamily="18" charset="0"/>
              </a:rPr>
              <a:t>Searching for the tetraneutron in the photofission reaction of the bismuth nucleus</a:t>
            </a:r>
            <a:endParaRPr lang="hy-AM" sz="1600" b="1" u="sng"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Sylfaen" pitchFamily="18" charset="0"/>
            </a:endParaRPr>
          </a:p>
        </p:txBody>
      </p:sp>
      <p:graphicFrame>
        <p:nvGraphicFramePr>
          <p:cNvPr id="2" name="Table 1">
            <a:extLst>
              <a:ext uri="{FF2B5EF4-FFF2-40B4-BE49-F238E27FC236}">
                <a16:creationId xmlns:a16="http://schemas.microsoft.com/office/drawing/2014/main" xmlns="" id="{2EFE3129-282D-4118-A08C-CEF75977E497}"/>
              </a:ext>
            </a:extLst>
          </p:cNvPr>
          <p:cNvGraphicFramePr>
            <a:graphicFrameLocks noGrp="1"/>
          </p:cNvGraphicFramePr>
          <p:nvPr>
            <p:extLst>
              <p:ext uri="{D42A27DB-BD31-4B8C-83A1-F6EECF244321}">
                <p14:modId xmlns:p14="http://schemas.microsoft.com/office/powerpoint/2010/main" val="2661348096"/>
              </p:ext>
            </p:extLst>
          </p:nvPr>
        </p:nvGraphicFramePr>
        <p:xfrm>
          <a:off x="127695" y="1627889"/>
          <a:ext cx="8892480" cy="3217304"/>
        </p:xfrm>
        <a:graphic>
          <a:graphicData uri="http://schemas.openxmlformats.org/drawingml/2006/table">
            <a:tbl>
              <a:tblPr firstRow="1" firstCol="1" bandRow="1">
                <a:tableStyleId>{5C22544A-7EE6-4342-B048-85BDC9FD1C3A}</a:tableStyleId>
              </a:tblPr>
              <a:tblGrid>
                <a:gridCol w="1637928">
                  <a:extLst>
                    <a:ext uri="{9D8B030D-6E8A-4147-A177-3AD203B41FA5}">
                      <a16:colId xmlns:a16="http://schemas.microsoft.com/office/drawing/2014/main" xmlns="" val="2001574190"/>
                    </a:ext>
                  </a:extLst>
                </a:gridCol>
                <a:gridCol w="1450678">
                  <a:extLst>
                    <a:ext uri="{9D8B030D-6E8A-4147-A177-3AD203B41FA5}">
                      <a16:colId xmlns:a16="http://schemas.microsoft.com/office/drawing/2014/main" xmlns="" val="3574563207"/>
                    </a:ext>
                  </a:extLst>
                </a:gridCol>
                <a:gridCol w="1725421">
                  <a:extLst>
                    <a:ext uri="{9D8B030D-6E8A-4147-A177-3AD203B41FA5}">
                      <a16:colId xmlns:a16="http://schemas.microsoft.com/office/drawing/2014/main" xmlns="" val="880714444"/>
                    </a:ext>
                  </a:extLst>
                </a:gridCol>
                <a:gridCol w="1543797">
                  <a:extLst>
                    <a:ext uri="{9D8B030D-6E8A-4147-A177-3AD203B41FA5}">
                      <a16:colId xmlns:a16="http://schemas.microsoft.com/office/drawing/2014/main" xmlns="" val="2767269593"/>
                    </a:ext>
                  </a:extLst>
                </a:gridCol>
                <a:gridCol w="1112752">
                  <a:extLst>
                    <a:ext uri="{9D8B030D-6E8A-4147-A177-3AD203B41FA5}">
                      <a16:colId xmlns:a16="http://schemas.microsoft.com/office/drawing/2014/main" xmlns="" val="2559345999"/>
                    </a:ext>
                  </a:extLst>
                </a:gridCol>
                <a:gridCol w="1421904">
                  <a:extLst>
                    <a:ext uri="{9D8B030D-6E8A-4147-A177-3AD203B41FA5}">
                      <a16:colId xmlns:a16="http://schemas.microsoft.com/office/drawing/2014/main" xmlns="" val="20005"/>
                    </a:ext>
                  </a:extLst>
                </a:gridCol>
              </a:tblGrid>
              <a:tr h="346780">
                <a:tc>
                  <a:txBody>
                    <a:bodyPr/>
                    <a:lstStyle/>
                    <a:p>
                      <a:pPr marL="0" marR="0" algn="ctr">
                        <a:lnSpc>
                          <a:spcPct val="115000"/>
                        </a:lnSpc>
                        <a:spcBef>
                          <a:spcPts val="0"/>
                        </a:spcBef>
                        <a:spcAft>
                          <a:spcPts val="0"/>
                        </a:spcAft>
                      </a:pPr>
                      <a:r>
                        <a:rPr lang="ru-RU" sz="1400" dirty="0">
                          <a:effectLst/>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400" dirty="0">
                          <a:effectLst/>
                        </a:rPr>
                        <a:t>Ê</a:t>
                      </a:r>
                      <a:r>
                        <a:rPr lang="ru-RU" sz="1400" baseline="-25000" dirty="0">
                          <a:effectLst/>
                        </a:rPr>
                        <a:t>е</a:t>
                      </a:r>
                      <a:r>
                        <a:rPr lang="ru-RU" sz="1400" dirty="0">
                          <a:effectLst/>
                        </a:rPr>
                        <a:t> =</a:t>
                      </a:r>
                      <a:r>
                        <a:rPr lang="en-US" sz="1400" dirty="0">
                          <a:effectLst/>
                        </a:rPr>
                        <a:t> 30 </a:t>
                      </a:r>
                      <a:r>
                        <a:rPr kumimoji="0" lang="en-US" sz="1800" b="1" kern="1200" dirty="0">
                          <a:solidFill>
                            <a:schemeClr val="lt1"/>
                          </a:solidFill>
                          <a:effectLst/>
                          <a:latin typeface="+mn-lt"/>
                          <a:ea typeface="+mn-ea"/>
                          <a:cs typeface="+mn-cs"/>
                        </a:rPr>
                        <a:t>MeV</a:t>
                      </a:r>
                      <a:endParaRPr kumimoji="0" lang="en-US" sz="1200" b="1" kern="1200" dirty="0">
                        <a:solidFill>
                          <a:schemeClr val="lt1"/>
                        </a:solidFill>
                        <a:effectLst/>
                        <a:latin typeface="+mn-lt"/>
                        <a:ea typeface="+mn-ea"/>
                        <a:cs typeface="+mn-cs"/>
                      </a:endParaRPr>
                    </a:p>
                  </a:txBody>
                  <a:tcPr marL="68580" marR="68580" marT="0" marB="0" anchor="ctr"/>
                </a:tc>
                <a:tc hMerge="1">
                  <a:txBody>
                    <a:bodyPr/>
                    <a:lstStyle/>
                    <a:p>
                      <a:endParaRPr lang="en-US"/>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400" dirty="0">
                          <a:effectLst/>
                        </a:rPr>
                        <a:t>Ê</a:t>
                      </a:r>
                      <a:r>
                        <a:rPr lang="ru-RU" sz="1400" baseline="-25000" dirty="0">
                          <a:effectLst/>
                        </a:rPr>
                        <a:t>е</a:t>
                      </a:r>
                      <a:r>
                        <a:rPr lang="ru-RU" sz="1400" dirty="0">
                          <a:effectLst/>
                        </a:rPr>
                        <a:t> =</a:t>
                      </a:r>
                      <a:r>
                        <a:rPr lang="en-US" sz="1400" dirty="0">
                          <a:effectLst/>
                        </a:rPr>
                        <a:t> 28 </a:t>
                      </a:r>
                      <a:r>
                        <a:rPr kumimoji="0" lang="en-US" sz="1800" b="1" kern="1200" dirty="0">
                          <a:solidFill>
                            <a:schemeClr val="lt1"/>
                          </a:solidFill>
                          <a:effectLst/>
                          <a:latin typeface="+mn-lt"/>
                          <a:ea typeface="+mn-ea"/>
                          <a:cs typeface="+mn-cs"/>
                        </a:rPr>
                        <a:t>MeV</a:t>
                      </a:r>
                      <a:endParaRPr kumimoji="0" lang="en-US" sz="1200" b="1" kern="1200" dirty="0">
                        <a:solidFill>
                          <a:schemeClr val="lt1"/>
                        </a:solidFill>
                        <a:effectLst/>
                        <a:latin typeface="+mn-lt"/>
                        <a:ea typeface="+mn-ea"/>
                        <a:cs typeface="+mn-cs"/>
                      </a:endParaRPr>
                    </a:p>
                  </a:txBody>
                  <a:tcPr marL="68580" marR="68580" marT="0" marB="0" anchor="ctr"/>
                </a:tc>
                <a:tc h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1" kern="1200" dirty="0">
                          <a:solidFill>
                            <a:schemeClr val="lt1"/>
                          </a:solidFill>
                          <a:effectLst/>
                          <a:latin typeface="+mn-lt"/>
                          <a:ea typeface="+mn-ea"/>
                          <a:cs typeface="+mn-cs"/>
                        </a:rPr>
                        <a:t>Êе =</a:t>
                      </a:r>
                      <a:r>
                        <a:rPr kumimoji="0" lang="en-US" sz="1200" b="1" kern="1200" dirty="0">
                          <a:solidFill>
                            <a:schemeClr val="lt1"/>
                          </a:solidFill>
                          <a:effectLst/>
                          <a:latin typeface="+mn-lt"/>
                          <a:ea typeface="+mn-ea"/>
                          <a:cs typeface="+mn-cs"/>
                        </a:rPr>
                        <a:t> </a:t>
                      </a:r>
                      <a:r>
                        <a:rPr kumimoji="0" lang="ru-RU" sz="1200" b="1" kern="1200" dirty="0">
                          <a:solidFill>
                            <a:schemeClr val="lt1"/>
                          </a:solidFill>
                          <a:effectLst/>
                          <a:latin typeface="+mn-lt"/>
                          <a:ea typeface="+mn-ea"/>
                          <a:cs typeface="+mn-cs"/>
                        </a:rPr>
                        <a:t>29</a:t>
                      </a:r>
                      <a:r>
                        <a:rPr kumimoji="0" lang="en-US" sz="1200" b="1" kern="1200" dirty="0">
                          <a:solidFill>
                            <a:schemeClr val="lt1"/>
                          </a:solidFill>
                          <a:effectLst/>
                          <a:latin typeface="+mn-lt"/>
                          <a:ea typeface="+mn-ea"/>
                          <a:cs typeface="+mn-cs"/>
                        </a:rPr>
                        <a:t>.</a:t>
                      </a:r>
                      <a:r>
                        <a:rPr kumimoji="0" lang="ru-RU" sz="1200" b="1" kern="1200" dirty="0">
                          <a:solidFill>
                            <a:schemeClr val="lt1"/>
                          </a:solidFill>
                          <a:effectLst/>
                          <a:latin typeface="+mn-lt"/>
                          <a:ea typeface="+mn-ea"/>
                          <a:cs typeface="+mn-cs"/>
                        </a:rPr>
                        <a:t>5 </a:t>
                      </a:r>
                      <a:r>
                        <a:rPr kumimoji="0" lang="en-US" sz="1800" b="1" kern="1200" dirty="0">
                          <a:solidFill>
                            <a:schemeClr val="lt1"/>
                          </a:solidFill>
                          <a:effectLst/>
                          <a:latin typeface="+mn-lt"/>
                          <a:ea typeface="+mn-ea"/>
                          <a:cs typeface="+mn-cs"/>
                        </a:rPr>
                        <a:t>MeV</a:t>
                      </a:r>
                      <a:endParaRPr kumimoji="0" lang="en-US" sz="1200" b="1" kern="1200" dirty="0">
                        <a:solidFill>
                          <a:schemeClr val="lt1"/>
                        </a:solidFill>
                        <a:effectLst/>
                        <a:latin typeface="+mn-lt"/>
                        <a:ea typeface="+mn-ea"/>
                        <a:cs typeface="+mn-cs"/>
                      </a:endParaRPr>
                    </a:p>
                  </a:txBody>
                  <a:tcPr marL="68580" marR="68580" marT="0" marB="0" anchor="ctr"/>
                </a:tc>
                <a:extLst>
                  <a:ext uri="{0D108BD9-81ED-4DB2-BD59-A6C34878D82A}">
                    <a16:rowId xmlns:a16="http://schemas.microsoft.com/office/drawing/2014/main" xmlns="" val="3603396169"/>
                  </a:ext>
                </a:extLst>
              </a:tr>
              <a:tr h="346780">
                <a:tc>
                  <a:txBody>
                    <a:bodyPr/>
                    <a:lstStyle/>
                    <a:p>
                      <a:pPr marL="0" marR="0" algn="ctr">
                        <a:lnSpc>
                          <a:spcPct val="115000"/>
                        </a:lnSpc>
                        <a:spcBef>
                          <a:spcPts val="0"/>
                        </a:spcBef>
                        <a:spcAft>
                          <a:spcPts val="0"/>
                        </a:spcAft>
                      </a:pPr>
                      <a:r>
                        <a:rPr lang="en-US" sz="1400" dirty="0">
                          <a:effectLst/>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baseline="30000" dirty="0">
                          <a:effectLst/>
                        </a:rPr>
                        <a:t>208</a:t>
                      </a:r>
                      <a:r>
                        <a:rPr lang="en-US" sz="1600" dirty="0">
                          <a:effectLst/>
                        </a:rPr>
                        <a:t>Bi</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baseline="30000" dirty="0">
                          <a:effectLst/>
                        </a:rPr>
                        <a:t>205</a:t>
                      </a:r>
                      <a:r>
                        <a:rPr lang="en-US" sz="1600" dirty="0">
                          <a:effectLst/>
                        </a:rPr>
                        <a:t>Bi</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baseline="30000">
                          <a:effectLst/>
                        </a:rPr>
                        <a:t>208</a:t>
                      </a:r>
                      <a:r>
                        <a:rPr lang="en-US" sz="1600">
                          <a:effectLst/>
                        </a:rPr>
                        <a:t>Bi</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baseline="30000" dirty="0">
                          <a:effectLst/>
                        </a:rPr>
                        <a:t>205</a:t>
                      </a:r>
                      <a:r>
                        <a:rPr lang="en-US" sz="1600" dirty="0">
                          <a:effectLst/>
                        </a:rPr>
                        <a:t>Bi</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600" baseline="30000" dirty="0">
                          <a:effectLst/>
                        </a:rPr>
                        <a:t>205</a:t>
                      </a:r>
                      <a:r>
                        <a:rPr lang="en-US" sz="1600" dirty="0">
                          <a:effectLst/>
                        </a:rPr>
                        <a:t>Bi</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225188451"/>
                  </a:ext>
                </a:extLst>
              </a:tr>
              <a:tr h="296990">
                <a:tc>
                  <a:txBody>
                    <a:bodyPr/>
                    <a:lstStyle/>
                    <a:p>
                      <a:pPr marL="0" marR="0" algn="ctr">
                        <a:lnSpc>
                          <a:spcPct val="115000"/>
                        </a:lnSpc>
                        <a:spcBef>
                          <a:spcPts val="0"/>
                        </a:spcBef>
                        <a:spcAft>
                          <a:spcPts val="0"/>
                        </a:spcAft>
                      </a:pPr>
                      <a:r>
                        <a:rPr lang="en-US" sz="1400" dirty="0">
                          <a:effectLst/>
                        </a:rPr>
                        <a:t>Y</a:t>
                      </a:r>
                      <a:r>
                        <a:rPr lang="en-US" sz="1400" baseline="30000" dirty="0">
                          <a:effectLst/>
                        </a:rPr>
                        <a:t>exp</a:t>
                      </a:r>
                      <a:r>
                        <a:rPr lang="en-US" sz="1400" dirty="0">
                          <a:effectLst/>
                        </a:rPr>
                        <a:t>(</a:t>
                      </a:r>
                      <a:r>
                        <a:rPr kumimoji="0" lang="en-US" sz="1800" b="1" kern="1200" dirty="0">
                          <a:solidFill>
                            <a:schemeClr val="lt1"/>
                          </a:solidFill>
                          <a:effectLst/>
                          <a:latin typeface="+mn-lt"/>
                          <a:ea typeface="+mn-ea"/>
                          <a:cs typeface="+mn-cs"/>
                        </a:rPr>
                        <a:t>sec</a:t>
                      </a:r>
                      <a:r>
                        <a:rPr kumimoji="0" lang="ru-RU" sz="1800" b="1" kern="1200" baseline="30000" dirty="0">
                          <a:solidFill>
                            <a:schemeClr val="lt1"/>
                          </a:solidFill>
                          <a:effectLst/>
                          <a:latin typeface="+mn-lt"/>
                          <a:ea typeface="+mn-ea"/>
                          <a:cs typeface="+mn-cs"/>
                        </a:rPr>
                        <a:t>–</a:t>
                      </a:r>
                      <a:r>
                        <a:rPr kumimoji="0" lang="en-US" sz="1800" b="1" kern="1200" baseline="30000" dirty="0">
                          <a:solidFill>
                            <a:schemeClr val="lt1"/>
                          </a:solidFill>
                          <a:effectLst/>
                          <a:latin typeface="+mn-lt"/>
                          <a:ea typeface="+mn-ea"/>
                          <a:cs typeface="+mn-cs"/>
                        </a:rPr>
                        <a:t>1</a:t>
                      </a:r>
                      <a:r>
                        <a:rPr lang="en-US" sz="1400" dirty="0">
                          <a:effectLst/>
                        </a:rPr>
                        <a: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latin typeface="Sylfaen" panose="010A0502050306030303" pitchFamily="18" charset="0"/>
                        </a:rPr>
                        <a:t>(9.81</a:t>
                      </a:r>
                      <a:r>
                        <a:rPr lang="ru-RU" sz="1400" dirty="0">
                          <a:effectLst/>
                          <a:latin typeface="Sylfaen" panose="010A0502050306030303" pitchFamily="18" charset="0"/>
                        </a:rPr>
                        <a:t>±0.</a:t>
                      </a:r>
                      <a:r>
                        <a:rPr lang="en-US" sz="1400" dirty="0">
                          <a:effectLst/>
                          <a:latin typeface="Sylfaen" panose="010A0502050306030303" pitchFamily="18" charset="0"/>
                        </a:rPr>
                        <a:t>95)</a:t>
                      </a:r>
                      <a:r>
                        <a:rPr lang="ru-RU" sz="1400" dirty="0">
                          <a:effectLst/>
                        </a:rPr>
                        <a:t>·10</a:t>
                      </a:r>
                      <a:r>
                        <a:rPr lang="en-US" sz="1400" baseline="30000" dirty="0">
                          <a:effectLst/>
                        </a:rPr>
                        <a:t>7</a:t>
                      </a:r>
                      <a:endParaRPr lang="en-US" sz="1800" dirty="0">
                        <a:effectLst/>
                        <a:latin typeface="Calibri" panose="020F0502020204030204" pitchFamily="34" charset="0"/>
                        <a:ea typeface="+mn-ea"/>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ru-RU" sz="1400" dirty="0">
                          <a:effectLst/>
                          <a:latin typeface="Sylfaen" panose="010A0502050306030303" pitchFamily="18" charset="0"/>
                        </a:rPr>
                        <a:t>(2.56±0.</a:t>
                      </a:r>
                      <a:r>
                        <a:rPr lang="en-US" sz="1400" dirty="0">
                          <a:effectLst/>
                          <a:latin typeface="Sylfaen" panose="010A0502050306030303" pitchFamily="18" charset="0"/>
                        </a:rPr>
                        <a:t>28</a:t>
                      </a:r>
                      <a:r>
                        <a:rPr lang="ru-RU" sz="1400" dirty="0">
                          <a:effectLst/>
                          <a:latin typeface="Sylfaen" panose="010A0502050306030303" pitchFamily="18" charset="0"/>
                        </a:rPr>
                        <a:t>)·</a:t>
                      </a:r>
                      <a:r>
                        <a:rPr lang="ru-RU" sz="1400" dirty="0">
                          <a:effectLst/>
                        </a:rPr>
                        <a:t>10</a:t>
                      </a:r>
                      <a:r>
                        <a:rPr lang="ru-RU" sz="1400" baseline="30000" dirty="0">
                          <a:effectLst/>
                        </a:rPr>
                        <a:t>3</a:t>
                      </a:r>
                      <a:endParaRPr lang="en-US" sz="1800" dirty="0">
                        <a:effectLst/>
                        <a:latin typeface="Calibri" panose="020F0502020204030204" pitchFamily="34" charset="0"/>
                        <a:ea typeface="+mn-ea"/>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ru-RU" sz="1400" dirty="0">
                          <a:effectLst/>
                          <a:latin typeface="Sylfaen" panose="010A0502050306030303" pitchFamily="18" charset="0"/>
                        </a:rPr>
                        <a:t>(</a:t>
                      </a:r>
                      <a:r>
                        <a:rPr lang="en-US" sz="1400" dirty="0">
                          <a:effectLst/>
                          <a:latin typeface="Sylfaen" panose="010A0502050306030303" pitchFamily="18" charset="0"/>
                        </a:rPr>
                        <a:t>1</a:t>
                      </a:r>
                      <a:r>
                        <a:rPr lang="ru-RU" sz="1400" dirty="0">
                          <a:effectLst/>
                          <a:latin typeface="Sylfaen" panose="010A0502050306030303" pitchFamily="18" charset="0"/>
                        </a:rPr>
                        <a:t>.</a:t>
                      </a:r>
                      <a:r>
                        <a:rPr lang="en-US" sz="1400" dirty="0">
                          <a:effectLst/>
                          <a:latin typeface="Sylfaen" panose="010A0502050306030303" pitchFamily="18" charset="0"/>
                        </a:rPr>
                        <a:t>87</a:t>
                      </a:r>
                      <a:r>
                        <a:rPr lang="ru-RU" sz="1400" dirty="0">
                          <a:effectLst/>
                          <a:latin typeface="Sylfaen" panose="010A0502050306030303" pitchFamily="18" charset="0"/>
                        </a:rPr>
                        <a:t>±0.</a:t>
                      </a:r>
                      <a:r>
                        <a:rPr lang="en-US" sz="1400" dirty="0">
                          <a:effectLst/>
                          <a:latin typeface="Sylfaen" panose="010A0502050306030303" pitchFamily="18" charset="0"/>
                        </a:rPr>
                        <a:t>30</a:t>
                      </a:r>
                      <a:r>
                        <a:rPr lang="ru-RU" sz="1400" dirty="0">
                          <a:effectLst/>
                          <a:latin typeface="Sylfaen" panose="010A0502050306030303" pitchFamily="18" charset="0"/>
                        </a:rPr>
                        <a:t>)·</a:t>
                      </a:r>
                      <a:r>
                        <a:rPr lang="ru-RU" sz="1400" dirty="0">
                          <a:effectLst/>
                        </a:rPr>
                        <a:t>10</a:t>
                      </a:r>
                      <a:r>
                        <a:rPr lang="ru-RU" sz="1400" baseline="30000" dirty="0">
                          <a:effectLst/>
                        </a:rPr>
                        <a:t>8</a:t>
                      </a:r>
                      <a:endParaRPr lang="en-US" sz="1800" dirty="0">
                        <a:effectLst/>
                        <a:latin typeface="Calibri" panose="020F0502020204030204" pitchFamily="34" charset="0"/>
                        <a:ea typeface="+mn-ea"/>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ru-RU" sz="1400" dirty="0">
                          <a:effectLst/>
                        </a:rPr>
                        <a:t>&lt; 1.2·10</a:t>
                      </a:r>
                      <a:r>
                        <a:rPr lang="ru-RU" sz="1400" baseline="30000" dirty="0">
                          <a:effectLst/>
                        </a:rPr>
                        <a:t>3</a:t>
                      </a:r>
                      <a:endParaRPr lang="en-US" sz="1800" dirty="0">
                        <a:effectLst/>
                        <a:latin typeface="Calibri" panose="020F0502020204030204" pitchFamily="34" charset="0"/>
                        <a:ea typeface="+mn-ea"/>
                        <a:cs typeface="Times New Roman" panose="02020603050405020304" pitchFamily="18" charset="0"/>
                      </a:endParaRPr>
                    </a:p>
                  </a:txBody>
                  <a:tcPr marL="68580" marR="68580" marT="0" marB="0" anchor="ctr"/>
                </a:tc>
                <a:tc>
                  <a:txBody>
                    <a:bodyPr/>
                    <a:lstStyle/>
                    <a:p>
                      <a:pPr marL="0" marR="0" algn="ctr" rtl="0" eaLnBrk="1" latinLnBrk="0" hangingPunct="1">
                        <a:lnSpc>
                          <a:spcPct val="115000"/>
                        </a:lnSpc>
                        <a:spcBef>
                          <a:spcPts val="0"/>
                        </a:spcBef>
                        <a:spcAft>
                          <a:spcPts val="0"/>
                        </a:spcAft>
                      </a:pPr>
                      <a:r>
                        <a:rPr kumimoji="0" lang="en-US" sz="1400" kern="1200" dirty="0">
                          <a:solidFill>
                            <a:schemeClr val="dk1"/>
                          </a:solidFill>
                          <a:effectLst/>
                          <a:latin typeface="Sylfaen" panose="010A0502050306030303" pitchFamily="18" charset="0"/>
                          <a:ea typeface="+mn-ea"/>
                          <a:cs typeface="+mn-cs"/>
                        </a:rPr>
                        <a:t>673±97</a:t>
                      </a:r>
                      <a:endParaRPr kumimoji="0" lang="ru-RU" sz="1400" kern="1200" dirty="0">
                        <a:solidFill>
                          <a:schemeClr val="dk1"/>
                        </a:solidFill>
                        <a:effectLst/>
                        <a:latin typeface="Sylfaen" panose="010A0502050306030303" pitchFamily="18" charset="0"/>
                        <a:ea typeface="+mn-ea"/>
                        <a:cs typeface="+mn-cs"/>
                      </a:endParaRPr>
                    </a:p>
                  </a:txBody>
                  <a:tcPr marL="68580" marR="68580" marT="0" marB="0" anchor="ctr"/>
                </a:tc>
                <a:extLst>
                  <a:ext uri="{0D108BD9-81ED-4DB2-BD59-A6C34878D82A}">
                    <a16:rowId xmlns:a16="http://schemas.microsoft.com/office/drawing/2014/main" xmlns="" val="1745667595"/>
                  </a:ext>
                </a:extLst>
              </a:tr>
              <a:tr h="296990">
                <a:tc>
                  <a:txBody>
                    <a:bodyPr/>
                    <a:lstStyle/>
                    <a:p>
                      <a:pPr marL="0" marR="0" algn="ctr" rtl="0" eaLnBrk="1" latinLnBrk="0" hangingPunct="1">
                        <a:lnSpc>
                          <a:spcPct val="115000"/>
                        </a:lnSpc>
                        <a:spcBef>
                          <a:spcPts val="0"/>
                        </a:spcBef>
                        <a:spcAft>
                          <a:spcPts val="0"/>
                        </a:spcAft>
                      </a:pPr>
                      <a:r>
                        <a:rPr lang="en-US" sz="1400" dirty="0" err="1">
                          <a:effectLst/>
                        </a:rPr>
                        <a:t>σ</a:t>
                      </a:r>
                      <a:r>
                        <a:rPr lang="en-US" sz="1400" baseline="-25000" dirty="0" err="1">
                          <a:effectLst/>
                        </a:rPr>
                        <a:t>w</a:t>
                      </a:r>
                      <a:r>
                        <a:rPr lang="en-US" sz="1400" baseline="-25000" dirty="0">
                          <a:effectLst/>
                        </a:rPr>
                        <a:t> </a:t>
                      </a:r>
                      <a:r>
                        <a:rPr lang="ru-RU" sz="1400" dirty="0">
                          <a:effectLst/>
                        </a:rPr>
                        <a:t> </a:t>
                      </a:r>
                      <a:r>
                        <a:rPr kumimoji="0" lang="ru-RU" sz="1400" b="1" kern="1200" dirty="0">
                          <a:solidFill>
                            <a:schemeClr val="lt1"/>
                          </a:solidFill>
                          <a:effectLst/>
                          <a:latin typeface="+mn-lt"/>
                          <a:ea typeface="+mn-ea"/>
                          <a:cs typeface="+mn-cs"/>
                        </a:rPr>
                        <a:t>(</a:t>
                      </a:r>
                      <a:r>
                        <a:rPr kumimoji="0" lang="en-US" sz="1800" b="1" kern="1200" dirty="0" err="1">
                          <a:solidFill>
                            <a:schemeClr val="lt1"/>
                          </a:solidFill>
                          <a:effectLst/>
                          <a:latin typeface="+mn-lt"/>
                          <a:ea typeface="+mn-ea"/>
                          <a:cs typeface="+mn-cs"/>
                        </a:rPr>
                        <a:t>mb</a:t>
                      </a:r>
                      <a:r>
                        <a:rPr kumimoji="0" lang="ru-RU" sz="1400" b="1" kern="1200" dirty="0">
                          <a:solidFill>
                            <a:schemeClr val="lt1"/>
                          </a:solidFill>
                          <a:effectLst/>
                          <a:latin typeface="+mn-lt"/>
                          <a:ea typeface="+mn-ea"/>
                          <a:cs typeface="+mn-cs"/>
                        </a:rPr>
                        <a:t>)</a:t>
                      </a:r>
                      <a:endParaRPr kumimoji="0" lang="en-US" sz="1400" b="1" kern="1200" dirty="0">
                        <a:solidFill>
                          <a:schemeClr val="lt1"/>
                        </a:solidFill>
                        <a:effectLst/>
                        <a:latin typeface="+mn-lt"/>
                        <a:ea typeface="+mn-ea"/>
                        <a:cs typeface="+mn-cs"/>
                      </a:endParaRPr>
                    </a:p>
                  </a:txBody>
                  <a:tcPr marL="68580" marR="68580" marT="0" marB="0" anchor="ctr"/>
                </a:tc>
                <a:tc>
                  <a:txBody>
                    <a:bodyPr/>
                    <a:lstStyle/>
                    <a:p>
                      <a:pPr marL="0" marR="0" algn="ctr">
                        <a:lnSpc>
                          <a:spcPct val="115000"/>
                        </a:lnSpc>
                        <a:spcBef>
                          <a:spcPts val="0"/>
                        </a:spcBef>
                        <a:spcAft>
                          <a:spcPts val="0"/>
                        </a:spcAft>
                      </a:pPr>
                      <a:r>
                        <a:rPr lang="en-US" sz="1400" dirty="0">
                          <a:effectLst/>
                          <a:latin typeface="Sylfaen" panose="010A0502050306030303" pitchFamily="18" charset="0"/>
                        </a:rPr>
                        <a:t>16.4</a:t>
                      </a:r>
                      <a:r>
                        <a:rPr lang="ru-RU" sz="1400" dirty="0">
                          <a:effectLst/>
                          <a:latin typeface="Sylfaen" panose="010A0502050306030303" pitchFamily="18" charset="0"/>
                        </a:rPr>
                        <a:t>±</a:t>
                      </a:r>
                      <a:r>
                        <a:rPr lang="en-US" sz="1400" dirty="0">
                          <a:effectLst/>
                          <a:latin typeface="Sylfaen" panose="010A0502050306030303" pitchFamily="18" charset="0"/>
                        </a:rPr>
                        <a:t>2.2</a:t>
                      </a:r>
                      <a:endParaRPr lang="en-US" sz="1800" dirty="0">
                        <a:effectLst/>
                        <a:latin typeface="Sylfaen" panose="010A0502050306030303" pitchFamily="18" charset="0"/>
                        <a:ea typeface="+mn-ea"/>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ru-RU" sz="1400" dirty="0">
                          <a:effectLst/>
                          <a:latin typeface="Sylfaen" panose="010A0502050306030303" pitchFamily="18" charset="0"/>
                        </a:rPr>
                        <a:t>(4.</a:t>
                      </a:r>
                      <a:r>
                        <a:rPr lang="en-US" sz="1400" dirty="0">
                          <a:effectLst/>
                          <a:latin typeface="Sylfaen" panose="010A0502050306030303" pitchFamily="18" charset="0"/>
                        </a:rPr>
                        <a:t>42</a:t>
                      </a:r>
                      <a:r>
                        <a:rPr lang="ru-RU" sz="1400" dirty="0">
                          <a:effectLst/>
                          <a:latin typeface="Sylfaen" panose="010A0502050306030303" pitchFamily="18" charset="0"/>
                        </a:rPr>
                        <a:t>±0.4</a:t>
                      </a:r>
                      <a:r>
                        <a:rPr lang="en-US" sz="1400" dirty="0">
                          <a:effectLst/>
                          <a:latin typeface="Sylfaen" panose="010A0502050306030303" pitchFamily="18" charset="0"/>
                        </a:rPr>
                        <a:t>8</a:t>
                      </a:r>
                      <a:r>
                        <a:rPr lang="ru-RU" sz="1400" dirty="0">
                          <a:effectLst/>
                          <a:latin typeface="Sylfaen" panose="010A0502050306030303" pitchFamily="18" charset="0"/>
                        </a:rPr>
                        <a:t>)·1</a:t>
                      </a:r>
                      <a:r>
                        <a:rPr lang="ru-RU" sz="1400" dirty="0">
                          <a:effectLst/>
                        </a:rPr>
                        <a:t>0</a:t>
                      </a:r>
                      <a:r>
                        <a:rPr lang="ru-RU" sz="1400" baseline="30000" dirty="0">
                          <a:effectLst/>
                        </a:rPr>
                        <a:t>-4</a:t>
                      </a:r>
                      <a:endParaRPr lang="en-US" sz="1800" dirty="0">
                        <a:effectLst/>
                        <a:latin typeface="Calibri" panose="020F0502020204030204" pitchFamily="34" charset="0"/>
                        <a:ea typeface="+mn-ea"/>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ru-RU" sz="1400" dirty="0">
                          <a:effectLst/>
                          <a:latin typeface="Sylfaen" panose="010A0502050306030303" pitchFamily="18" charset="0"/>
                        </a:rPr>
                        <a:t>1</a:t>
                      </a:r>
                      <a:r>
                        <a:rPr lang="en-US" sz="1400" dirty="0">
                          <a:effectLst/>
                          <a:latin typeface="Sylfaen" panose="010A0502050306030303" pitchFamily="18" charset="0"/>
                        </a:rPr>
                        <a:t>9</a:t>
                      </a:r>
                      <a:r>
                        <a:rPr lang="ru-RU" sz="1400" dirty="0">
                          <a:effectLst/>
                          <a:latin typeface="Sylfaen" panose="010A0502050306030303" pitchFamily="18" charset="0"/>
                        </a:rPr>
                        <a:t>.</a:t>
                      </a:r>
                      <a:r>
                        <a:rPr lang="en-US" sz="1400" dirty="0">
                          <a:effectLst/>
                          <a:latin typeface="Sylfaen" panose="010A0502050306030303" pitchFamily="18" charset="0"/>
                        </a:rPr>
                        <a:t>6</a:t>
                      </a:r>
                      <a:r>
                        <a:rPr lang="ru-RU" sz="1400" dirty="0">
                          <a:effectLst/>
                          <a:latin typeface="Sylfaen" panose="010A0502050306030303" pitchFamily="18" charset="0"/>
                        </a:rPr>
                        <a:t>±3.</a:t>
                      </a:r>
                      <a:r>
                        <a:rPr lang="en-US" sz="1400" dirty="0">
                          <a:effectLst/>
                          <a:latin typeface="Sylfaen" panose="010A0502050306030303" pitchFamily="18" charset="0"/>
                        </a:rPr>
                        <a:t>5</a:t>
                      </a:r>
                      <a:endParaRPr lang="en-US" sz="1800" dirty="0">
                        <a:effectLst/>
                        <a:latin typeface="Sylfaen" panose="010A0502050306030303" pitchFamily="18" charset="0"/>
                        <a:ea typeface="+mn-ea"/>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ru-RU" sz="1400" dirty="0">
                          <a:effectLst/>
                        </a:rPr>
                        <a:t>&lt; 2·10</a:t>
                      </a:r>
                      <a:r>
                        <a:rPr lang="ru-RU" sz="1400" baseline="30000" dirty="0">
                          <a:effectLst/>
                        </a:rPr>
                        <a:t>-4</a:t>
                      </a:r>
                      <a:endParaRPr lang="en-US" sz="1800" dirty="0">
                        <a:effectLst/>
                        <a:latin typeface="Calibri" panose="020F0502020204030204" pitchFamily="34" charset="0"/>
                        <a:ea typeface="+mn-ea"/>
                        <a:cs typeface="Times New Roman" panose="02020603050405020304" pitchFamily="18" charset="0"/>
                      </a:endParaRPr>
                    </a:p>
                  </a:txBody>
                  <a:tcPr marL="68580" marR="68580" marT="0" marB="0" anchor="ctr"/>
                </a:tc>
                <a:tc>
                  <a:txBody>
                    <a:bodyPr/>
                    <a:lstStyle/>
                    <a:p>
                      <a:pPr marL="0" marR="0" algn="ctr" rtl="0" eaLnBrk="1" latinLnBrk="0" hangingPunct="1">
                        <a:lnSpc>
                          <a:spcPct val="115000"/>
                        </a:lnSpc>
                        <a:spcBef>
                          <a:spcPts val="0"/>
                        </a:spcBef>
                        <a:spcAft>
                          <a:spcPts val="0"/>
                        </a:spcAft>
                      </a:pPr>
                      <a:r>
                        <a:rPr kumimoji="0" lang="en-US" sz="1400" kern="1200" dirty="0">
                          <a:solidFill>
                            <a:schemeClr val="dk1"/>
                          </a:solidFill>
                          <a:effectLst/>
                          <a:latin typeface="Sylfaen" panose="010A0502050306030303" pitchFamily="18" charset="0"/>
                          <a:ea typeface="+mn-ea"/>
                          <a:cs typeface="+mn-cs"/>
                        </a:rPr>
                        <a:t>(1.71±0.25) ×10–4</a:t>
                      </a:r>
                      <a:endParaRPr kumimoji="0" lang="ru-RU" sz="1400" kern="1200" dirty="0">
                        <a:solidFill>
                          <a:schemeClr val="dk1"/>
                        </a:solidFill>
                        <a:effectLst/>
                        <a:latin typeface="Sylfaen" panose="010A0502050306030303" pitchFamily="18" charset="0"/>
                        <a:ea typeface="+mn-ea"/>
                        <a:cs typeface="+mn-cs"/>
                      </a:endParaRPr>
                    </a:p>
                  </a:txBody>
                  <a:tcPr marL="68580" marR="68580" marT="0" marB="0" anchor="ctr"/>
                </a:tc>
                <a:extLst>
                  <a:ext uri="{0D108BD9-81ED-4DB2-BD59-A6C34878D82A}">
                    <a16:rowId xmlns:a16="http://schemas.microsoft.com/office/drawing/2014/main" xmlns="" val="2746006726"/>
                  </a:ext>
                </a:extLst>
              </a:tr>
              <a:tr h="296990">
                <a:tc>
                  <a:txBody>
                    <a:bodyPr/>
                    <a:lstStyle/>
                    <a:p>
                      <a:pPr marL="0" marR="0" algn="ctr">
                        <a:lnSpc>
                          <a:spcPct val="115000"/>
                        </a:lnSpc>
                        <a:spcBef>
                          <a:spcPts val="0"/>
                        </a:spcBef>
                        <a:spcAft>
                          <a:spcPts val="0"/>
                        </a:spcAft>
                      </a:pPr>
                      <a:r>
                        <a:rPr lang="ru-RU" sz="1400" dirty="0">
                          <a:effectLst/>
                        </a:rPr>
                        <a:t>&lt; σ &gt; </a:t>
                      </a:r>
                      <a:r>
                        <a:rPr kumimoji="0" lang="ru-RU" sz="1400" b="1" kern="1200" dirty="0">
                          <a:solidFill>
                            <a:schemeClr val="lt1"/>
                          </a:solidFill>
                          <a:effectLst/>
                          <a:latin typeface="+mn-lt"/>
                          <a:ea typeface="+mn-ea"/>
                          <a:cs typeface="+mn-cs"/>
                        </a:rPr>
                        <a:t>(</a:t>
                      </a:r>
                      <a:r>
                        <a:rPr kumimoji="0" lang="en-US" sz="1800" b="1" kern="1200" dirty="0" err="1">
                          <a:solidFill>
                            <a:schemeClr val="lt1"/>
                          </a:solidFill>
                          <a:effectLst/>
                          <a:latin typeface="+mn-lt"/>
                          <a:ea typeface="+mn-ea"/>
                          <a:cs typeface="+mn-cs"/>
                        </a:rPr>
                        <a:t>mb</a:t>
                      </a:r>
                      <a:r>
                        <a:rPr kumimoji="0" lang="ru-RU" sz="1400" b="1" kern="1200" dirty="0">
                          <a:solidFill>
                            <a:schemeClr val="lt1"/>
                          </a:solidFill>
                          <a:effectLst/>
                          <a:latin typeface="+mn-lt"/>
                          <a:ea typeface="+mn-ea"/>
                          <a:cs typeface="+mn-cs"/>
                        </a:rPr>
                        <a:t>)</a:t>
                      </a:r>
                      <a:endParaRPr kumimoji="0" lang="en-US" sz="1400" b="1" kern="1200" dirty="0">
                        <a:solidFill>
                          <a:schemeClr val="lt1"/>
                        </a:solidFill>
                        <a:effectLst/>
                        <a:latin typeface="+mn-lt"/>
                        <a:ea typeface="+mn-ea"/>
                        <a:cs typeface="+mn-cs"/>
                      </a:endParaRPr>
                    </a:p>
                  </a:txBody>
                  <a:tcPr marL="68580" marR="68580" marT="0" marB="0" anchor="ctr"/>
                </a:tc>
                <a:tc>
                  <a:txBody>
                    <a:bodyPr/>
                    <a:lstStyle/>
                    <a:p>
                      <a:pPr marL="0" marR="0" algn="ctr">
                        <a:lnSpc>
                          <a:spcPct val="115000"/>
                        </a:lnSpc>
                        <a:spcBef>
                          <a:spcPts val="0"/>
                        </a:spcBef>
                        <a:spcAft>
                          <a:spcPts val="0"/>
                        </a:spcAft>
                      </a:pPr>
                      <a:r>
                        <a:rPr lang="ru-RU" sz="1400" dirty="0">
                          <a:effectLst/>
                          <a:latin typeface="Sylfaen" panose="010A0502050306030303" pitchFamily="18" charset="0"/>
                        </a:rPr>
                        <a:t>14</a:t>
                      </a:r>
                      <a:r>
                        <a:rPr lang="en-US" sz="1400" dirty="0">
                          <a:effectLst/>
                          <a:latin typeface="Sylfaen" panose="010A0502050306030303" pitchFamily="18" charset="0"/>
                        </a:rPr>
                        <a:t>2</a:t>
                      </a:r>
                      <a:r>
                        <a:rPr lang="ru-RU" sz="1400" dirty="0">
                          <a:effectLst/>
                          <a:latin typeface="Sylfaen" panose="010A0502050306030303" pitchFamily="18" charset="0"/>
                        </a:rPr>
                        <a:t>±</a:t>
                      </a:r>
                      <a:r>
                        <a:rPr lang="en-US" sz="1400" dirty="0">
                          <a:effectLst/>
                          <a:latin typeface="Sylfaen" panose="010A0502050306030303" pitchFamily="18" charset="0"/>
                        </a:rPr>
                        <a:t>19</a:t>
                      </a:r>
                      <a:endParaRPr lang="en-US" sz="1800" dirty="0">
                        <a:effectLst/>
                        <a:latin typeface="Sylfaen" panose="010A0502050306030303" pitchFamily="18" charset="0"/>
                        <a:ea typeface="+mn-ea"/>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kumimoji="0" lang="ru-RU" sz="1600" b="1" kern="1200" dirty="0">
                          <a:solidFill>
                            <a:srgbClr val="FF0000"/>
                          </a:solidFill>
                          <a:effectLst/>
                          <a:latin typeface="+mn-lt"/>
                          <a:ea typeface="+mn-ea"/>
                          <a:cs typeface="+mn-cs"/>
                        </a:rPr>
                        <a:t>4.46±0.49 </a:t>
                      </a:r>
                      <a:r>
                        <a:rPr lang="en-US" sz="1600" dirty="0">
                          <a:latin typeface="Times New Roman" pitchFamily="18" charset="0"/>
                          <a:cs typeface="Times New Roman" pitchFamily="18" charset="0"/>
                        </a:rPr>
                        <a:t>[1]</a:t>
                      </a:r>
                      <a:endParaRPr lang="en-US" sz="1600" b="1" dirty="0">
                        <a:solidFill>
                          <a:srgbClr val="FF0000"/>
                        </a:solidFill>
                        <a:effectLst/>
                        <a:latin typeface="Sylfaen" panose="010A0502050306030303" pitchFamily="18" charset="0"/>
                        <a:ea typeface="+mn-ea"/>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ru-RU" sz="1400" dirty="0">
                          <a:effectLst/>
                          <a:latin typeface="Sylfaen" panose="010A0502050306030303" pitchFamily="18" charset="0"/>
                        </a:rPr>
                        <a:t>1</a:t>
                      </a:r>
                      <a:r>
                        <a:rPr lang="en-US" sz="1400" dirty="0">
                          <a:effectLst/>
                          <a:latin typeface="Sylfaen" panose="010A0502050306030303" pitchFamily="18" charset="0"/>
                        </a:rPr>
                        <a:t>39</a:t>
                      </a:r>
                      <a:r>
                        <a:rPr lang="ru-RU" sz="1400" dirty="0">
                          <a:effectLst/>
                          <a:latin typeface="Sylfaen" panose="010A0502050306030303" pitchFamily="18" charset="0"/>
                        </a:rPr>
                        <a:t>±2</a:t>
                      </a:r>
                      <a:r>
                        <a:rPr lang="en-US" sz="1400" dirty="0">
                          <a:effectLst/>
                          <a:latin typeface="Sylfaen" panose="010A0502050306030303" pitchFamily="18" charset="0"/>
                        </a:rPr>
                        <a:t>5</a:t>
                      </a:r>
                      <a:endParaRPr lang="en-US" sz="1800" dirty="0">
                        <a:effectLst/>
                        <a:latin typeface="Sylfaen" panose="010A0502050306030303" pitchFamily="18" charset="0"/>
                        <a:ea typeface="+mn-ea"/>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ru-RU" sz="1400" dirty="0">
                          <a:effectLst/>
                          <a:latin typeface="Sylfaen" panose="010A0502050306030303" pitchFamily="18" charset="0"/>
                        </a:rPr>
                        <a:t> </a:t>
                      </a:r>
                      <a:endParaRPr lang="en-US" sz="1800" dirty="0">
                        <a:effectLst/>
                        <a:latin typeface="Sylfaen" panose="010A0502050306030303" pitchFamily="18" charset="0"/>
                        <a:ea typeface="+mn-ea"/>
                        <a:cs typeface="Times New Roman" panose="02020603050405020304" pitchFamily="18" charset="0"/>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kumimoji="0" lang="en-US" sz="1400" b="1" kern="1200" dirty="0">
                          <a:solidFill>
                            <a:srgbClr val="FF0000"/>
                          </a:solidFill>
                          <a:effectLst/>
                          <a:latin typeface="Sylfaen" panose="010A0502050306030303" pitchFamily="18" charset="0"/>
                          <a:ea typeface="+mn-ea"/>
                          <a:cs typeface="+mn-cs"/>
                        </a:rPr>
                        <a:t>3.40±0.49</a:t>
                      </a:r>
                      <a:endParaRPr kumimoji="0" lang="ru-RU" sz="1400" b="1" kern="1200" dirty="0">
                        <a:solidFill>
                          <a:srgbClr val="FF0000"/>
                        </a:solidFill>
                        <a:effectLst/>
                        <a:latin typeface="Sylfaen" panose="010A0502050306030303" pitchFamily="18" charset="0"/>
                        <a:ea typeface="+mn-ea"/>
                        <a:cs typeface="+mn-cs"/>
                      </a:endParaRPr>
                    </a:p>
                  </a:txBody>
                  <a:tcPr marL="68580" marR="68580" marT="0" marB="0" anchor="ctr"/>
                </a:tc>
                <a:extLst>
                  <a:ext uri="{0D108BD9-81ED-4DB2-BD59-A6C34878D82A}">
                    <a16:rowId xmlns:a16="http://schemas.microsoft.com/office/drawing/2014/main" xmlns="" val="196543248"/>
                  </a:ext>
                </a:extLst>
              </a:tr>
              <a:tr h="582356">
                <a:tc>
                  <a:txBody>
                    <a:bodyPr/>
                    <a:lstStyle/>
                    <a:p>
                      <a:pPr marL="0" marR="0" algn="ctr">
                        <a:lnSpc>
                          <a:spcPct val="115000"/>
                        </a:lnSpc>
                        <a:spcBef>
                          <a:spcPts val="0"/>
                        </a:spcBef>
                        <a:spcAft>
                          <a:spcPts val="0"/>
                        </a:spcAft>
                      </a:pPr>
                      <a:r>
                        <a:rPr lang="ru-RU" sz="1400" dirty="0">
                          <a:effectLst/>
                        </a:rPr>
                        <a:t>&lt; σ </a:t>
                      </a:r>
                      <a:r>
                        <a:rPr lang="en-US" sz="1400" dirty="0">
                          <a:effectLst/>
                        </a:rPr>
                        <a:t>&gt; </a:t>
                      </a:r>
                      <a:r>
                        <a:rPr kumimoji="0" lang="ru-RU" sz="1400" b="1" kern="1200" dirty="0">
                          <a:solidFill>
                            <a:schemeClr val="lt1"/>
                          </a:solidFill>
                          <a:effectLst/>
                          <a:latin typeface="+mn-lt"/>
                          <a:ea typeface="+mn-ea"/>
                          <a:cs typeface="+mn-cs"/>
                        </a:rPr>
                        <a:t>(</a:t>
                      </a:r>
                      <a:r>
                        <a:rPr kumimoji="0" lang="en-US" sz="1800" b="1" kern="1200" dirty="0" err="1">
                          <a:solidFill>
                            <a:schemeClr val="lt1"/>
                          </a:solidFill>
                          <a:effectLst/>
                          <a:latin typeface="+mn-lt"/>
                          <a:ea typeface="+mn-ea"/>
                          <a:cs typeface="+mn-cs"/>
                        </a:rPr>
                        <a:t>mb</a:t>
                      </a:r>
                      <a:r>
                        <a:rPr kumimoji="0" lang="ru-RU" sz="1400" b="1" kern="1200" dirty="0">
                          <a:solidFill>
                            <a:schemeClr val="lt1"/>
                          </a:solidFill>
                          <a:effectLst/>
                          <a:latin typeface="+mn-lt"/>
                          <a:ea typeface="+mn-ea"/>
                          <a:cs typeface="+mn-cs"/>
                        </a:rPr>
                        <a:t>)</a:t>
                      </a:r>
                      <a:endParaRPr kumimoji="0" lang="en-US" sz="1400" b="1" kern="1200" dirty="0">
                        <a:solidFill>
                          <a:schemeClr val="lt1"/>
                        </a:solidFill>
                        <a:effectLst/>
                        <a:latin typeface="+mn-lt"/>
                        <a:ea typeface="+mn-ea"/>
                        <a:cs typeface="+mn-cs"/>
                      </a:endParaRPr>
                    </a:p>
                    <a:p>
                      <a:pPr marL="0" marR="0" algn="ctr">
                        <a:lnSpc>
                          <a:spcPct val="115000"/>
                        </a:lnSpc>
                        <a:spcBef>
                          <a:spcPts val="0"/>
                        </a:spcBef>
                        <a:spcAft>
                          <a:spcPts val="0"/>
                        </a:spcAft>
                      </a:pPr>
                      <a:r>
                        <a:rPr kumimoji="0" lang="ru-RU" sz="1100" b="1" kern="1200" dirty="0">
                          <a:solidFill>
                            <a:schemeClr val="lt1"/>
                          </a:solidFill>
                          <a:effectLst/>
                          <a:latin typeface="+mn-lt"/>
                          <a:ea typeface="+mn-ea"/>
                          <a:cs typeface="+mn-cs"/>
                        </a:rPr>
                        <a:t>(</a:t>
                      </a:r>
                      <a:r>
                        <a:rPr kumimoji="0" lang="hy-AM" sz="1100" b="1" kern="1200" noProof="0" dirty="0">
                          <a:solidFill>
                            <a:schemeClr val="lt1"/>
                          </a:solidFill>
                          <a:effectLst/>
                          <a:latin typeface="+mn-lt"/>
                          <a:ea typeface="+mn-ea"/>
                          <a:cs typeface="+mn-cs"/>
                        </a:rPr>
                        <a:t>Default options of</a:t>
                      </a:r>
                      <a:r>
                        <a:rPr kumimoji="0" lang="ru-RU" sz="1100" b="1" kern="1200" dirty="0">
                          <a:solidFill>
                            <a:schemeClr val="lt1"/>
                          </a:solidFill>
                          <a:effectLst/>
                          <a:latin typeface="+mn-lt"/>
                          <a:ea typeface="+mn-ea"/>
                          <a:cs typeface="+mn-cs"/>
                        </a:rPr>
                        <a:t> TALYS1.96)</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latin typeface="Sylfaen" panose="010A0502050306030303" pitchFamily="18" charset="0"/>
                        </a:rPr>
                        <a:t>179</a:t>
                      </a:r>
                      <a:endParaRPr lang="en-US" sz="1800" dirty="0">
                        <a:effectLst/>
                        <a:latin typeface="Sylfaen" panose="010A0502050306030303" pitchFamily="18" charset="0"/>
                        <a:ea typeface="+mn-ea"/>
                        <a:cs typeface="Times New Roman" panose="02020603050405020304" pitchFamily="18" charset="0"/>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kumimoji="0" lang="en-US" sz="1600" b="1" kern="1200" dirty="0">
                          <a:solidFill>
                            <a:srgbClr val="FF0000"/>
                          </a:solidFill>
                          <a:effectLst/>
                          <a:latin typeface="+mn-lt"/>
                          <a:ea typeface="+mn-ea"/>
                          <a:cs typeface="+mn-cs"/>
                        </a:rPr>
                        <a:t>0.046 </a:t>
                      </a:r>
                      <a:endParaRPr kumimoji="0" lang="ru-RU" sz="1600" b="1" kern="1200" dirty="0">
                        <a:solidFill>
                          <a:srgbClr val="FF0000"/>
                        </a:solidFill>
                        <a:effectLst/>
                        <a:latin typeface="+mn-lt"/>
                        <a:ea typeface="+mn-ea"/>
                        <a:cs typeface="+mn-cs"/>
                      </a:endParaRPr>
                    </a:p>
                  </a:txBody>
                  <a:tcPr marL="68580" marR="68580" marT="0" marB="0" anchor="ctr"/>
                </a:tc>
                <a:tc>
                  <a:txBody>
                    <a:bodyPr/>
                    <a:lstStyle/>
                    <a:p>
                      <a:pPr marL="0" marR="0" algn="ctr">
                        <a:lnSpc>
                          <a:spcPct val="115000"/>
                        </a:lnSpc>
                        <a:spcBef>
                          <a:spcPts val="0"/>
                        </a:spcBef>
                        <a:spcAft>
                          <a:spcPts val="0"/>
                        </a:spcAft>
                      </a:pPr>
                      <a:r>
                        <a:rPr lang="en-US" sz="1400" dirty="0">
                          <a:effectLst/>
                          <a:latin typeface="Sylfaen" panose="010A0502050306030303" pitchFamily="18" charset="0"/>
                        </a:rPr>
                        <a:t>163</a:t>
                      </a:r>
                      <a:endParaRPr lang="en-US" sz="1800" dirty="0">
                        <a:effectLst/>
                        <a:latin typeface="Sylfaen" panose="010A0502050306030303" pitchFamily="18" charset="0"/>
                        <a:ea typeface="+mn-ea"/>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latin typeface="Sylfaen" panose="010A0502050306030303" pitchFamily="18" charset="0"/>
                        </a:rPr>
                        <a:t>0.0164</a:t>
                      </a:r>
                      <a:endParaRPr lang="en-US" sz="1800" dirty="0">
                        <a:effectLst/>
                        <a:latin typeface="Sylfaen" panose="010A0502050306030303" pitchFamily="18" charset="0"/>
                        <a:ea typeface="+mn-ea"/>
                        <a:cs typeface="Times New Roman" panose="02020603050405020304" pitchFamily="18" charset="0"/>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kumimoji="0" lang="en-US" sz="1400" b="1" kern="1200" dirty="0">
                          <a:solidFill>
                            <a:srgbClr val="FF0000"/>
                          </a:solidFill>
                          <a:effectLst/>
                          <a:latin typeface="Sylfaen" panose="010A0502050306030303" pitchFamily="18" charset="0"/>
                          <a:ea typeface="+mn-ea"/>
                          <a:cs typeface="+mn-cs"/>
                        </a:rPr>
                        <a:t>0.028 </a:t>
                      </a:r>
                      <a:endParaRPr kumimoji="0" lang="ru-RU" sz="1400" b="1" kern="1200" dirty="0">
                        <a:solidFill>
                          <a:srgbClr val="FF0000"/>
                        </a:solidFill>
                        <a:effectLst/>
                        <a:latin typeface="Sylfaen" panose="010A0502050306030303" pitchFamily="18" charset="0"/>
                        <a:ea typeface="+mn-ea"/>
                        <a:cs typeface="+mn-cs"/>
                      </a:endParaRPr>
                    </a:p>
                  </a:txBody>
                  <a:tcPr marL="68580" marR="68580" marT="0" marB="0" anchor="ctr"/>
                </a:tc>
                <a:extLst>
                  <a:ext uri="{0D108BD9-81ED-4DB2-BD59-A6C34878D82A}">
                    <a16:rowId xmlns:a16="http://schemas.microsoft.com/office/drawing/2014/main" xmlns="" val="2574472779"/>
                  </a:ext>
                </a:extLst>
              </a:tr>
              <a:tr h="615600">
                <a:tc>
                  <a:txBody>
                    <a:bodyPr/>
                    <a:lstStyle/>
                    <a:p>
                      <a:pPr marL="0" marR="0" algn="ctr">
                        <a:lnSpc>
                          <a:spcPct val="115000"/>
                        </a:lnSpc>
                        <a:spcBef>
                          <a:spcPts val="0"/>
                        </a:spcBef>
                        <a:spcAft>
                          <a:spcPts val="0"/>
                        </a:spcAft>
                      </a:pPr>
                      <a:r>
                        <a:rPr lang="ru-RU" sz="1400" dirty="0">
                          <a:effectLst/>
                        </a:rPr>
                        <a:t>&lt; σ </a:t>
                      </a:r>
                      <a:r>
                        <a:rPr lang="en-US" sz="1400" dirty="0">
                          <a:effectLst/>
                        </a:rPr>
                        <a:t>&gt; </a:t>
                      </a:r>
                      <a:r>
                        <a:rPr kumimoji="0" lang="ru-RU" sz="1400" b="1" kern="1200" dirty="0">
                          <a:solidFill>
                            <a:schemeClr val="lt1"/>
                          </a:solidFill>
                          <a:effectLst/>
                          <a:latin typeface="+mn-lt"/>
                          <a:ea typeface="+mn-ea"/>
                          <a:cs typeface="+mn-cs"/>
                        </a:rPr>
                        <a:t>(</a:t>
                      </a:r>
                      <a:r>
                        <a:rPr kumimoji="0" lang="en-US" sz="1800" b="1" kern="1200" dirty="0" err="1">
                          <a:solidFill>
                            <a:schemeClr val="lt1"/>
                          </a:solidFill>
                          <a:effectLst/>
                          <a:latin typeface="+mn-lt"/>
                          <a:ea typeface="+mn-ea"/>
                          <a:cs typeface="+mn-cs"/>
                        </a:rPr>
                        <a:t>mb</a:t>
                      </a:r>
                      <a:r>
                        <a:rPr kumimoji="0" lang="ru-RU" sz="1400" b="1" kern="1200" dirty="0">
                          <a:solidFill>
                            <a:schemeClr val="lt1"/>
                          </a:solidFill>
                          <a:effectLst/>
                          <a:latin typeface="+mn-lt"/>
                          <a:ea typeface="+mn-ea"/>
                          <a:cs typeface="+mn-cs"/>
                        </a:rPr>
                        <a:t>)</a:t>
                      </a:r>
                      <a:endParaRPr kumimoji="0" lang="en-US" sz="1400" b="1" kern="1200" dirty="0">
                        <a:solidFill>
                          <a:schemeClr val="lt1"/>
                        </a:solidFill>
                        <a:effectLst/>
                        <a:latin typeface="+mn-lt"/>
                        <a:ea typeface="+mn-ea"/>
                        <a:cs typeface="+mn-cs"/>
                      </a:endParaRPr>
                    </a:p>
                    <a:p>
                      <a:pPr marL="0" marR="0" algn="ctr">
                        <a:lnSpc>
                          <a:spcPct val="115000"/>
                        </a:lnSpc>
                        <a:spcBef>
                          <a:spcPts val="0"/>
                        </a:spcBef>
                        <a:spcAft>
                          <a:spcPts val="0"/>
                        </a:spcAft>
                      </a:pPr>
                      <a:r>
                        <a:rPr kumimoji="0" lang="ru-RU" sz="1100" b="1" kern="1200" dirty="0">
                          <a:solidFill>
                            <a:schemeClr val="lt1"/>
                          </a:solidFill>
                          <a:effectLst/>
                          <a:latin typeface="+mn-lt"/>
                          <a:ea typeface="+mn-ea"/>
                          <a:cs typeface="+mn-cs"/>
                        </a:rPr>
                        <a:t>(</a:t>
                      </a:r>
                      <a:r>
                        <a:rPr kumimoji="0" lang="hy-AM" sz="1100" b="1" kern="1200" noProof="0" dirty="0">
                          <a:solidFill>
                            <a:schemeClr val="lt1"/>
                          </a:solidFill>
                          <a:effectLst/>
                          <a:latin typeface="+mn-lt"/>
                          <a:ea typeface="+mn-ea"/>
                          <a:cs typeface="+mn-cs"/>
                        </a:rPr>
                        <a:t>Selected options of </a:t>
                      </a:r>
                      <a:r>
                        <a:rPr kumimoji="0" lang="ru-RU" sz="1100" b="1" kern="1200" dirty="0">
                          <a:solidFill>
                            <a:schemeClr val="lt1"/>
                          </a:solidFill>
                          <a:effectLst/>
                          <a:latin typeface="+mn-lt"/>
                          <a:ea typeface="+mn-ea"/>
                          <a:cs typeface="+mn-cs"/>
                        </a:rPr>
                        <a:t>TALYS1.96)</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endParaRPr lang="en-US" sz="1800" dirty="0">
                        <a:effectLst/>
                        <a:latin typeface="Sylfaen" panose="010A0502050306030303" pitchFamily="18" charset="0"/>
                        <a:ea typeface="+mn-ea"/>
                        <a:cs typeface="Times New Roman" panose="02020603050405020304" pitchFamily="18" charset="0"/>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kumimoji="0" lang="en-US" sz="1600" b="1" kern="1200" dirty="0">
                          <a:solidFill>
                            <a:srgbClr val="FF0000"/>
                          </a:solidFill>
                          <a:effectLst/>
                          <a:latin typeface="+mn-lt"/>
                          <a:ea typeface="+mn-ea"/>
                          <a:cs typeface="+mn-cs"/>
                        </a:rPr>
                        <a:t>0.229</a:t>
                      </a:r>
                      <a:endParaRPr kumimoji="0" lang="ru-RU" sz="1600" b="1" kern="1200" dirty="0">
                        <a:solidFill>
                          <a:srgbClr val="FF0000"/>
                        </a:solidFill>
                        <a:effectLst/>
                        <a:latin typeface="+mn-lt"/>
                        <a:ea typeface="+mn-ea"/>
                        <a:cs typeface="+mn-cs"/>
                      </a:endParaRPr>
                    </a:p>
                  </a:txBody>
                  <a:tcPr marL="68580" marR="68580" marT="0" marB="0" anchor="ctr"/>
                </a:tc>
                <a:tc>
                  <a:txBody>
                    <a:bodyPr/>
                    <a:lstStyle/>
                    <a:p>
                      <a:pPr marL="0" marR="0" algn="ctr">
                        <a:lnSpc>
                          <a:spcPct val="115000"/>
                        </a:lnSpc>
                        <a:spcBef>
                          <a:spcPts val="0"/>
                        </a:spcBef>
                        <a:spcAft>
                          <a:spcPts val="0"/>
                        </a:spcAft>
                      </a:pPr>
                      <a:endParaRPr lang="en-US" sz="1800" dirty="0">
                        <a:effectLst/>
                        <a:latin typeface="Sylfaen" panose="010A0502050306030303" pitchFamily="18" charset="0"/>
                        <a:ea typeface="+mn-ea"/>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endParaRPr lang="en-US" sz="1800" dirty="0">
                        <a:effectLst/>
                        <a:latin typeface="Sylfaen" panose="010A0502050306030303" pitchFamily="18" charset="0"/>
                        <a:ea typeface="+mn-ea"/>
                        <a:cs typeface="Times New Roman" panose="02020603050405020304" pitchFamily="18" charset="0"/>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kumimoji="0" lang="en-US" sz="1400" b="1" kern="1200" dirty="0">
                          <a:solidFill>
                            <a:srgbClr val="FF0000"/>
                          </a:solidFill>
                          <a:effectLst/>
                          <a:latin typeface="Sylfaen" panose="010A0502050306030303" pitchFamily="18" charset="0"/>
                          <a:ea typeface="+mn-ea"/>
                          <a:cs typeface="+mn-cs"/>
                        </a:rPr>
                        <a:t>0.141 </a:t>
                      </a:r>
                      <a:endParaRPr kumimoji="0" lang="ru-RU" sz="1400" b="1" kern="1200" dirty="0">
                        <a:solidFill>
                          <a:srgbClr val="FF0000"/>
                        </a:solidFill>
                        <a:effectLst/>
                        <a:latin typeface="Sylfaen" panose="010A0502050306030303" pitchFamily="18" charset="0"/>
                        <a:ea typeface="+mn-ea"/>
                        <a:cs typeface="+mn-cs"/>
                      </a:endParaRPr>
                    </a:p>
                  </a:txBody>
                  <a:tcPr marL="68580" marR="68580" marT="0" marB="0" anchor="ctr"/>
                </a:tc>
                <a:extLst>
                  <a:ext uri="{0D108BD9-81ED-4DB2-BD59-A6C34878D82A}">
                    <a16:rowId xmlns:a16="http://schemas.microsoft.com/office/drawing/2014/main" xmlns="" val="539120966"/>
                  </a:ext>
                </a:extLst>
              </a:tr>
            </a:tbl>
          </a:graphicData>
        </a:graphic>
      </p:graphicFrame>
      <p:sp>
        <p:nvSpPr>
          <p:cNvPr id="8" name="TextBox 7">
            <a:extLst>
              <a:ext uri="{FF2B5EF4-FFF2-40B4-BE49-F238E27FC236}">
                <a16:creationId xmlns:a16="http://schemas.microsoft.com/office/drawing/2014/main" xmlns="" id="{A01D100E-7AFC-43E7-A273-F76F747AC0C7}"/>
              </a:ext>
            </a:extLst>
          </p:cNvPr>
          <p:cNvSpPr txBox="1"/>
          <p:nvPr/>
        </p:nvSpPr>
        <p:spPr>
          <a:xfrm>
            <a:off x="125760" y="836712"/>
            <a:ext cx="8892480" cy="835613"/>
          </a:xfrm>
          <a:prstGeom prst="rect">
            <a:avLst/>
          </a:prstGeom>
          <a:noFill/>
        </p:spPr>
        <p:txBody>
          <a:bodyPr wrap="square">
            <a:spAutoFit/>
          </a:bodyPr>
          <a:lstStyle/>
          <a:p>
            <a:pPr marL="900430" marR="540385" algn="just">
              <a:lnSpc>
                <a:spcPct val="115000"/>
              </a:lnSpc>
              <a:spcBef>
                <a:spcPts val="1200"/>
              </a:spcBef>
              <a:spcAft>
                <a:spcPts val="1200"/>
              </a:spcAft>
            </a:pPr>
            <a:r>
              <a:rPr lang="ru-RU" sz="1400" dirty="0">
                <a:latin typeface="Times New Roman" pitchFamily="18" charset="0"/>
                <a:cs typeface="Times New Roman" pitchFamily="18" charset="0"/>
              </a:rPr>
              <a:t>TABLE.</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i="1" dirty="0">
                <a:latin typeface="Times New Roman" pitchFamily="18" charset="0"/>
                <a:cs typeface="Times New Roman" pitchFamily="18" charset="0"/>
              </a:rPr>
              <a:t>Y</a:t>
            </a:r>
            <a:r>
              <a:rPr lang="ru-RU" sz="1400" baseline="30000" dirty="0">
                <a:latin typeface="Times New Roman" pitchFamily="18" charset="0"/>
                <a:cs typeface="Times New Roman" pitchFamily="18" charset="0"/>
              </a:rPr>
              <a:t>exp</a:t>
            </a:r>
            <a:r>
              <a:rPr lang="ru-RU" sz="1400" dirty="0">
                <a:latin typeface="Times New Roman" pitchFamily="18" charset="0"/>
                <a:cs typeface="Times New Roman" pitchFamily="18" charset="0"/>
              </a:rPr>
              <a:t> </a:t>
            </a:r>
            <a:r>
              <a:rPr lang="en-US" sz="1400" dirty="0">
                <a:latin typeface="Times New Roman" pitchFamily="18" charset="0"/>
                <a:cs typeface="Times New Roman" pitchFamily="18" charset="0"/>
              </a:rPr>
              <a:t>yields</a:t>
            </a:r>
            <a:r>
              <a:rPr lang="ru-RU" sz="1400" dirty="0">
                <a:latin typeface="Times New Roman" pitchFamily="18" charset="0"/>
                <a:cs typeface="Times New Roman" pitchFamily="18" charset="0"/>
              </a:rPr>
              <a:t>, </a:t>
            </a:r>
            <a:r>
              <a:rPr lang="en-US" sz="1400" dirty="0">
                <a:latin typeface="Times New Roman" pitchFamily="18" charset="0"/>
                <a:cs typeface="Times New Roman" pitchFamily="18" charset="0"/>
              </a:rPr>
              <a:t>weighted and averaged cross sections (or their upper limit)</a:t>
            </a:r>
            <a:r>
              <a:rPr lang="ru-RU" sz="1400" dirty="0">
                <a:latin typeface="Times New Roman" pitchFamily="18" charset="0"/>
                <a:cs typeface="Times New Roman" pitchFamily="18" charset="0"/>
              </a:rPr>
              <a:t>, </a:t>
            </a:r>
            <a:r>
              <a:rPr lang="en-US" sz="1400" dirty="0">
                <a:latin typeface="Times New Roman" pitchFamily="18" charset="0"/>
                <a:cs typeface="Times New Roman" pitchFamily="18" charset="0"/>
              </a:rPr>
              <a:t>respectively</a:t>
            </a:r>
            <a:r>
              <a:rPr lang="ru-RU" sz="1400" dirty="0">
                <a:latin typeface="Times New Roman" pitchFamily="18" charset="0"/>
                <a:cs typeface="Times New Roman" pitchFamily="18" charset="0"/>
              </a:rPr>
              <a:t>, </a:t>
            </a:r>
            <a:r>
              <a:rPr lang="ru-RU" sz="1400" i="1" dirty="0" err="1">
                <a:latin typeface="Times New Roman" pitchFamily="18" charset="0"/>
                <a:cs typeface="Times New Roman" pitchFamily="18" charset="0"/>
              </a:rPr>
              <a:t>σ</a:t>
            </a:r>
            <a:r>
              <a:rPr lang="ru-RU" sz="1400" i="1" baseline="-25000" dirty="0" err="1">
                <a:latin typeface="Times New Roman" pitchFamily="18" charset="0"/>
                <a:cs typeface="Times New Roman" pitchFamily="18" charset="0"/>
              </a:rPr>
              <a:t>w</a:t>
            </a:r>
            <a:r>
              <a:rPr lang="ru-RU" sz="1400" dirty="0">
                <a:latin typeface="Times New Roman" pitchFamily="18" charset="0"/>
                <a:cs typeface="Times New Roman" pitchFamily="18" charset="0"/>
              </a:rPr>
              <a:t> </a:t>
            </a:r>
            <a:r>
              <a:rPr lang="en-US" sz="1400" dirty="0">
                <a:latin typeface="Times New Roman" pitchFamily="18" charset="0"/>
                <a:cs typeface="Times New Roman" pitchFamily="18" charset="0"/>
              </a:rPr>
              <a:t>and</a:t>
            </a:r>
            <a:r>
              <a:rPr lang="ru-RU" sz="1400" dirty="0">
                <a:latin typeface="Times New Roman" pitchFamily="18" charset="0"/>
                <a:cs typeface="Times New Roman" pitchFamily="18" charset="0"/>
              </a:rPr>
              <a:t> &lt;</a:t>
            </a:r>
            <a:r>
              <a:rPr lang="ru-RU" sz="1400" i="1" dirty="0">
                <a:latin typeface="Times New Roman" pitchFamily="18" charset="0"/>
                <a:cs typeface="Times New Roman" pitchFamily="18" charset="0"/>
              </a:rPr>
              <a:t>σ</a:t>
            </a:r>
            <a:r>
              <a:rPr lang="ru-RU" sz="1400" dirty="0">
                <a:latin typeface="Times New Roman" pitchFamily="18" charset="0"/>
                <a:cs typeface="Times New Roman" pitchFamily="18" charset="0"/>
              </a:rPr>
              <a:t>&gt; </a:t>
            </a:r>
            <a:r>
              <a:rPr lang="en-US" sz="1400" dirty="0">
                <a:latin typeface="Times New Roman" pitchFamily="18" charset="0"/>
                <a:cs typeface="Times New Roman" pitchFamily="18" charset="0"/>
              </a:rPr>
              <a:t>for the reactions</a:t>
            </a:r>
            <a:r>
              <a:rPr lang="ru-RU"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b="1" baseline="30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209</a:t>
            </a:r>
            <a:r>
              <a:rPr lang="en-US" sz="1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Bi</a:t>
            </a:r>
            <a:r>
              <a:rPr lang="ru-RU" sz="1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(γ, </a:t>
            </a:r>
            <a:r>
              <a:rPr lang="en-US" sz="1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a:t>
            </a:r>
            <a:r>
              <a:rPr lang="ru-RU" sz="1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ru-RU" sz="1400" b="1" baseline="30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208</a:t>
            </a:r>
            <a:r>
              <a:rPr lang="en-US" sz="1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Bi</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and</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400" b="1" baseline="30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209</a:t>
            </a:r>
            <a:r>
              <a:rPr lang="en-US" sz="1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Bi</a:t>
            </a:r>
            <a:r>
              <a:rPr lang="ru-RU" sz="1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(γ, 4</a:t>
            </a:r>
            <a:r>
              <a:rPr lang="en-US" sz="1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a:t>
            </a:r>
            <a:r>
              <a:rPr lang="ru-RU" sz="1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ru-RU" sz="1400" b="1" baseline="30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205</a:t>
            </a:r>
            <a:r>
              <a:rPr lang="en-US" sz="1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Bi</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latin typeface="Times New Roman" pitchFamily="18" charset="0"/>
                <a:cs typeface="Times New Roman" pitchFamily="18" charset="0"/>
              </a:rPr>
              <a:t>and the model predictions for </a:t>
            </a:r>
            <a:r>
              <a:rPr lang="ru-RU" sz="1400" dirty="0">
                <a:latin typeface="Times New Roman" pitchFamily="18" charset="0"/>
                <a:cs typeface="Times New Roman" pitchFamily="18" charset="0"/>
              </a:rPr>
              <a:t>&lt;</a:t>
            </a:r>
            <a:r>
              <a:rPr lang="ru-RU" sz="1400" i="1" dirty="0">
                <a:latin typeface="Times New Roman" pitchFamily="18" charset="0"/>
                <a:cs typeface="Times New Roman" pitchFamily="18" charset="0"/>
              </a:rPr>
              <a:t>σ</a:t>
            </a:r>
            <a:r>
              <a:rPr lang="ru-RU" sz="1400" dirty="0">
                <a:latin typeface="Times New Roman" pitchFamily="18" charset="0"/>
                <a:cs typeface="Times New Roman" pitchFamily="18" charset="0"/>
              </a:rPr>
              <a:t>&gt;. </a:t>
            </a:r>
            <a:r>
              <a:rPr lang="en-US" sz="1400" dirty="0">
                <a:latin typeface="Times New Roman" pitchFamily="18" charset="0"/>
                <a:cs typeface="Times New Roman" pitchFamily="18" charset="0"/>
              </a:rPr>
              <a:t>The experimental cross section errors include also the systematic errors</a:t>
            </a:r>
            <a:r>
              <a:rPr lang="ru-RU" sz="1400" dirty="0">
                <a:latin typeface="Times New Roman" pitchFamily="18" charset="0"/>
                <a:cs typeface="Times New Roman" pitchFamily="18" charset="0"/>
              </a:rPr>
              <a:t>.</a:t>
            </a:r>
            <a:endParaRPr lang="en-US" sz="1400" dirty="0">
              <a:effectLst/>
              <a:latin typeface="Times New Roman" pitchFamily="18" charset="0"/>
              <a:ea typeface="Times New Roman" panose="02020603050405020304" pitchFamily="18" charset="0"/>
              <a:cs typeface="Times New Roman" pitchFamily="18" charset="0"/>
            </a:endParaRPr>
          </a:p>
        </p:txBody>
      </p:sp>
      <p:sp>
        <p:nvSpPr>
          <p:cNvPr id="3" name="Прямоугольник 2"/>
          <p:cNvSpPr/>
          <p:nvPr/>
        </p:nvSpPr>
        <p:spPr>
          <a:xfrm>
            <a:off x="61045" y="4892144"/>
            <a:ext cx="8985026" cy="1392689"/>
          </a:xfrm>
          <a:prstGeom prst="rect">
            <a:avLst/>
          </a:prstGeom>
        </p:spPr>
        <p:txBody>
          <a:bodyPr wrap="square">
            <a:spAutoFit/>
          </a:bodyPr>
          <a:lstStyle/>
          <a:p>
            <a:pPr algn="just">
              <a:lnSpc>
                <a:spcPct val="114000"/>
              </a:lnSpc>
              <a:spcBef>
                <a:spcPts val="600"/>
              </a:spcBef>
              <a:spcAft>
                <a:spcPts val="600"/>
              </a:spcAft>
            </a:pPr>
            <a:r>
              <a:rPr lang="en-US" sz="1400" b="1" dirty="0">
                <a:latin typeface="Times New Roman" pitchFamily="18" charset="0"/>
                <a:cs typeface="Times New Roman" pitchFamily="18" charset="0"/>
              </a:rPr>
              <a:t>The measured cross sections exceed the expected cross section for the photoproduction of four independent neutrons by more than an order of magnitude, which can be regarded as indirect evidence for the correlated nature of the tetraneutron system. </a:t>
            </a:r>
            <a:r>
              <a:rPr lang="en-US" sz="1400" dirty="0">
                <a:latin typeface="Times New Roman" pitchFamily="18" charset="0"/>
                <a:cs typeface="Times New Roman" pitchFamily="18" charset="0"/>
              </a:rPr>
              <a:t>Our results were incorporated into the review article on the tetraneutron</a:t>
            </a:r>
            <a:r>
              <a:rPr lang="ru-RU" sz="1400" dirty="0">
                <a:latin typeface="Times New Roman" pitchFamily="18" charset="0"/>
                <a:cs typeface="Times New Roman" pitchFamily="18" charset="0"/>
              </a:rPr>
              <a:t> </a:t>
            </a:r>
            <a:r>
              <a:rPr lang="en-US" sz="1400" dirty="0" smtClean="0">
                <a:latin typeface="Times New Roman" pitchFamily="18" charset="0"/>
                <a:cs typeface="Times New Roman" pitchFamily="18" charset="0"/>
              </a:rPr>
              <a:t>[1] </a:t>
            </a:r>
            <a:r>
              <a:rPr lang="en-US" sz="1400" dirty="0">
                <a:latin typeface="Times New Roman" pitchFamily="18" charset="0"/>
                <a:cs typeface="Times New Roman" pitchFamily="18" charset="0"/>
              </a:rPr>
              <a:t>authored by</a:t>
            </a:r>
            <a:r>
              <a:rPr lang="ru-RU" sz="1400" dirty="0">
                <a:latin typeface="Times New Roman" pitchFamily="18" charset="0"/>
                <a:cs typeface="Times New Roman" pitchFamily="18" charset="0"/>
              </a:rPr>
              <a:t> Dr.</a:t>
            </a:r>
            <a:r>
              <a:rPr lang="en-US" sz="1400" dirty="0">
                <a:latin typeface="Times New Roman" pitchFamily="18" charset="0"/>
                <a:cs typeface="Times New Roman" pitchFamily="18" charset="0"/>
              </a:rPr>
              <a:t> </a:t>
            </a:r>
            <a:r>
              <a:rPr lang="en-US" sz="1400" b="1" dirty="0">
                <a:latin typeface="Times New Roman" pitchFamily="18" charset="0"/>
                <a:cs typeface="Times New Roman" pitchFamily="18" charset="0"/>
              </a:rPr>
              <a:t>T. Faestermann</a:t>
            </a:r>
            <a:r>
              <a:rPr lang="ru-RU" sz="1400" b="1" dirty="0">
                <a:latin typeface="Times New Roman" pitchFamily="18" charset="0"/>
                <a:cs typeface="Times New Roman" pitchFamily="18" charset="0"/>
              </a:rPr>
              <a:t> </a:t>
            </a:r>
            <a:r>
              <a:rPr lang="en-US" sz="1400" dirty="0">
                <a:latin typeface="Times New Roman" pitchFamily="18" charset="0"/>
                <a:cs typeface="Times New Roman" pitchFamily="18" charset="0"/>
              </a:rPr>
              <a:t>from</a:t>
            </a:r>
            <a:r>
              <a:rPr lang="ru-RU" sz="1400" b="1" dirty="0">
                <a:latin typeface="Times New Roman" pitchFamily="18" charset="0"/>
                <a:cs typeface="Times New Roman" pitchFamily="18" charset="0"/>
              </a:rPr>
              <a:t> </a:t>
            </a:r>
            <a:r>
              <a:rPr lang="en-US" sz="1400" dirty="0">
                <a:latin typeface="Times New Roman" pitchFamily="18" charset="0"/>
                <a:cs typeface="Times New Roman" pitchFamily="18" charset="0"/>
              </a:rPr>
              <a:t>Technische</a:t>
            </a:r>
            <a:r>
              <a:rPr lang="en-GB" sz="1400" dirty="0">
                <a:latin typeface="Times New Roman" pitchFamily="18" charset="0"/>
                <a:cs typeface="Times New Roman" pitchFamily="18" charset="0"/>
              </a:rPr>
              <a:t> </a:t>
            </a:r>
            <a:r>
              <a:rPr lang="en-US" sz="1400" dirty="0">
                <a:latin typeface="Times New Roman" pitchFamily="18" charset="0"/>
                <a:cs typeface="Times New Roman" pitchFamily="18" charset="0"/>
              </a:rPr>
              <a:t>Universitaet</a:t>
            </a:r>
            <a:r>
              <a:rPr lang="en-GB" sz="1400" dirty="0">
                <a:latin typeface="Times New Roman" pitchFamily="18" charset="0"/>
                <a:cs typeface="Times New Roman" pitchFamily="18" charset="0"/>
              </a:rPr>
              <a:t> </a:t>
            </a:r>
            <a:r>
              <a:rPr lang="en-US" sz="1400" dirty="0">
                <a:latin typeface="Times New Roman" pitchFamily="18" charset="0"/>
                <a:cs typeface="Times New Roman" pitchFamily="18" charset="0"/>
              </a:rPr>
              <a:t>Muenchen.</a:t>
            </a:r>
            <a:endParaRPr lang="ru-RU" sz="1300" dirty="0">
              <a:latin typeface="Sylfaen" pitchFamily="18" charset="0"/>
            </a:endParaRPr>
          </a:p>
          <a:p>
            <a:pPr algn="just">
              <a:spcBef>
                <a:spcPts val="200"/>
              </a:spcBef>
            </a:pPr>
            <a:r>
              <a:rPr lang="en-US" sz="1400" dirty="0">
                <a:latin typeface="Times New Roman" pitchFamily="18" charset="0"/>
                <a:cs typeface="Times New Roman" pitchFamily="18" charset="0"/>
              </a:rPr>
              <a:t>[1] </a:t>
            </a:r>
            <a:r>
              <a:rPr lang="en-GB" sz="1400" dirty="0" smtClean="0">
                <a:latin typeface="Times New Roman" pitchFamily="18" charset="0"/>
                <a:cs typeface="Times New Roman" pitchFamily="18" charset="0"/>
              </a:rPr>
              <a:t>T</a:t>
            </a:r>
            <a:r>
              <a:rPr lang="ru-RU" sz="1400" dirty="0">
                <a:latin typeface="Times New Roman" pitchFamily="18" charset="0"/>
                <a:cs typeface="Times New Roman" pitchFamily="18" charset="0"/>
              </a:rPr>
              <a:t>.</a:t>
            </a:r>
            <a:r>
              <a:rPr lang="en-GB" sz="1400" dirty="0">
                <a:latin typeface="Times New Roman" pitchFamily="18" charset="0"/>
                <a:cs typeface="Times New Roman" pitchFamily="18" charset="0"/>
              </a:rPr>
              <a:t> Faestermann, R</a:t>
            </a:r>
            <a:r>
              <a:rPr lang="ru-RU" sz="1400" dirty="0">
                <a:latin typeface="Times New Roman" pitchFamily="18" charset="0"/>
                <a:cs typeface="Times New Roman" pitchFamily="18" charset="0"/>
              </a:rPr>
              <a:t>.</a:t>
            </a:r>
            <a:r>
              <a:rPr lang="en-GB" sz="1400" dirty="0">
                <a:latin typeface="Times New Roman" pitchFamily="18" charset="0"/>
                <a:cs typeface="Times New Roman" pitchFamily="18" charset="0"/>
              </a:rPr>
              <a:t> </a:t>
            </a:r>
            <a:r>
              <a:rPr lang="en-GB" sz="1400" dirty="0" err="1">
                <a:latin typeface="Times New Roman" pitchFamily="18" charset="0"/>
                <a:cs typeface="Times New Roman" pitchFamily="18" charset="0"/>
              </a:rPr>
              <a:t>Gernhäuser</a:t>
            </a:r>
            <a:r>
              <a:rPr lang="en-US" sz="1400" dirty="0">
                <a:latin typeface="Times New Roman" pitchFamily="18" charset="0"/>
                <a:cs typeface="Times New Roman" pitchFamily="18" charset="0"/>
              </a:rPr>
              <a:t>, Recent Results on the Tetraneutron</a:t>
            </a:r>
            <a:r>
              <a:rPr lang="ru-RU" sz="1400" dirty="0">
                <a:latin typeface="Times New Roman" pitchFamily="18" charset="0"/>
                <a:cs typeface="Times New Roman" pitchFamily="18" charset="0"/>
              </a:rPr>
              <a:t>, </a:t>
            </a:r>
            <a:r>
              <a:rPr lang="en-GB" sz="1400" dirty="0" err="1">
                <a:latin typeface="Times New Roman" pitchFamily="18" charset="0"/>
                <a:cs typeface="Times New Roman" pitchFamily="18" charset="0"/>
              </a:rPr>
              <a:t>arXiv</a:t>
            </a:r>
            <a:r>
              <a:rPr lang="en-GB" sz="1400" dirty="0">
                <a:latin typeface="Times New Roman" pitchFamily="18" charset="0"/>
                <a:cs typeface="Times New Roman" pitchFamily="18" charset="0"/>
              </a:rPr>
              <a:t> preprint arXiv:2506.11623</a:t>
            </a:r>
            <a:r>
              <a:rPr lang="en-US" sz="1400" dirty="0">
                <a:latin typeface="Times New Roman" pitchFamily="18" charset="0"/>
                <a:cs typeface="Times New Roman" pitchFamily="18" charset="0"/>
              </a:rPr>
              <a:t> (202</a:t>
            </a:r>
            <a:r>
              <a:rPr lang="ru-RU" sz="1400" dirty="0">
                <a:latin typeface="Times New Roman" pitchFamily="18" charset="0"/>
                <a:cs typeface="Times New Roman" pitchFamily="18" charset="0"/>
              </a:rPr>
              <a:t>5</a:t>
            </a:r>
            <a:r>
              <a:rPr lang="en-US" sz="1400" dirty="0">
                <a:latin typeface="Times New Roman" pitchFamily="18" charset="0"/>
                <a:cs typeface="Times New Roman" pitchFamily="18" charset="0"/>
              </a:rPr>
              <a:t>).</a:t>
            </a:r>
          </a:p>
        </p:txBody>
      </p:sp>
    </p:spTree>
    <p:extLst>
      <p:ext uri="{BB962C8B-B14F-4D97-AF65-F5344CB8AC3E}">
        <p14:creationId xmlns:p14="http://schemas.microsoft.com/office/powerpoint/2010/main" val="28324964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a:spLocks noGrp="1"/>
          </p:cNvSpPr>
          <p:nvPr>
            <p:ph type="title"/>
          </p:nvPr>
        </p:nvSpPr>
        <p:spPr>
          <a:xfrm>
            <a:off x="971600" y="116632"/>
            <a:ext cx="7772400" cy="648072"/>
          </a:xfrm>
        </p:spPr>
        <p:style>
          <a:lnRef idx="1">
            <a:schemeClr val="accent3"/>
          </a:lnRef>
          <a:fillRef idx="2">
            <a:schemeClr val="accent3"/>
          </a:fillRef>
          <a:effectRef idx="1">
            <a:schemeClr val="accent3"/>
          </a:effectRef>
          <a:fontRef idx="minor">
            <a:schemeClr val="dk1"/>
          </a:fontRef>
        </p:style>
        <p:txBody>
          <a:bodyPr>
            <a:normAutofit/>
          </a:bodyPr>
          <a:lstStyle/>
          <a:p>
            <a:pPr algn="ctr">
              <a:spcBef>
                <a:spcPts val="0"/>
              </a:spcBef>
            </a:pPr>
            <a:r>
              <a:rPr lang="en-GB" sz="2400" b="1" u="sng"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Sylfaen" pitchFamily="18" charset="0"/>
              </a:rPr>
              <a:t>International cooperation</a:t>
            </a:r>
            <a:endParaRPr lang="hy-AM" sz="2400" b="1" u="sng"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Sylfaen" pitchFamily="18" charset="0"/>
            </a:endParaRPr>
          </a:p>
        </p:txBody>
      </p:sp>
      <p:pic>
        <p:nvPicPr>
          <p:cNvPr id="2050" name="Picture 2" descr="D:\2018\foto karevor\new\2024\Dubna komandirovka 2024\Dubna 2024\IMG_20240625_123118_75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0709"/>
          <a:stretch/>
        </p:blipFill>
        <p:spPr bwMode="auto">
          <a:xfrm>
            <a:off x="899592" y="908720"/>
            <a:ext cx="4392000" cy="261182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2018\foto karevor\new\2024\Dubna komandirovka 2024\Dubna 2024\448763218_1030739408574031_7592125737398427335_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45450" y="732867"/>
            <a:ext cx="3553200" cy="26649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D:\2018\foto karevor\new\2024\Dubna komandirovka 2024\Dubna 2024\IMG_20240626_121047_51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2046"/>
          <a:stretch/>
        </p:blipFill>
        <p:spPr bwMode="auto">
          <a:xfrm>
            <a:off x="107504" y="3284984"/>
            <a:ext cx="4813200" cy="281408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D:\2018\foto karevor\new\2024\Dubna komandirovka 2024\Dubna 2024\IMG_20240625_171723_647.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1076"/>
          <a:stretch/>
        </p:blipFill>
        <p:spPr bwMode="auto">
          <a:xfrm>
            <a:off x="4211960" y="3356992"/>
            <a:ext cx="4813200" cy="3210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04046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914400" y="274638"/>
            <a:ext cx="7772400" cy="562074"/>
          </a:xfrm>
        </p:spPr>
        <p:style>
          <a:lnRef idx="1">
            <a:schemeClr val="accent3"/>
          </a:lnRef>
          <a:fillRef idx="2">
            <a:schemeClr val="accent3"/>
          </a:fillRef>
          <a:effectRef idx="1">
            <a:schemeClr val="accent3"/>
          </a:effectRef>
          <a:fontRef idx="minor">
            <a:schemeClr val="dk1"/>
          </a:fontRef>
        </p:style>
        <p:txBody>
          <a:bodyPr>
            <a:normAutofit/>
          </a:bodyPr>
          <a:lstStyle/>
          <a:p>
            <a:pPr algn="ctr"/>
            <a:r>
              <a:rPr lang="en-GB" sz="2400" b="1" u="sng"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ylfaen" pitchFamily="18" charset="0"/>
              </a:rPr>
              <a:t>Published articles</a:t>
            </a:r>
            <a:endParaRPr lang="hy-AM" sz="2400" b="1" u="sng"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ylfaen" pitchFamily="18" charset="0"/>
            </a:endParaRPr>
          </a:p>
        </p:txBody>
      </p:sp>
      <p:sp>
        <p:nvSpPr>
          <p:cNvPr id="2" name="Прямоугольник 1"/>
          <p:cNvSpPr/>
          <p:nvPr/>
        </p:nvSpPr>
        <p:spPr>
          <a:xfrm>
            <a:off x="611560" y="2060848"/>
            <a:ext cx="8208912" cy="3416320"/>
          </a:xfrm>
          <a:prstGeom prst="rect">
            <a:avLst/>
          </a:prstGeom>
        </p:spPr>
        <p:txBody>
          <a:bodyPr wrap="square">
            <a:spAutoFit/>
          </a:bodyPr>
          <a:lstStyle/>
          <a:p>
            <a:pPr marL="342900" indent="-342900" algn="just">
              <a:buFont typeface="+mj-lt"/>
              <a:buAutoNum type="arabicPeriod"/>
            </a:pPr>
            <a:r>
              <a:rPr lang="en-US" sz="1600" b="1" dirty="0">
                <a:solidFill>
                  <a:srgbClr val="FF0000"/>
                </a:solidFill>
                <a:latin typeface="Times New Roman" panose="02020603050405020304" pitchFamily="18" charset="0"/>
                <a:cs typeface="Times New Roman" panose="02020603050405020304" pitchFamily="18" charset="0"/>
              </a:rPr>
              <a:t>T.V. Kotanjyan, A.Y. Aleksanyan, A.O. </a:t>
            </a:r>
            <a:r>
              <a:rPr lang="en-US" sz="1600" b="1" dirty="0" err="1">
                <a:solidFill>
                  <a:srgbClr val="FF0000"/>
                </a:solidFill>
                <a:latin typeface="Times New Roman" panose="02020603050405020304" pitchFamily="18" charset="0"/>
                <a:cs typeface="Times New Roman" panose="02020603050405020304" pitchFamily="18" charset="0"/>
              </a:rPr>
              <a:t>Kechechyan</a:t>
            </a:r>
            <a:r>
              <a:rPr lang="en-US" sz="1600" b="1" dirty="0">
                <a:solidFill>
                  <a:srgbClr val="FF0000"/>
                </a:solidFill>
                <a:latin typeface="Times New Roman" panose="02020603050405020304" pitchFamily="18" charset="0"/>
                <a:cs typeface="Times New Roman" panose="02020603050405020304" pitchFamily="18" charset="0"/>
              </a:rPr>
              <a:t>, S. M. Amirkhanyan, H. R. Gulkanyan, V. S. Pogosov, and L.A. Poghosyan, J. Contemp. Phys. 58, </a:t>
            </a:r>
            <a:r>
              <a:rPr lang="hy-AM" sz="1600" b="1" dirty="0">
                <a:solidFill>
                  <a:srgbClr val="FF0000"/>
                </a:solidFill>
                <a:latin typeface="Times New Roman" panose="02020603050405020304" pitchFamily="18" charset="0"/>
                <a:cs typeface="Times New Roman" panose="02020603050405020304" pitchFamily="18" charset="0"/>
              </a:rPr>
              <a:t>No. 1, pp. 6–13</a:t>
            </a:r>
            <a:r>
              <a:rPr lang="en-US" sz="1600" b="1" dirty="0">
                <a:solidFill>
                  <a:srgbClr val="FF0000"/>
                </a:solidFill>
                <a:latin typeface="Times New Roman" panose="02020603050405020304" pitchFamily="18" charset="0"/>
                <a:cs typeface="Times New Roman" panose="02020603050405020304" pitchFamily="18" charset="0"/>
              </a:rPr>
              <a:t> (2023</a:t>
            </a:r>
            <a:r>
              <a:rPr lang="en-US" sz="1600" b="1" dirty="0" smtClean="0">
                <a:solidFill>
                  <a:srgbClr val="FF0000"/>
                </a:solidFill>
                <a:latin typeface="Times New Roman" panose="02020603050405020304" pitchFamily="18" charset="0"/>
                <a:cs typeface="Times New Roman" panose="02020603050405020304" pitchFamily="18" charset="0"/>
              </a:rPr>
              <a:t>); </a:t>
            </a:r>
            <a:r>
              <a:rPr lang="hy-AM" sz="1600" b="1" dirty="0" smtClean="0">
                <a:solidFill>
                  <a:srgbClr val="FF0000"/>
                </a:solidFill>
                <a:latin typeface="Times New Roman" panose="02020603050405020304" pitchFamily="18" charset="0"/>
                <a:cs typeface="Times New Roman" panose="02020603050405020304" pitchFamily="18" charset="0"/>
              </a:rPr>
              <a:t>А.Ю</a:t>
            </a:r>
            <a:r>
              <a:rPr lang="hy-AM" sz="1600" b="1" dirty="0">
                <a:solidFill>
                  <a:srgbClr val="FF0000"/>
                </a:solidFill>
                <a:latin typeface="Times New Roman" panose="02020603050405020304" pitchFamily="18" charset="0"/>
                <a:cs typeface="Times New Roman" panose="02020603050405020304" pitchFamily="18" charset="0"/>
              </a:rPr>
              <a:t>. Алексанян и др., “Поиск тетранейтрона в реакции фоторасщепления ядра висмута” ,  Известия НАН Армении, Физика, т.58, №1, с.10–21 (2023</a:t>
            </a:r>
            <a:r>
              <a:rPr lang="hy-AM" sz="1600" b="1" dirty="0" smtClean="0">
                <a:solidFill>
                  <a:srgbClr val="FF0000"/>
                </a:solidFill>
                <a:latin typeface="Times New Roman" panose="02020603050405020304" pitchFamily="18" charset="0"/>
                <a:cs typeface="Times New Roman" panose="02020603050405020304" pitchFamily="18" charset="0"/>
              </a:rPr>
              <a:t>); </a:t>
            </a:r>
            <a:r>
              <a:rPr lang="en-US" sz="1600" b="0" i="0" dirty="0">
                <a:solidFill>
                  <a:srgbClr val="222222"/>
                </a:solidFill>
                <a:effectLst/>
                <a:latin typeface="Merriweather Sans" panose="020B0604020202020204" pitchFamily="2" charset="0"/>
              </a:rPr>
              <a:t/>
            </a:r>
            <a:br>
              <a:rPr lang="en-US" sz="1600" b="0" i="0" dirty="0">
                <a:solidFill>
                  <a:srgbClr val="222222"/>
                </a:solidFill>
                <a:effectLst/>
                <a:latin typeface="Merriweather Sans" panose="020B0604020202020204" pitchFamily="2" charset="0"/>
              </a:rPr>
            </a:br>
            <a:endParaRPr lang="en-US" sz="1600" b="0" i="0" dirty="0" smtClean="0">
              <a:solidFill>
                <a:srgbClr val="222222"/>
              </a:solidFill>
              <a:effectLst/>
              <a:latin typeface="Merriweather Sans" panose="020B0604020202020204" pitchFamily="2" charset="0"/>
            </a:endParaRPr>
          </a:p>
          <a:p>
            <a:pPr algn="just"/>
            <a:r>
              <a:rPr lang="en-US" sz="1600" dirty="0" smtClean="0">
                <a:solidFill>
                  <a:srgbClr val="222222"/>
                </a:solidFill>
                <a:latin typeface="Merriweather Sans" panose="020B0604020202020204" pitchFamily="2" charset="0"/>
                <a:cs typeface="Times New Roman" panose="02020603050405020304" pitchFamily="18" charset="0"/>
              </a:rPr>
              <a:t>	</a:t>
            </a:r>
            <a:r>
              <a:rPr lang="en-US" sz="2000" dirty="0" smtClean="0">
                <a:solidFill>
                  <a:srgbClr val="222222"/>
                </a:solidFill>
                <a:latin typeface="Times New Roman" panose="02020603050405020304" pitchFamily="18" charset="0"/>
                <a:cs typeface="Times New Roman" panose="02020603050405020304" pitchFamily="18" charset="0"/>
              </a:rPr>
              <a:t>DOI</a:t>
            </a:r>
            <a:r>
              <a:rPr lang="en-US" sz="2000" dirty="0">
                <a:solidFill>
                  <a:srgbClr val="222222"/>
                </a:solidFill>
                <a:latin typeface="Times New Roman" panose="02020603050405020304" pitchFamily="18" charset="0"/>
                <a:cs typeface="Times New Roman" panose="02020603050405020304" pitchFamily="18" charset="0"/>
              </a:rPr>
              <a:t>: </a:t>
            </a:r>
            <a:r>
              <a:rPr lang="en-US" sz="2000" b="0" i="0" dirty="0">
                <a:ln>
                  <a:solidFill>
                    <a:schemeClr val="tx1"/>
                  </a:solidFill>
                </a:ln>
                <a:effectLst/>
                <a:latin typeface="Times New Roman" panose="02020603050405020304" pitchFamily="18" charset="0"/>
                <a:cs typeface="Times New Roman" panose="02020603050405020304" pitchFamily="18" charset="0"/>
                <a:hlinkClick r:id="rId2"/>
              </a:rPr>
              <a:t>https://doi.org/10.1134/S1068337223010127</a:t>
            </a:r>
            <a:endParaRPr lang="ru-RU" sz="2400" b="0" i="0" dirty="0">
              <a:ln>
                <a:solidFill>
                  <a:schemeClr val="tx1"/>
                </a:solidFill>
              </a:ln>
              <a:effectLst/>
              <a:latin typeface="Times New Roman" panose="02020603050405020304" pitchFamily="18" charset="0"/>
              <a:cs typeface="Times New Roman" panose="02020603050405020304" pitchFamily="18" charset="0"/>
            </a:endParaRPr>
          </a:p>
          <a:p>
            <a:pPr algn="just"/>
            <a:endParaRPr lang="ru-RU" sz="1600" b="1" dirty="0">
              <a:solidFill>
                <a:srgbClr val="FF0000"/>
              </a:solidFill>
              <a:latin typeface="Times New Roman" panose="02020603050405020304" pitchFamily="18" charset="0"/>
              <a:cs typeface="Times New Roman" panose="02020603050405020304" pitchFamily="18" charset="0"/>
            </a:endParaRPr>
          </a:p>
          <a:p>
            <a:pPr marL="342900" indent="-342900" algn="just">
              <a:buFont typeface="+mj-lt"/>
              <a:buAutoNum type="arabicPeriod" startAt="2"/>
            </a:pPr>
            <a:r>
              <a:rPr lang="en-US" sz="2000" b="1" dirty="0">
                <a:solidFill>
                  <a:srgbClr val="00B050"/>
                </a:solidFill>
                <a:latin typeface="Times New Roman" pitchFamily="18" charset="0"/>
                <a:cs typeface="Times New Roman" pitchFamily="18" charset="0"/>
              </a:rPr>
              <a:t>T.V. Kotanjyan et al., “Searching for the Photonuclear Reaction </a:t>
            </a:r>
            <a:r>
              <a:rPr lang="en-US" sz="2000" b="1" baseline="30000" dirty="0">
                <a:solidFill>
                  <a:srgbClr val="00B050"/>
                </a:solidFill>
                <a:latin typeface="Times New Roman" pitchFamily="18" charset="0"/>
                <a:cs typeface="Times New Roman" pitchFamily="18" charset="0"/>
              </a:rPr>
              <a:t>209</a:t>
            </a:r>
            <a:r>
              <a:rPr lang="en-US" sz="2000" b="1" dirty="0">
                <a:solidFill>
                  <a:srgbClr val="00B050"/>
                </a:solidFill>
                <a:latin typeface="Times New Roman" pitchFamily="18" charset="0"/>
                <a:cs typeface="Times New Roman" pitchFamily="18" charset="0"/>
              </a:rPr>
              <a:t>Bi(</a:t>
            </a:r>
            <a:r>
              <a:rPr lang="ru-RU" sz="2000" b="1" dirty="0">
                <a:solidFill>
                  <a:srgbClr val="00B050"/>
                </a:solidFill>
                <a:latin typeface="Times New Roman" pitchFamily="18" charset="0"/>
                <a:cs typeface="Times New Roman" pitchFamily="18" charset="0"/>
              </a:rPr>
              <a:t>γ</a:t>
            </a:r>
            <a:r>
              <a:rPr lang="en-US" sz="2000" b="1" dirty="0">
                <a:solidFill>
                  <a:srgbClr val="00B050"/>
                </a:solidFill>
                <a:latin typeface="Times New Roman" pitchFamily="18" charset="0"/>
                <a:cs typeface="Times New Roman" pitchFamily="18" charset="0"/>
              </a:rPr>
              <a:t>,4</a:t>
            </a:r>
            <a:r>
              <a:rPr lang="en-US" sz="2000" b="1" i="1" dirty="0">
                <a:solidFill>
                  <a:srgbClr val="00B050"/>
                </a:solidFill>
                <a:latin typeface="Times New Roman" pitchFamily="18" charset="0"/>
                <a:cs typeface="Times New Roman" pitchFamily="18" charset="0"/>
              </a:rPr>
              <a:t>n</a:t>
            </a:r>
            <a:r>
              <a:rPr lang="en-US" sz="2000" b="1" dirty="0">
                <a:solidFill>
                  <a:srgbClr val="00B050"/>
                </a:solidFill>
                <a:latin typeface="Times New Roman" pitchFamily="18" charset="0"/>
                <a:cs typeface="Times New Roman" pitchFamily="18" charset="0"/>
              </a:rPr>
              <a:t>)</a:t>
            </a:r>
            <a:r>
              <a:rPr lang="en-US" sz="2000" b="1" baseline="30000" dirty="0">
                <a:solidFill>
                  <a:srgbClr val="00B050"/>
                </a:solidFill>
                <a:latin typeface="Times New Roman" pitchFamily="18" charset="0"/>
                <a:cs typeface="Times New Roman" pitchFamily="18" charset="0"/>
              </a:rPr>
              <a:t>205</a:t>
            </a:r>
            <a:r>
              <a:rPr lang="en-US" sz="2000" b="1" dirty="0">
                <a:solidFill>
                  <a:srgbClr val="00B050"/>
                </a:solidFill>
                <a:latin typeface="Times New Roman" pitchFamily="18" charset="0"/>
                <a:cs typeface="Times New Roman" pitchFamily="18" charset="0"/>
              </a:rPr>
              <a:t>Bi at Near-threshold Energies” in preparation to Phys. Rev. C (</a:t>
            </a:r>
            <a:r>
              <a:rPr lang="en-US" sz="2000" b="1" dirty="0" smtClean="0">
                <a:solidFill>
                  <a:srgbClr val="00B050"/>
                </a:solidFill>
                <a:latin typeface="Times New Roman" pitchFamily="18" charset="0"/>
                <a:cs typeface="Times New Roman" pitchFamily="18" charset="0"/>
              </a:rPr>
              <a:t>2026).</a:t>
            </a:r>
            <a:endParaRPr lang="ru-RU" sz="2000" b="1" dirty="0">
              <a:solidFill>
                <a:srgbClr val="00B050"/>
              </a:solidFill>
              <a:latin typeface="Times New Roman" panose="02020603050405020304" pitchFamily="18" charset="0"/>
              <a:cs typeface="Times New Roman" panose="02020603050405020304" pitchFamily="18" charset="0"/>
            </a:endParaRPr>
          </a:p>
          <a:p>
            <a:pPr algn="just"/>
            <a:endParaRPr lang="en-US" sz="2000" dirty="0">
              <a:ln>
                <a:solidFill>
                  <a:schemeClr val="tx1"/>
                </a:solidFill>
              </a:ln>
              <a:latin typeface="Times New Roman" panose="02020603050405020304" pitchFamily="18" charset="0"/>
              <a:cs typeface="Times New Roman" panose="02020603050405020304" pitchFamily="18" charset="0"/>
            </a:endParaRPr>
          </a:p>
          <a:p>
            <a:pPr algn="just"/>
            <a:endParaRPr lang="ru-RU" sz="2000" dirty="0">
              <a:ln>
                <a:solidFill>
                  <a:schemeClr val="tx1"/>
                </a:solidFill>
              </a:ln>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77837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
            <a:extLst>
              <a:ext uri="{FF2B5EF4-FFF2-40B4-BE49-F238E27FC236}">
                <a16:creationId xmlns:a16="http://schemas.microsoft.com/office/drawing/2014/main" xmlns="" id="{6BAAD58C-0CF7-400A-89DE-DE2909DB340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20071" y="248139"/>
            <a:ext cx="3765527" cy="5647735"/>
          </a:xfrm>
          <a:prstGeom prst="rect">
            <a:avLst/>
          </a:prstGeom>
        </p:spPr>
      </p:pic>
      <p:sp>
        <p:nvSpPr>
          <p:cNvPr id="21" name="TextBox 20">
            <a:extLst>
              <a:ext uri="{FF2B5EF4-FFF2-40B4-BE49-F238E27FC236}">
                <a16:creationId xmlns:a16="http://schemas.microsoft.com/office/drawing/2014/main" xmlns="" id="{D1D1A75F-1296-4DD6-8831-24B629A9AB0D}"/>
              </a:ext>
            </a:extLst>
          </p:cNvPr>
          <p:cNvSpPr txBox="1"/>
          <p:nvPr/>
        </p:nvSpPr>
        <p:spPr>
          <a:xfrm>
            <a:off x="4427984" y="6214555"/>
            <a:ext cx="3228108" cy="369332"/>
          </a:xfrm>
          <a:prstGeom prst="rect">
            <a:avLst/>
          </a:prstGeom>
          <a:noFill/>
        </p:spPr>
        <p:txBody>
          <a:bodyPr wrap="square" rtlCol="0">
            <a:spAutoFit/>
          </a:bodyPr>
          <a:lstStyle/>
          <a:p>
            <a:r>
              <a:rPr lang="en-US" dirty="0">
                <a:latin typeface="Sylfaen" panose="010A0502050306030303" pitchFamily="18" charset="0"/>
              </a:rPr>
              <a:t>HPGe Coaxial Detector GCD</a:t>
            </a:r>
          </a:p>
        </p:txBody>
      </p:sp>
      <p:pic>
        <p:nvPicPr>
          <p:cNvPr id="22" name="Picture 7">
            <a:extLst>
              <a:ext uri="{FF2B5EF4-FFF2-40B4-BE49-F238E27FC236}">
                <a16:creationId xmlns:a16="http://schemas.microsoft.com/office/drawing/2014/main" xmlns="" id="{8C97C841-1B66-4111-9A5B-CBFA3A3AE9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20741">
            <a:off x="746764" y="375301"/>
            <a:ext cx="4500000" cy="3375000"/>
          </a:xfrm>
          <a:prstGeom prst="rect">
            <a:avLst/>
          </a:prstGeom>
        </p:spPr>
      </p:pic>
      <p:pic>
        <p:nvPicPr>
          <p:cNvPr id="20" name="Picture 5">
            <a:extLst>
              <a:ext uri="{FF2B5EF4-FFF2-40B4-BE49-F238E27FC236}">
                <a16:creationId xmlns:a16="http://schemas.microsoft.com/office/drawing/2014/main" xmlns="" id="{3720C2FB-6A35-4D80-974F-5BEE6725F4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69144" y="3268419"/>
            <a:ext cx="3218336" cy="2834640"/>
          </a:xfrm>
          <a:prstGeom prst="rect">
            <a:avLst/>
          </a:prstGeom>
        </p:spPr>
      </p:pic>
      <p:pic>
        <p:nvPicPr>
          <p:cNvPr id="24" name="Рисунок 6">
            <a:extLst>
              <a:ext uri="{FF2B5EF4-FFF2-40B4-BE49-F238E27FC236}">
                <a16:creationId xmlns:a16="http://schemas.microsoft.com/office/drawing/2014/main" xmlns="" id="{7566D9A9-8313-4B64-BDDD-5617D59CF2C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242" t="9210" r="13557" b="4441"/>
          <a:stretch/>
        </p:blipFill>
        <p:spPr bwMode="auto">
          <a:xfrm>
            <a:off x="158401" y="3167197"/>
            <a:ext cx="2520000" cy="1833624"/>
          </a:xfrm>
          <a:prstGeom prst="rect">
            <a:avLst/>
          </a:prstGeom>
          <a:noFill/>
          <a:ln>
            <a:noFill/>
          </a:ln>
          <a:extLst>
            <a:ext uri="{53640926-AAD7-44D8-BBD7-CCE9431645EC}">
              <a14:shadowObscured xmlns:a14="http://schemas.microsoft.com/office/drawing/2010/main"/>
            </a:ext>
          </a:extLst>
        </p:spPr>
      </p:pic>
      <p:sp>
        <p:nvSpPr>
          <p:cNvPr id="23" name="Прямоугольник 22">
            <a:extLst>
              <a:ext uri="{FF2B5EF4-FFF2-40B4-BE49-F238E27FC236}">
                <a16:creationId xmlns:a16="http://schemas.microsoft.com/office/drawing/2014/main" xmlns="" id="{4D390B4A-C3FB-47CA-A294-B1BFC903263B}"/>
              </a:ext>
            </a:extLst>
          </p:cNvPr>
          <p:cNvSpPr/>
          <p:nvPr/>
        </p:nvSpPr>
        <p:spPr>
          <a:xfrm>
            <a:off x="107504" y="1890698"/>
            <a:ext cx="8928992" cy="1754326"/>
          </a:xfrm>
          <a:prstGeom prst="rect">
            <a:avLst/>
          </a:prstGeom>
        </p:spPr>
        <p:style>
          <a:lnRef idx="1">
            <a:schemeClr val="accent3"/>
          </a:lnRef>
          <a:fillRef idx="2">
            <a:schemeClr val="accent3"/>
          </a:fillRef>
          <a:effectRef idx="1">
            <a:schemeClr val="accent3"/>
          </a:effectRef>
          <a:fontRef idx="minor">
            <a:schemeClr val="dk1"/>
          </a:fontRef>
        </p:style>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a:ln w="0"/>
                <a:solidFill>
                  <a:srgbClr val="0070C0"/>
                </a:solidFill>
                <a:effectLst>
                  <a:reflection blurRad="12700" stA="50000" endPos="50000" dist="5000" dir="5400000" sy="-100000" rotWithShape="0"/>
                </a:effectLst>
              </a:rPr>
              <a:t>THANK YOU FOR YOUR ATTENTION</a:t>
            </a:r>
            <a:endParaRPr lang="hy-AM" sz="5400" b="1" cap="all" dirty="0">
              <a:ln w="0"/>
              <a:solidFill>
                <a:srgbClr val="0070C0"/>
              </a:solidFill>
              <a:effectLst>
                <a:reflection blurRad="12700" stA="50000" endPos="50000" dist="5000" dir="5400000" sy="-100000" rotWithShape="0"/>
              </a:effectLst>
            </a:endParaRPr>
          </a:p>
        </p:txBody>
      </p:sp>
      <p:grpSp>
        <p:nvGrpSpPr>
          <p:cNvPr id="3" name="Group 9">
            <a:extLst>
              <a:ext uri="{FF2B5EF4-FFF2-40B4-BE49-F238E27FC236}">
                <a16:creationId xmlns:a16="http://schemas.microsoft.com/office/drawing/2014/main" xmlns="" id="{C981C860-E30B-44FB-A7B1-C574DD29B4AB}"/>
              </a:ext>
            </a:extLst>
          </p:cNvPr>
          <p:cNvGrpSpPr/>
          <p:nvPr/>
        </p:nvGrpSpPr>
        <p:grpSpPr>
          <a:xfrm rot="20818291">
            <a:off x="634450" y="4412328"/>
            <a:ext cx="4087902" cy="2190805"/>
            <a:chOff x="0" y="0"/>
            <a:chExt cx="4088042" cy="2191256"/>
          </a:xfrm>
        </p:grpSpPr>
        <p:grpSp>
          <p:nvGrpSpPr>
            <p:cNvPr id="5" name="Group 10">
              <a:extLst>
                <a:ext uri="{FF2B5EF4-FFF2-40B4-BE49-F238E27FC236}">
                  <a16:creationId xmlns:a16="http://schemas.microsoft.com/office/drawing/2014/main" xmlns="" id="{6E74AA66-4618-4DB9-858A-7F1EF9C58D85}"/>
                </a:ext>
              </a:extLst>
            </p:cNvPr>
            <p:cNvGrpSpPr/>
            <p:nvPr/>
          </p:nvGrpSpPr>
          <p:grpSpPr>
            <a:xfrm>
              <a:off x="3018049" y="0"/>
              <a:ext cx="408305" cy="418465"/>
              <a:chOff x="0" y="0"/>
              <a:chExt cx="408305" cy="418465"/>
            </a:xfrm>
          </p:grpSpPr>
          <p:pic>
            <p:nvPicPr>
              <p:cNvPr id="15" name="Picture 20" descr="G:\Y\Hodvacner\Seminar tetraneutron\220 - Copy (2).jpg">
                <a:extLst>
                  <a:ext uri="{FF2B5EF4-FFF2-40B4-BE49-F238E27FC236}">
                    <a16:creationId xmlns:a16="http://schemas.microsoft.com/office/drawing/2014/main" xmlns="" id="{F518CDB3-2A40-4187-8E5B-EE774AD8E0C6}"/>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10000" r="90000">
                            <a14:foregroundMark x1="23729" y1="56364" x2="81356" y2="50909"/>
                            <a14:foregroundMark x1="50847" y1="23636" x2="55932" y2="81818"/>
                          </a14:backgroundRemoval>
                        </a14:imgEffect>
                      </a14:imgLayer>
                    </a14:imgProps>
                  </a:ext>
                  <a:ext uri="{28A0092B-C50C-407E-A947-70E740481C1C}">
                    <a14:useLocalDpi xmlns:a14="http://schemas.microsoft.com/office/drawing/2010/main" val="0"/>
                  </a:ext>
                </a:extLst>
              </a:blip>
              <a:srcRect/>
              <a:stretch>
                <a:fillRect/>
              </a:stretch>
            </p:blipFill>
            <p:spPr bwMode="auto">
              <a:xfrm>
                <a:off x="148590" y="156210"/>
                <a:ext cx="259715" cy="258445"/>
              </a:xfrm>
              <a:prstGeom prst="rect">
                <a:avLst/>
              </a:prstGeom>
              <a:noFill/>
              <a:ln>
                <a:noFill/>
              </a:ln>
            </p:spPr>
          </p:pic>
          <p:pic>
            <p:nvPicPr>
              <p:cNvPr id="16" name="Picture 21" descr="G:\Y\Hodvacner\Seminar tetraneutron\220 - Copy (2).jpg">
                <a:extLst>
                  <a:ext uri="{FF2B5EF4-FFF2-40B4-BE49-F238E27FC236}">
                    <a16:creationId xmlns:a16="http://schemas.microsoft.com/office/drawing/2014/main" xmlns="" id="{317D35FF-AB67-4584-9E7B-3DFCFC5AE0CF}"/>
                  </a:ext>
                </a:extLst>
              </p:cNvPr>
              <p:cNvPicPr>
                <a:picLocks noChangeAspect="1"/>
              </p:cNvPicPr>
              <p:nvPr/>
            </p:nvPicPr>
            <p:blipFill>
              <a:blip r:embed="rId8" cstate="print">
                <a:extLst>
                  <a:ext uri="{BEBA8EAE-BF5A-486C-A8C5-ECC9F3942E4B}">
                    <a14:imgProps xmlns:a14="http://schemas.microsoft.com/office/drawing/2010/main">
                      <a14:imgLayer r:embed="rId7">
                        <a14:imgEffect>
                          <a14:backgroundRemoval t="10000" b="90000" l="10000" r="90000">
                            <a14:foregroundMark x1="47458" y1="76364" x2="59322" y2="29091"/>
                            <a14:foregroundMark x1="27119" y1="45455" x2="81356" y2="56364"/>
                          </a14:backgroundRemoval>
                        </a14:imgEffect>
                      </a14:imgLayer>
                    </a14:imgProps>
                  </a:ext>
                  <a:ext uri="{28A0092B-C50C-407E-A947-70E740481C1C}">
                    <a14:useLocalDpi xmlns:a14="http://schemas.microsoft.com/office/drawing/2010/main" val="0"/>
                  </a:ext>
                </a:extLst>
              </a:blip>
              <a:srcRect/>
              <a:stretch>
                <a:fillRect/>
              </a:stretch>
            </p:blipFill>
            <p:spPr bwMode="auto">
              <a:xfrm>
                <a:off x="148590" y="0"/>
                <a:ext cx="259715" cy="258445"/>
              </a:xfrm>
              <a:prstGeom prst="rect">
                <a:avLst/>
              </a:prstGeom>
              <a:noFill/>
              <a:ln>
                <a:noFill/>
              </a:ln>
            </p:spPr>
          </p:pic>
          <p:pic>
            <p:nvPicPr>
              <p:cNvPr id="17" name="Picture 22" descr="G:\Y\Hodvacner\Seminar tetraneutron\220 - Copy (2).jpg">
                <a:extLst>
                  <a:ext uri="{FF2B5EF4-FFF2-40B4-BE49-F238E27FC236}">
                    <a16:creationId xmlns:a16="http://schemas.microsoft.com/office/drawing/2014/main" xmlns="" id="{8942953B-C59A-4FA8-9E45-04B24AB38F12}"/>
                  </a:ext>
                </a:extLst>
              </p:cNvPr>
              <p:cNvPicPr>
                <a:picLocks noChangeAspect="1"/>
              </p:cNvPicPr>
              <p:nvPr/>
            </p:nvPicPr>
            <p:blipFill>
              <a:blip r:embed="rId9" cstate="print">
                <a:extLst>
                  <a:ext uri="{BEBA8EAE-BF5A-486C-A8C5-ECC9F3942E4B}">
                    <a14:imgProps xmlns:a14="http://schemas.microsoft.com/office/drawing/2010/main">
                      <a14:imgLayer r:embed="rId7">
                        <a14:imgEffect>
                          <a14:backgroundRemoval t="10000" b="90000" l="10000" r="90000">
                            <a14:foregroundMark x1="25424" y1="43636" x2="79661" y2="63636"/>
                            <a14:foregroundMark x1="64407" y1="25455" x2="40678" y2="81818"/>
                          </a14:backgroundRemoval>
                        </a14:imgEffect>
                      </a14:imgLayer>
                    </a14:imgProps>
                  </a:ext>
                  <a:ext uri="{28A0092B-C50C-407E-A947-70E740481C1C}">
                    <a14:useLocalDpi xmlns:a14="http://schemas.microsoft.com/office/drawing/2010/main" val="0"/>
                  </a:ext>
                </a:extLst>
              </a:blip>
              <a:srcRect/>
              <a:stretch>
                <a:fillRect/>
              </a:stretch>
            </p:blipFill>
            <p:spPr bwMode="auto">
              <a:xfrm>
                <a:off x="0" y="0"/>
                <a:ext cx="259715" cy="258445"/>
              </a:xfrm>
              <a:prstGeom prst="rect">
                <a:avLst/>
              </a:prstGeom>
              <a:noFill/>
              <a:ln>
                <a:noFill/>
              </a:ln>
            </p:spPr>
          </p:pic>
          <p:pic>
            <p:nvPicPr>
              <p:cNvPr id="18" name="Picture 23" descr="G:\Y\Hodvacner\Seminar tetraneutron\220 - Copy (2).jpg">
                <a:extLst>
                  <a:ext uri="{FF2B5EF4-FFF2-40B4-BE49-F238E27FC236}">
                    <a16:creationId xmlns:a16="http://schemas.microsoft.com/office/drawing/2014/main" xmlns="" id="{8385E678-1054-4FE3-98C7-94C1D8AA29FE}"/>
                  </a:ext>
                </a:extLst>
              </p:cNvPr>
              <p:cNvPicPr>
                <a:picLocks noChangeAspect="1"/>
              </p:cNvPicPr>
              <p:nvPr/>
            </p:nvPicPr>
            <p:blipFill>
              <a:blip r:embed="rId9" cstate="print">
                <a:extLst>
                  <a:ext uri="{BEBA8EAE-BF5A-486C-A8C5-ECC9F3942E4B}">
                    <a14:imgProps xmlns:a14="http://schemas.microsoft.com/office/drawing/2010/main">
                      <a14:imgLayer r:embed="rId7">
                        <a14:imgEffect>
                          <a14:backgroundRemoval t="10000" b="90000" l="10000" r="90000">
                            <a14:foregroundMark x1="25424" y1="43636" x2="79661" y2="63636"/>
                            <a14:foregroundMark x1="64407" y1="25455" x2="40678" y2="81818"/>
                          </a14:backgroundRemoval>
                        </a14:imgEffect>
                      </a14:imgLayer>
                    </a14:imgProps>
                  </a:ext>
                  <a:ext uri="{28A0092B-C50C-407E-A947-70E740481C1C}">
                    <a14:useLocalDpi xmlns:a14="http://schemas.microsoft.com/office/drawing/2010/main" val="0"/>
                  </a:ext>
                </a:extLst>
              </a:blip>
              <a:srcRect/>
              <a:stretch>
                <a:fillRect/>
              </a:stretch>
            </p:blipFill>
            <p:spPr bwMode="auto">
              <a:xfrm>
                <a:off x="0" y="160020"/>
                <a:ext cx="259715" cy="258445"/>
              </a:xfrm>
              <a:prstGeom prst="rect">
                <a:avLst/>
              </a:prstGeom>
              <a:noFill/>
              <a:ln>
                <a:noFill/>
              </a:ln>
            </p:spPr>
          </p:pic>
        </p:grpSp>
        <p:pic>
          <p:nvPicPr>
            <p:cNvPr id="6" name="Picture 11" descr="G:\Y\Hodvacner\Seminar tetraneutron\220 (2).jpg">
              <a:extLst>
                <a:ext uri="{FF2B5EF4-FFF2-40B4-BE49-F238E27FC236}">
                  <a16:creationId xmlns:a16="http://schemas.microsoft.com/office/drawing/2014/main" xmlns="" id="{6D66DB08-615E-404D-A2A0-AB9DFFDFD1AB}"/>
                </a:ext>
              </a:extLst>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3670" b="97248" l="1478" r="98522"/>
                      </a14:imgEffect>
                    </a14:imgLayer>
                  </a14:imgProps>
                </a:ext>
                <a:ext uri="{28A0092B-C50C-407E-A947-70E740481C1C}">
                  <a14:useLocalDpi xmlns:a14="http://schemas.microsoft.com/office/drawing/2010/main" val="0"/>
                </a:ext>
              </a:extLst>
            </a:blip>
            <a:srcRect/>
            <a:stretch>
              <a:fillRect/>
            </a:stretch>
          </p:blipFill>
          <p:spPr bwMode="auto">
            <a:xfrm>
              <a:off x="1057110" y="369988"/>
              <a:ext cx="1085850" cy="1165860"/>
            </a:xfrm>
            <a:prstGeom prst="rect">
              <a:avLst/>
            </a:prstGeom>
            <a:noFill/>
            <a:ln>
              <a:noFill/>
            </a:ln>
          </p:spPr>
        </p:pic>
        <p:pic>
          <p:nvPicPr>
            <p:cNvPr id="7" name="Picture 12" descr="G:\Y\Hodvacner\Seminar tetraneutron\220 (2).jpg">
              <a:extLst>
                <a:ext uri="{FF2B5EF4-FFF2-40B4-BE49-F238E27FC236}">
                  <a16:creationId xmlns:a16="http://schemas.microsoft.com/office/drawing/2014/main" xmlns="" id="{A2E28AA2-703C-4867-ABCA-DE7452EB8578}"/>
                </a:ext>
              </a:extLst>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3670" b="97706" l="1478" r="98030"/>
                      </a14:imgEffect>
                    </a14:imgLayer>
                  </a14:imgProps>
                </a:ext>
                <a:ext uri="{28A0092B-C50C-407E-A947-70E740481C1C}">
                  <a14:useLocalDpi xmlns:a14="http://schemas.microsoft.com/office/drawing/2010/main" val="0"/>
                </a:ext>
              </a:extLst>
            </a:blip>
            <a:srcRect/>
            <a:stretch>
              <a:fillRect/>
            </a:stretch>
          </p:blipFill>
          <p:spPr bwMode="auto">
            <a:xfrm>
              <a:off x="3002192" y="1025396"/>
              <a:ext cx="1085850" cy="1165860"/>
            </a:xfrm>
            <a:prstGeom prst="rect">
              <a:avLst/>
            </a:prstGeom>
            <a:noFill/>
            <a:ln>
              <a:noFill/>
            </a:ln>
          </p:spPr>
        </p:pic>
        <p:cxnSp>
          <p:nvCxnSpPr>
            <p:cNvPr id="8" name="Straight Arrow Connector 13">
              <a:extLst>
                <a:ext uri="{FF2B5EF4-FFF2-40B4-BE49-F238E27FC236}">
                  <a16:creationId xmlns:a16="http://schemas.microsoft.com/office/drawing/2014/main" xmlns="" id="{A13D2827-C323-4944-B401-AA6E3658CA57}"/>
                </a:ext>
              </a:extLst>
            </p:cNvPr>
            <p:cNvCxnSpPr/>
            <p:nvPr/>
          </p:nvCxnSpPr>
          <p:spPr>
            <a:xfrm>
              <a:off x="2156504" y="1178677"/>
              <a:ext cx="809625" cy="371475"/>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0" name="Curved Connector 53">
              <a:extLst>
                <a:ext uri="{FF2B5EF4-FFF2-40B4-BE49-F238E27FC236}">
                  <a16:creationId xmlns:a16="http://schemas.microsoft.com/office/drawing/2014/main" xmlns="" id="{687FEA5B-6647-4978-8B7C-5B445E9A4FC6}"/>
                </a:ext>
              </a:extLst>
            </p:cNvPr>
            <p:cNvCxnSpPr/>
            <p:nvPr/>
          </p:nvCxnSpPr>
          <p:spPr>
            <a:xfrm>
              <a:off x="0" y="681836"/>
              <a:ext cx="866775" cy="257175"/>
            </a:xfrm>
            <a:prstGeom prst="curvedConnector3">
              <a:avLst/>
            </a:prstGeom>
            <a:ln w="19050">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7">
              <a:extLst>
                <a:ext uri="{FF2B5EF4-FFF2-40B4-BE49-F238E27FC236}">
                  <a16:creationId xmlns:a16="http://schemas.microsoft.com/office/drawing/2014/main" xmlns="" id="{97AA394A-9AC8-4BF4-92E6-7B8D37F5D5FA}"/>
                </a:ext>
              </a:extLst>
            </p:cNvPr>
            <p:cNvCxnSpPr/>
            <p:nvPr/>
          </p:nvCxnSpPr>
          <p:spPr>
            <a:xfrm flipV="1">
              <a:off x="2161790" y="264277"/>
              <a:ext cx="847725" cy="38100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4" name="Text Box 32">
              <a:extLst>
                <a:ext uri="{FF2B5EF4-FFF2-40B4-BE49-F238E27FC236}">
                  <a16:creationId xmlns:a16="http://schemas.microsoft.com/office/drawing/2014/main" xmlns="" id="{69D6B6B6-5D53-488E-8739-359EBB2EDB2D}"/>
                </a:ext>
              </a:extLst>
            </p:cNvPr>
            <p:cNvSpPr txBox="1"/>
            <p:nvPr/>
          </p:nvSpPr>
          <p:spPr>
            <a:xfrm>
              <a:off x="2981050" y="301276"/>
              <a:ext cx="628650" cy="4572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2000" baseline="30000" dirty="0">
                  <a:effectLst/>
                  <a:latin typeface="Sylfaen" panose="010A0502050306030303" pitchFamily="18" charset="0"/>
                  <a:ea typeface="Calibri" panose="020F0502020204030204" pitchFamily="34" charset="0"/>
                  <a:cs typeface="Times New Roman" panose="02020603050405020304" pitchFamily="18" charset="0"/>
                </a:rPr>
                <a:t> </a:t>
              </a:r>
              <a:r>
                <a:rPr lang="en-US" sz="2000" dirty="0">
                  <a:effectLst/>
                  <a:latin typeface="Sylfaen" panose="010A0502050306030303" pitchFamily="18" charset="0"/>
                  <a:ea typeface="Calibri" panose="020F0502020204030204" pitchFamily="34" charset="0"/>
                  <a:cs typeface="Times New Roman" panose="02020603050405020304" pitchFamily="18" charset="0"/>
                </a:rPr>
                <a:t>4n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5" name="TextBox 24"/>
          <p:cNvSpPr txBox="1"/>
          <p:nvPr/>
        </p:nvSpPr>
        <p:spPr>
          <a:xfrm>
            <a:off x="179512" y="400843"/>
            <a:ext cx="8928992" cy="130016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a:lnSpc>
                <a:spcPct val="150000"/>
              </a:lnSpc>
              <a:spcAft>
                <a:spcPts val="0"/>
              </a:spcAft>
            </a:pPr>
            <a:r>
              <a:rPr lang="en-US"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ylfaen" pitchFamily="18" charset="0"/>
              </a:rPr>
              <a:t>Rare Nuclear Reactions and Nuclear Astrophysical Research Group</a:t>
            </a:r>
            <a:r>
              <a:rPr lang="ru-RU"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ylfaen" pitchFamily="18" charset="0"/>
              </a:rPr>
              <a:t> </a:t>
            </a:r>
          </a:p>
          <a:p>
            <a:pPr lvl="0" algn="ctr">
              <a:lnSpc>
                <a:spcPct val="150000"/>
              </a:lnSpc>
              <a:spcAft>
                <a:spcPts val="0"/>
              </a:spcAft>
            </a:pPr>
            <a:r>
              <a:rPr lang="en-US"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ylfaen" pitchFamily="18" charset="0"/>
              </a:rPr>
              <a:t>"A. Alikhanyan National Scientific Laboratory(Yerevan Institute of Physics)"</a:t>
            </a:r>
            <a:r>
              <a:rPr lang="ru-RU"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ylfaen" pitchFamily="18" charset="0"/>
              </a:rPr>
              <a:t> </a:t>
            </a:r>
            <a:r>
              <a:rPr lang="en-US"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ylfaen" pitchFamily="18" charset="0"/>
              </a:rPr>
              <a:t> </a:t>
            </a:r>
            <a:r>
              <a:rPr lang="ru-RU"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ylfaen" pitchFamily="18" charset="0"/>
              </a:rPr>
              <a:t> </a:t>
            </a:r>
            <a:r>
              <a:rPr lang="en-US"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ylfaen" pitchFamily="18" charset="0"/>
              </a:rPr>
              <a:t>Foundation</a:t>
            </a:r>
            <a:endParaRPr lang="hy-AM"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ylfaen" pitchFamily="18" charset="0"/>
            </a:endParaRPr>
          </a:p>
        </p:txBody>
      </p:sp>
    </p:spTree>
    <p:extLst>
      <p:ext uri="{BB962C8B-B14F-4D97-AF65-F5344CB8AC3E}">
        <p14:creationId xmlns:p14="http://schemas.microsoft.com/office/powerpoint/2010/main" val="828624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circle(in)">
                                      <p:cBhvr>
                                        <p:cTn id="7" dur="2000"/>
                                        <p:tgtEl>
                                          <p:spTgt spid="23"/>
                                        </p:tgtEl>
                                      </p:cBhvr>
                                    </p:animEffect>
                                  </p:childTnLst>
                                </p:cTn>
                              </p:par>
                              <p:par>
                                <p:cTn id="8" presetID="16" presetClass="entr" presetSubtype="21" fill="hold" nodeType="withEffect">
                                  <p:stCondLst>
                                    <p:cond delay="0"/>
                                  </p:stCondLst>
                                  <p:childTnLst>
                                    <p:set>
                                      <p:cBhvr>
                                        <p:cTn id="9" dur="1" fill="hold">
                                          <p:stCondLst>
                                            <p:cond delay="0"/>
                                          </p:stCondLst>
                                        </p:cTn>
                                        <p:tgtEl>
                                          <p:spTgt spid="25">
                                            <p:txEl>
                                              <p:pRg st="0" end="0"/>
                                            </p:txEl>
                                          </p:spTgt>
                                        </p:tgtEl>
                                        <p:attrNameLst>
                                          <p:attrName>style.visibility</p:attrName>
                                        </p:attrNameLst>
                                      </p:cBhvr>
                                      <p:to>
                                        <p:strVal val="visible"/>
                                      </p:to>
                                    </p:set>
                                    <p:animEffect transition="in" filter="barn(inVertical)">
                                      <p:cBhvr>
                                        <p:cTn id="10" dur="500"/>
                                        <p:tgtEl>
                                          <p:spTgt spid="25">
                                            <p:txEl>
                                              <p:pRg st="0" end="0"/>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5">
                                            <p:txEl>
                                              <p:pRg st="1" end="1"/>
                                            </p:txEl>
                                          </p:spTgt>
                                        </p:tgtEl>
                                        <p:attrNameLst>
                                          <p:attrName>style.visibility</p:attrName>
                                        </p:attrNameLst>
                                      </p:cBhvr>
                                      <p:to>
                                        <p:strVal val="visible"/>
                                      </p:to>
                                    </p:set>
                                    <p:animEffect transition="in" filter="barn(inVertical)">
                                      <p:cBhvr>
                                        <p:cTn id="13" dur="500"/>
                                        <p:tgtEl>
                                          <p:spTgt spid="2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99232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34678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452632645"/>
              </p:ext>
            </p:extLst>
          </p:nvPr>
        </p:nvGraphicFramePr>
        <p:xfrm>
          <a:off x="539552" y="3284984"/>
          <a:ext cx="8024400" cy="2698793"/>
        </p:xfrm>
        <a:graphic>
          <a:graphicData uri="http://schemas.openxmlformats.org/drawingml/2006/table">
            <a:tbl>
              <a:tblPr firstRow="1" firstCol="1" bandRow="1">
                <a:tableStyleId>{5C22544A-7EE6-4342-B048-85BDC9FD1C3A}</a:tableStyleId>
              </a:tblPr>
              <a:tblGrid>
                <a:gridCol w="2018045"/>
                <a:gridCol w="1991114"/>
                <a:gridCol w="1730498"/>
                <a:gridCol w="2284743"/>
              </a:tblGrid>
              <a:tr h="432048">
                <a:tc>
                  <a:txBody>
                    <a:bodyPr/>
                    <a:lstStyle/>
                    <a:p>
                      <a:pPr algn="ctr">
                        <a:lnSpc>
                          <a:spcPts val="1170"/>
                        </a:lnSpc>
                        <a:spcBef>
                          <a:spcPts val="200"/>
                        </a:spcBef>
                        <a:spcAft>
                          <a:spcPts val="200"/>
                        </a:spcAft>
                      </a:pPr>
                      <a:r>
                        <a:rPr lang="en-US" sz="1500" dirty="0">
                          <a:effectLst/>
                        </a:rPr>
                        <a:t>Energy  Ê</a:t>
                      </a:r>
                      <a:r>
                        <a:rPr lang="en-US" sz="1500" baseline="-25000" dirty="0">
                          <a:effectLst/>
                        </a:rPr>
                        <a:t>е</a:t>
                      </a:r>
                      <a:r>
                        <a:rPr lang="en-US" sz="1500" dirty="0">
                          <a:effectLst/>
                        </a:rPr>
                        <a:t> ,  MeV</a:t>
                      </a:r>
                      <a:endParaRPr lang="ru-RU" sz="1400" dirty="0">
                        <a:effectLst/>
                        <a:latin typeface="Times New Roman"/>
                        <a:ea typeface="Times New Roman"/>
                      </a:endParaRPr>
                    </a:p>
                  </a:txBody>
                  <a:tcPr marL="93822" marR="93822" marT="0" marB="0" anchor="ctr"/>
                </a:tc>
                <a:tc>
                  <a:txBody>
                    <a:bodyPr/>
                    <a:lstStyle/>
                    <a:p>
                      <a:pPr algn="ctr">
                        <a:lnSpc>
                          <a:spcPts val="1170"/>
                        </a:lnSpc>
                        <a:spcBef>
                          <a:spcPts val="200"/>
                        </a:spcBef>
                        <a:spcAft>
                          <a:spcPts val="200"/>
                        </a:spcAft>
                      </a:pPr>
                      <a:r>
                        <a:rPr lang="en-US" sz="1500" dirty="0">
                          <a:effectLst/>
                        </a:rPr>
                        <a:t>29.5</a:t>
                      </a:r>
                      <a:endParaRPr lang="ru-RU" sz="1400" dirty="0">
                        <a:effectLst/>
                        <a:latin typeface="Times New Roman"/>
                        <a:ea typeface="Times New Roman"/>
                      </a:endParaRPr>
                    </a:p>
                  </a:txBody>
                  <a:tcPr marL="93822" marR="93822" marT="0" marB="0" anchor="ctr"/>
                </a:tc>
                <a:tc>
                  <a:txBody>
                    <a:bodyPr/>
                    <a:lstStyle/>
                    <a:p>
                      <a:pPr algn="ctr">
                        <a:lnSpc>
                          <a:spcPts val="1170"/>
                        </a:lnSpc>
                        <a:spcBef>
                          <a:spcPts val="200"/>
                        </a:spcBef>
                        <a:spcAft>
                          <a:spcPts val="200"/>
                        </a:spcAft>
                      </a:pPr>
                      <a:r>
                        <a:rPr lang="en-US" sz="1500" dirty="0">
                          <a:effectLst/>
                        </a:rPr>
                        <a:t>29.5</a:t>
                      </a:r>
                      <a:endParaRPr lang="ru-RU" sz="1400" dirty="0">
                        <a:effectLst/>
                        <a:latin typeface="Times New Roman"/>
                        <a:ea typeface="Times New Roman"/>
                      </a:endParaRPr>
                    </a:p>
                  </a:txBody>
                  <a:tcPr marL="93822" marR="93822" marT="0" marB="0" anchor="ctr"/>
                </a:tc>
                <a:tc>
                  <a:txBody>
                    <a:bodyPr/>
                    <a:lstStyle/>
                    <a:p>
                      <a:pPr algn="ctr">
                        <a:lnSpc>
                          <a:spcPts val="1170"/>
                        </a:lnSpc>
                        <a:spcBef>
                          <a:spcPts val="200"/>
                        </a:spcBef>
                        <a:spcAft>
                          <a:spcPts val="200"/>
                        </a:spcAft>
                      </a:pPr>
                      <a:r>
                        <a:rPr lang="en-US" sz="1500" dirty="0">
                          <a:effectLst/>
                        </a:rPr>
                        <a:t>30 (taken from [8])</a:t>
                      </a:r>
                      <a:endParaRPr lang="ru-RU" sz="1400" dirty="0">
                        <a:effectLst/>
                        <a:latin typeface="Times New Roman"/>
                        <a:ea typeface="Times New Roman"/>
                      </a:endParaRPr>
                    </a:p>
                  </a:txBody>
                  <a:tcPr marL="93822" marR="93822" marT="0" marB="0" anchor="ctr"/>
                </a:tc>
              </a:tr>
              <a:tr h="208493">
                <a:tc>
                  <a:txBody>
                    <a:bodyPr/>
                    <a:lstStyle/>
                    <a:p>
                      <a:pPr algn="ctr">
                        <a:lnSpc>
                          <a:spcPts val="1170"/>
                        </a:lnSpc>
                        <a:spcBef>
                          <a:spcPts val="200"/>
                        </a:spcBef>
                        <a:spcAft>
                          <a:spcPts val="200"/>
                        </a:spcAft>
                      </a:pPr>
                      <a:r>
                        <a:rPr lang="en-US" sz="1500" dirty="0">
                          <a:effectLst/>
                        </a:rPr>
                        <a:t>Target</a:t>
                      </a:r>
                      <a:endParaRPr lang="ru-RU" sz="1400" dirty="0">
                        <a:effectLst/>
                        <a:latin typeface="Times New Roman"/>
                        <a:ea typeface="Times New Roman"/>
                      </a:endParaRPr>
                    </a:p>
                  </a:txBody>
                  <a:tcPr marL="93822" marR="93822" marT="0" marB="0" anchor="ctr"/>
                </a:tc>
                <a:tc>
                  <a:txBody>
                    <a:bodyPr/>
                    <a:lstStyle/>
                    <a:p>
                      <a:pPr algn="ctr">
                        <a:lnSpc>
                          <a:spcPts val="1170"/>
                        </a:lnSpc>
                        <a:spcBef>
                          <a:spcPts val="200"/>
                        </a:spcBef>
                        <a:spcAft>
                          <a:spcPts val="200"/>
                        </a:spcAft>
                      </a:pPr>
                      <a:r>
                        <a:rPr lang="en-US" sz="1500">
                          <a:effectLst/>
                        </a:rPr>
                        <a:t>Bismuth</a:t>
                      </a:r>
                      <a:endParaRPr lang="ru-RU" sz="1400">
                        <a:effectLst/>
                        <a:latin typeface="Times New Roman"/>
                        <a:ea typeface="Times New Roman"/>
                      </a:endParaRPr>
                    </a:p>
                  </a:txBody>
                  <a:tcPr marL="93822" marR="93822" marT="0" marB="0" anchor="ctr"/>
                </a:tc>
                <a:tc>
                  <a:txBody>
                    <a:bodyPr/>
                    <a:lstStyle/>
                    <a:p>
                      <a:pPr algn="ctr">
                        <a:lnSpc>
                          <a:spcPts val="1170"/>
                        </a:lnSpc>
                        <a:spcBef>
                          <a:spcPts val="200"/>
                        </a:spcBef>
                        <a:spcAft>
                          <a:spcPts val="200"/>
                        </a:spcAft>
                      </a:pPr>
                      <a:r>
                        <a:rPr lang="en-US" sz="1500">
                          <a:effectLst/>
                        </a:rPr>
                        <a:t>BGO</a:t>
                      </a:r>
                      <a:endParaRPr lang="ru-RU" sz="1400">
                        <a:effectLst/>
                        <a:latin typeface="Times New Roman"/>
                        <a:ea typeface="Times New Roman"/>
                      </a:endParaRPr>
                    </a:p>
                  </a:txBody>
                  <a:tcPr marL="93822" marR="93822" marT="0" marB="0" anchor="ctr"/>
                </a:tc>
                <a:tc>
                  <a:txBody>
                    <a:bodyPr/>
                    <a:lstStyle/>
                    <a:p>
                      <a:pPr algn="ctr">
                        <a:lnSpc>
                          <a:spcPts val="1170"/>
                        </a:lnSpc>
                        <a:spcBef>
                          <a:spcPts val="200"/>
                        </a:spcBef>
                        <a:spcAft>
                          <a:spcPts val="200"/>
                        </a:spcAft>
                      </a:pPr>
                      <a:r>
                        <a:rPr lang="en-US" sz="1500">
                          <a:effectLst/>
                        </a:rPr>
                        <a:t>BGO</a:t>
                      </a:r>
                      <a:endParaRPr lang="ru-RU" sz="1400">
                        <a:effectLst/>
                        <a:latin typeface="Times New Roman"/>
                        <a:ea typeface="Times New Roman"/>
                      </a:endParaRPr>
                    </a:p>
                  </a:txBody>
                  <a:tcPr marL="93822" marR="93822" marT="0" marB="0" anchor="ctr"/>
                </a:tc>
              </a:tr>
              <a:tr h="208493">
                <a:tc>
                  <a:txBody>
                    <a:bodyPr/>
                    <a:lstStyle/>
                    <a:p>
                      <a:pPr algn="ctr">
                        <a:lnSpc>
                          <a:spcPts val="1170"/>
                        </a:lnSpc>
                        <a:spcBef>
                          <a:spcPts val="200"/>
                        </a:spcBef>
                        <a:spcAft>
                          <a:spcPts val="200"/>
                        </a:spcAft>
                      </a:pPr>
                      <a:r>
                        <a:rPr lang="en-US" sz="1500" spc="200">
                          <a:effectLst/>
                        </a:rPr>
                        <a:t>Y</a:t>
                      </a:r>
                      <a:r>
                        <a:rPr lang="en-US" sz="1500" baseline="30000">
                          <a:effectLst/>
                        </a:rPr>
                        <a:t>exp</a:t>
                      </a:r>
                      <a:r>
                        <a:rPr lang="en-US" sz="1500">
                          <a:effectLst/>
                        </a:rPr>
                        <a:t>(sec</a:t>
                      </a:r>
                      <a:r>
                        <a:rPr lang="en-US" sz="1500" baseline="30000">
                          <a:effectLst/>
                        </a:rPr>
                        <a:t>–1</a:t>
                      </a:r>
                      <a:r>
                        <a:rPr lang="en-US" sz="1500">
                          <a:effectLst/>
                        </a:rPr>
                        <a:t>)</a:t>
                      </a:r>
                      <a:endParaRPr lang="ru-RU" sz="1400">
                        <a:effectLst/>
                        <a:latin typeface="Times New Roman"/>
                        <a:ea typeface="Times New Roman"/>
                      </a:endParaRPr>
                    </a:p>
                  </a:txBody>
                  <a:tcPr marL="93822" marR="93822" marT="0" marB="0" anchor="ctr"/>
                </a:tc>
                <a:tc>
                  <a:txBody>
                    <a:bodyPr/>
                    <a:lstStyle/>
                    <a:p>
                      <a:pPr algn="ctr">
                        <a:lnSpc>
                          <a:spcPts val="1170"/>
                        </a:lnSpc>
                        <a:spcBef>
                          <a:spcPts val="200"/>
                        </a:spcBef>
                        <a:spcAft>
                          <a:spcPts val="200"/>
                        </a:spcAft>
                      </a:pPr>
                      <a:r>
                        <a:rPr lang="en-US" sz="1500" dirty="0">
                          <a:effectLst/>
                        </a:rPr>
                        <a:t>245±49</a:t>
                      </a:r>
                      <a:endParaRPr lang="ru-RU" sz="1400" dirty="0">
                        <a:effectLst/>
                        <a:latin typeface="Times New Roman"/>
                        <a:ea typeface="Times New Roman"/>
                      </a:endParaRPr>
                    </a:p>
                  </a:txBody>
                  <a:tcPr marL="93822" marR="93822" marT="0" marB="0" anchor="ctr"/>
                </a:tc>
                <a:tc>
                  <a:txBody>
                    <a:bodyPr/>
                    <a:lstStyle/>
                    <a:p>
                      <a:pPr algn="ctr">
                        <a:lnSpc>
                          <a:spcPts val="1170"/>
                        </a:lnSpc>
                        <a:spcBef>
                          <a:spcPts val="200"/>
                        </a:spcBef>
                        <a:spcAft>
                          <a:spcPts val="200"/>
                        </a:spcAft>
                      </a:pPr>
                      <a:r>
                        <a:rPr lang="en-US" sz="1500">
                          <a:effectLst/>
                        </a:rPr>
                        <a:t>673±97</a:t>
                      </a:r>
                      <a:endParaRPr lang="ru-RU" sz="1400">
                        <a:effectLst/>
                        <a:latin typeface="Times New Roman"/>
                        <a:ea typeface="Times New Roman"/>
                      </a:endParaRPr>
                    </a:p>
                  </a:txBody>
                  <a:tcPr marL="93822" marR="93822" marT="0" marB="0" anchor="ctr"/>
                </a:tc>
                <a:tc>
                  <a:txBody>
                    <a:bodyPr/>
                    <a:lstStyle/>
                    <a:p>
                      <a:pPr algn="ctr">
                        <a:lnSpc>
                          <a:spcPts val="1170"/>
                        </a:lnSpc>
                        <a:spcBef>
                          <a:spcPts val="200"/>
                        </a:spcBef>
                        <a:spcAft>
                          <a:spcPts val="200"/>
                        </a:spcAft>
                      </a:pPr>
                      <a:r>
                        <a:rPr lang="en-US" sz="1500">
                          <a:effectLst/>
                        </a:rPr>
                        <a:t>(2.56±0.28) ×10</a:t>
                      </a:r>
                      <a:r>
                        <a:rPr lang="en-US" sz="1500" baseline="30000">
                          <a:effectLst/>
                        </a:rPr>
                        <a:t>3</a:t>
                      </a:r>
                      <a:endParaRPr lang="ru-RU" sz="1400">
                        <a:effectLst/>
                        <a:latin typeface="Times New Roman"/>
                        <a:ea typeface="Times New Roman"/>
                      </a:endParaRPr>
                    </a:p>
                  </a:txBody>
                  <a:tcPr marL="93822" marR="93822" marT="0" marB="0" anchor="ctr"/>
                </a:tc>
              </a:tr>
              <a:tr h="208493">
                <a:tc>
                  <a:txBody>
                    <a:bodyPr/>
                    <a:lstStyle/>
                    <a:p>
                      <a:pPr algn="ctr">
                        <a:lnSpc>
                          <a:spcPts val="1170"/>
                        </a:lnSpc>
                        <a:spcBef>
                          <a:spcPts val="200"/>
                        </a:spcBef>
                        <a:spcAft>
                          <a:spcPts val="200"/>
                        </a:spcAft>
                      </a:pPr>
                      <a:r>
                        <a:rPr lang="en-US" sz="1500">
                          <a:effectLst/>
                        </a:rPr>
                        <a:t>σ</a:t>
                      </a:r>
                      <a:r>
                        <a:rPr lang="en-US" sz="1500" baseline="-25000">
                          <a:effectLst/>
                        </a:rPr>
                        <a:t>w</a:t>
                      </a:r>
                      <a:r>
                        <a:rPr lang="en-US" sz="1500">
                          <a:effectLst/>
                        </a:rPr>
                        <a:t> (mb)</a:t>
                      </a:r>
                      <a:endParaRPr lang="ru-RU" sz="1400">
                        <a:effectLst/>
                        <a:latin typeface="Times New Roman"/>
                        <a:ea typeface="Times New Roman"/>
                      </a:endParaRPr>
                    </a:p>
                  </a:txBody>
                  <a:tcPr marL="93822" marR="93822" marT="0" marB="0" anchor="ctr"/>
                </a:tc>
                <a:tc>
                  <a:txBody>
                    <a:bodyPr/>
                    <a:lstStyle/>
                    <a:p>
                      <a:pPr algn="ctr">
                        <a:lnSpc>
                          <a:spcPts val="1170"/>
                        </a:lnSpc>
                        <a:spcBef>
                          <a:spcPts val="200"/>
                        </a:spcBef>
                        <a:spcAft>
                          <a:spcPts val="200"/>
                        </a:spcAft>
                      </a:pPr>
                      <a:r>
                        <a:rPr lang="en-US" sz="1500" dirty="0">
                          <a:effectLst/>
                        </a:rPr>
                        <a:t>(1.31±0.27) ×10</a:t>
                      </a:r>
                      <a:r>
                        <a:rPr lang="en-US" sz="1500" baseline="30000" dirty="0">
                          <a:effectLst/>
                        </a:rPr>
                        <a:t>–4</a:t>
                      </a:r>
                      <a:endParaRPr lang="ru-RU" sz="1400" dirty="0">
                        <a:effectLst/>
                        <a:latin typeface="Times New Roman"/>
                        <a:ea typeface="Times New Roman"/>
                      </a:endParaRPr>
                    </a:p>
                  </a:txBody>
                  <a:tcPr marL="93822" marR="93822" marT="0" marB="0" anchor="ctr"/>
                </a:tc>
                <a:tc>
                  <a:txBody>
                    <a:bodyPr/>
                    <a:lstStyle/>
                    <a:p>
                      <a:pPr algn="ctr">
                        <a:lnSpc>
                          <a:spcPts val="1170"/>
                        </a:lnSpc>
                        <a:spcBef>
                          <a:spcPts val="200"/>
                        </a:spcBef>
                        <a:spcAft>
                          <a:spcPts val="200"/>
                        </a:spcAft>
                      </a:pPr>
                      <a:r>
                        <a:rPr lang="en-US" sz="1500">
                          <a:effectLst/>
                        </a:rPr>
                        <a:t>(1.71±0.25) ×10</a:t>
                      </a:r>
                      <a:r>
                        <a:rPr lang="en-US" sz="1500" baseline="30000">
                          <a:effectLst/>
                        </a:rPr>
                        <a:t>–4</a:t>
                      </a:r>
                      <a:endParaRPr lang="ru-RU" sz="1400">
                        <a:effectLst/>
                        <a:latin typeface="Times New Roman"/>
                        <a:ea typeface="Times New Roman"/>
                      </a:endParaRPr>
                    </a:p>
                  </a:txBody>
                  <a:tcPr marL="93822" marR="93822" marT="0" marB="0" anchor="ctr"/>
                </a:tc>
                <a:tc>
                  <a:txBody>
                    <a:bodyPr/>
                    <a:lstStyle/>
                    <a:p>
                      <a:pPr algn="ctr">
                        <a:lnSpc>
                          <a:spcPts val="1170"/>
                        </a:lnSpc>
                        <a:spcBef>
                          <a:spcPts val="200"/>
                        </a:spcBef>
                        <a:spcAft>
                          <a:spcPts val="200"/>
                        </a:spcAft>
                      </a:pPr>
                      <a:r>
                        <a:rPr lang="en-US" sz="1500">
                          <a:effectLst/>
                        </a:rPr>
                        <a:t>(4.42±0.48) ×10</a:t>
                      </a:r>
                      <a:r>
                        <a:rPr lang="en-US" sz="1500" baseline="30000">
                          <a:effectLst/>
                        </a:rPr>
                        <a:t>–4</a:t>
                      </a:r>
                      <a:endParaRPr lang="ru-RU" sz="1400">
                        <a:effectLst/>
                        <a:latin typeface="Times New Roman"/>
                        <a:ea typeface="Times New Roman"/>
                      </a:endParaRPr>
                    </a:p>
                  </a:txBody>
                  <a:tcPr marL="93822" marR="93822" marT="0" marB="0" anchor="ctr"/>
                </a:tc>
              </a:tr>
              <a:tr h="208493">
                <a:tc>
                  <a:txBody>
                    <a:bodyPr/>
                    <a:lstStyle/>
                    <a:p>
                      <a:pPr algn="ctr">
                        <a:lnSpc>
                          <a:spcPts val="1170"/>
                        </a:lnSpc>
                        <a:spcBef>
                          <a:spcPts val="200"/>
                        </a:spcBef>
                        <a:spcAft>
                          <a:spcPts val="200"/>
                        </a:spcAft>
                      </a:pPr>
                      <a:r>
                        <a:rPr lang="en-US" sz="1500">
                          <a:effectLst/>
                        </a:rPr>
                        <a:t>w</a:t>
                      </a:r>
                      <a:endParaRPr lang="ru-RU" sz="1400">
                        <a:effectLst/>
                        <a:latin typeface="Times New Roman"/>
                        <a:ea typeface="Times New Roman"/>
                      </a:endParaRPr>
                    </a:p>
                  </a:txBody>
                  <a:tcPr marL="93822" marR="93822" marT="0" marB="0" anchor="ctr"/>
                </a:tc>
                <a:tc>
                  <a:txBody>
                    <a:bodyPr/>
                    <a:lstStyle/>
                    <a:p>
                      <a:pPr algn="ctr">
                        <a:lnSpc>
                          <a:spcPts val="1170"/>
                        </a:lnSpc>
                        <a:spcBef>
                          <a:spcPts val="200"/>
                        </a:spcBef>
                        <a:spcAft>
                          <a:spcPts val="200"/>
                        </a:spcAft>
                      </a:pPr>
                      <a:r>
                        <a:rPr lang="en-US" sz="1500" dirty="0">
                          <a:effectLst/>
                        </a:rPr>
                        <a:t>3.83×10</a:t>
                      </a:r>
                      <a:r>
                        <a:rPr lang="en-US" sz="1500" baseline="30000" dirty="0">
                          <a:effectLst/>
                        </a:rPr>
                        <a:t>–5</a:t>
                      </a:r>
                      <a:endParaRPr lang="ru-RU" sz="1400" dirty="0">
                        <a:effectLst/>
                        <a:latin typeface="Times New Roman"/>
                        <a:ea typeface="Times New Roman"/>
                      </a:endParaRPr>
                    </a:p>
                  </a:txBody>
                  <a:tcPr marL="93822" marR="93822" marT="0" marB="0" anchor="ctr"/>
                </a:tc>
                <a:tc>
                  <a:txBody>
                    <a:bodyPr/>
                    <a:lstStyle/>
                    <a:p>
                      <a:pPr algn="ctr">
                        <a:lnSpc>
                          <a:spcPts val="1170"/>
                        </a:lnSpc>
                        <a:spcBef>
                          <a:spcPts val="200"/>
                        </a:spcBef>
                        <a:spcAft>
                          <a:spcPts val="200"/>
                        </a:spcAft>
                      </a:pPr>
                      <a:r>
                        <a:rPr lang="en-US" sz="1500" dirty="0">
                          <a:effectLst/>
                        </a:rPr>
                        <a:t>5.01×10</a:t>
                      </a:r>
                      <a:r>
                        <a:rPr lang="en-US" sz="1500" baseline="30000" dirty="0">
                          <a:effectLst/>
                        </a:rPr>
                        <a:t>–5</a:t>
                      </a:r>
                      <a:endParaRPr lang="ru-RU" sz="1400" dirty="0">
                        <a:effectLst/>
                        <a:latin typeface="Times New Roman"/>
                        <a:ea typeface="Times New Roman"/>
                      </a:endParaRPr>
                    </a:p>
                  </a:txBody>
                  <a:tcPr marL="93822" marR="93822" marT="0" marB="0" anchor="ctr"/>
                </a:tc>
                <a:tc>
                  <a:txBody>
                    <a:bodyPr/>
                    <a:lstStyle/>
                    <a:p>
                      <a:pPr algn="ctr">
                        <a:lnSpc>
                          <a:spcPts val="1170"/>
                        </a:lnSpc>
                        <a:spcBef>
                          <a:spcPts val="200"/>
                        </a:spcBef>
                        <a:spcAft>
                          <a:spcPts val="200"/>
                        </a:spcAft>
                      </a:pPr>
                      <a:r>
                        <a:rPr lang="en-US" sz="1500">
                          <a:effectLst/>
                        </a:rPr>
                        <a:t>9.92×10</a:t>
                      </a:r>
                      <a:r>
                        <a:rPr lang="en-US" sz="1500" baseline="30000">
                          <a:effectLst/>
                        </a:rPr>
                        <a:t>–5</a:t>
                      </a:r>
                      <a:endParaRPr lang="ru-RU" sz="1400">
                        <a:effectLst/>
                        <a:latin typeface="Times New Roman"/>
                        <a:ea typeface="Times New Roman"/>
                      </a:endParaRPr>
                    </a:p>
                  </a:txBody>
                  <a:tcPr marL="93822" marR="93822" marT="0" marB="0" anchor="ctr"/>
                </a:tc>
              </a:tr>
              <a:tr h="208493">
                <a:tc>
                  <a:txBody>
                    <a:bodyPr/>
                    <a:lstStyle/>
                    <a:p>
                      <a:pPr algn="ctr">
                        <a:lnSpc>
                          <a:spcPts val="1170"/>
                        </a:lnSpc>
                        <a:spcBef>
                          <a:spcPts val="200"/>
                        </a:spcBef>
                        <a:spcAft>
                          <a:spcPts val="200"/>
                        </a:spcAft>
                      </a:pPr>
                      <a:r>
                        <a:rPr lang="en-US" sz="1500">
                          <a:effectLst/>
                        </a:rPr>
                        <a:t>&lt;σ&gt; (mb)</a:t>
                      </a:r>
                      <a:endParaRPr lang="ru-RU" sz="1400">
                        <a:effectLst/>
                        <a:latin typeface="Times New Roman"/>
                        <a:ea typeface="Times New Roman"/>
                      </a:endParaRPr>
                    </a:p>
                  </a:txBody>
                  <a:tcPr marL="93822" marR="93822" marT="0" marB="0" anchor="ctr"/>
                </a:tc>
                <a:tc>
                  <a:txBody>
                    <a:bodyPr/>
                    <a:lstStyle/>
                    <a:p>
                      <a:pPr algn="ctr">
                        <a:lnSpc>
                          <a:spcPts val="1170"/>
                        </a:lnSpc>
                        <a:spcBef>
                          <a:spcPts val="200"/>
                        </a:spcBef>
                        <a:spcAft>
                          <a:spcPts val="200"/>
                        </a:spcAft>
                      </a:pPr>
                      <a:r>
                        <a:rPr lang="en-US" sz="1500">
                          <a:effectLst/>
                        </a:rPr>
                        <a:t>3.43±0.70</a:t>
                      </a:r>
                      <a:endParaRPr lang="ru-RU" sz="1400">
                        <a:effectLst/>
                        <a:latin typeface="Times New Roman"/>
                        <a:ea typeface="Times New Roman"/>
                      </a:endParaRPr>
                    </a:p>
                  </a:txBody>
                  <a:tcPr marL="93822" marR="93822" marT="0" marB="0" anchor="ctr"/>
                </a:tc>
                <a:tc>
                  <a:txBody>
                    <a:bodyPr/>
                    <a:lstStyle/>
                    <a:p>
                      <a:pPr algn="ctr">
                        <a:lnSpc>
                          <a:spcPts val="1170"/>
                        </a:lnSpc>
                        <a:spcBef>
                          <a:spcPts val="200"/>
                        </a:spcBef>
                        <a:spcAft>
                          <a:spcPts val="200"/>
                        </a:spcAft>
                      </a:pPr>
                      <a:r>
                        <a:rPr lang="en-US" sz="1500" dirty="0">
                          <a:effectLst/>
                        </a:rPr>
                        <a:t>3.40±0.49</a:t>
                      </a:r>
                      <a:endParaRPr lang="ru-RU" sz="1400" dirty="0">
                        <a:effectLst/>
                        <a:latin typeface="Times New Roman"/>
                        <a:ea typeface="Times New Roman"/>
                      </a:endParaRPr>
                    </a:p>
                  </a:txBody>
                  <a:tcPr marL="93822" marR="93822" marT="0" marB="0" anchor="ctr"/>
                </a:tc>
                <a:tc>
                  <a:txBody>
                    <a:bodyPr/>
                    <a:lstStyle/>
                    <a:p>
                      <a:pPr algn="ctr">
                        <a:lnSpc>
                          <a:spcPts val="1170"/>
                        </a:lnSpc>
                        <a:spcBef>
                          <a:spcPts val="200"/>
                        </a:spcBef>
                        <a:spcAft>
                          <a:spcPts val="200"/>
                        </a:spcAft>
                      </a:pPr>
                      <a:r>
                        <a:rPr lang="en-US" sz="1500" dirty="0">
                          <a:effectLst/>
                        </a:rPr>
                        <a:t>4.46±0.49 </a:t>
                      </a:r>
                      <a:r>
                        <a:rPr lang="en-US" sz="1500" baseline="30000" dirty="0">
                          <a:effectLst/>
                        </a:rPr>
                        <a:t>*)</a:t>
                      </a:r>
                      <a:endParaRPr lang="ru-RU" sz="1400" dirty="0">
                        <a:effectLst/>
                        <a:latin typeface="Times New Roman"/>
                        <a:ea typeface="Times New Roman"/>
                      </a:endParaRPr>
                    </a:p>
                  </a:txBody>
                  <a:tcPr marL="93822" marR="93822" marT="0" marB="0" anchor="ctr"/>
                </a:tc>
              </a:tr>
              <a:tr h="541711">
                <a:tc>
                  <a:txBody>
                    <a:bodyPr/>
                    <a:lstStyle/>
                    <a:p>
                      <a:pPr algn="ctr">
                        <a:lnSpc>
                          <a:spcPct val="115000"/>
                        </a:lnSpc>
                        <a:spcAft>
                          <a:spcPts val="0"/>
                        </a:spcAft>
                      </a:pPr>
                      <a:r>
                        <a:rPr lang="en-US" sz="1500">
                          <a:effectLst/>
                        </a:rPr>
                        <a:t>&lt;</a:t>
                      </a:r>
                      <a:r>
                        <a:rPr lang="ru-RU" sz="1500">
                          <a:effectLst/>
                        </a:rPr>
                        <a:t>σ</a:t>
                      </a:r>
                      <a:r>
                        <a:rPr lang="en-US" sz="1500">
                          <a:effectLst/>
                        </a:rPr>
                        <a:t>&gt; (mb)</a:t>
                      </a:r>
                      <a:endParaRPr lang="ru-RU" sz="1600">
                        <a:effectLst/>
                      </a:endParaRPr>
                    </a:p>
                    <a:p>
                      <a:pPr algn="ctr">
                        <a:lnSpc>
                          <a:spcPts val="1170"/>
                        </a:lnSpc>
                        <a:spcBef>
                          <a:spcPts val="200"/>
                        </a:spcBef>
                        <a:spcAft>
                          <a:spcPts val="200"/>
                        </a:spcAft>
                      </a:pPr>
                      <a:r>
                        <a:rPr lang="en-US" sz="1500">
                          <a:effectLst/>
                        </a:rPr>
                        <a:t>(Default options of TALYS1.96)</a:t>
                      </a:r>
                      <a:endParaRPr lang="ru-RU" sz="1400">
                        <a:effectLst/>
                        <a:latin typeface="Times New Roman"/>
                        <a:ea typeface="Times New Roman"/>
                      </a:endParaRPr>
                    </a:p>
                  </a:txBody>
                  <a:tcPr marL="93822" marR="93822" marT="0" marB="0" anchor="ctr"/>
                </a:tc>
                <a:tc>
                  <a:txBody>
                    <a:bodyPr/>
                    <a:lstStyle/>
                    <a:p>
                      <a:pPr algn="ctr">
                        <a:spcAft>
                          <a:spcPts val="0"/>
                        </a:spcAft>
                      </a:pPr>
                      <a:r>
                        <a:rPr lang="en-US" sz="1500" dirty="0" smtClean="0">
                          <a:effectLst/>
                        </a:rPr>
                        <a:t>0.029</a:t>
                      </a:r>
                      <a:r>
                        <a:rPr lang="en-US" sz="1500" dirty="0">
                          <a:effectLst/>
                        </a:rPr>
                        <a:t> </a:t>
                      </a:r>
                      <a:endParaRPr lang="ru-RU" sz="1400" dirty="0">
                        <a:effectLst/>
                        <a:latin typeface="Times New Roman"/>
                        <a:ea typeface="Times New Roman"/>
                      </a:endParaRPr>
                    </a:p>
                  </a:txBody>
                  <a:tcPr marL="93822" marR="93822" marT="0" marB="0" anchor="ctr"/>
                </a:tc>
                <a:tc>
                  <a:txBody>
                    <a:bodyPr/>
                    <a:lstStyle/>
                    <a:p>
                      <a:pPr algn="ctr">
                        <a:spcAft>
                          <a:spcPts val="0"/>
                        </a:spcAft>
                      </a:pPr>
                      <a:r>
                        <a:rPr lang="en-US" sz="1500" dirty="0" smtClean="0">
                          <a:effectLst/>
                        </a:rPr>
                        <a:t>0.028</a:t>
                      </a:r>
                      <a:r>
                        <a:rPr lang="en-US" sz="1500" dirty="0">
                          <a:effectLst/>
                        </a:rPr>
                        <a:t> </a:t>
                      </a:r>
                      <a:endParaRPr lang="ru-RU" sz="1400" dirty="0">
                        <a:effectLst/>
                        <a:latin typeface="Times New Roman"/>
                        <a:ea typeface="Times New Roman"/>
                      </a:endParaRPr>
                    </a:p>
                  </a:txBody>
                  <a:tcPr marL="93822" marR="93822" marT="0" marB="0" anchor="ctr"/>
                </a:tc>
                <a:tc>
                  <a:txBody>
                    <a:bodyPr/>
                    <a:lstStyle/>
                    <a:p>
                      <a:pPr algn="ctr">
                        <a:spcAft>
                          <a:spcPts val="0"/>
                        </a:spcAft>
                      </a:pPr>
                      <a:r>
                        <a:rPr lang="en-US" sz="1500" dirty="0" smtClean="0">
                          <a:effectLst/>
                        </a:rPr>
                        <a:t>0.046</a:t>
                      </a:r>
                      <a:r>
                        <a:rPr lang="en-US" sz="1500" dirty="0">
                          <a:effectLst/>
                        </a:rPr>
                        <a:t> </a:t>
                      </a:r>
                      <a:endParaRPr lang="ru-RU" sz="1400" dirty="0">
                        <a:effectLst/>
                        <a:latin typeface="Times New Roman"/>
                        <a:ea typeface="Times New Roman"/>
                      </a:endParaRPr>
                    </a:p>
                  </a:txBody>
                  <a:tcPr marL="93822" marR="93822" marT="0" marB="0" anchor="ctr"/>
                </a:tc>
              </a:tr>
              <a:tr h="505635">
                <a:tc>
                  <a:txBody>
                    <a:bodyPr/>
                    <a:lstStyle/>
                    <a:p>
                      <a:pPr algn="ctr">
                        <a:lnSpc>
                          <a:spcPct val="115000"/>
                        </a:lnSpc>
                        <a:spcAft>
                          <a:spcPts val="0"/>
                        </a:spcAft>
                      </a:pPr>
                      <a:r>
                        <a:rPr lang="en-US" sz="1500">
                          <a:effectLst/>
                        </a:rPr>
                        <a:t>&lt;</a:t>
                      </a:r>
                      <a:r>
                        <a:rPr lang="ru-RU" sz="1500">
                          <a:effectLst/>
                        </a:rPr>
                        <a:t>σ</a:t>
                      </a:r>
                      <a:r>
                        <a:rPr lang="en-US" sz="1500">
                          <a:effectLst/>
                        </a:rPr>
                        <a:t>&gt; (mb)</a:t>
                      </a:r>
                      <a:endParaRPr lang="ru-RU" sz="1600">
                        <a:effectLst/>
                      </a:endParaRPr>
                    </a:p>
                    <a:p>
                      <a:pPr algn="ctr">
                        <a:lnSpc>
                          <a:spcPts val="1170"/>
                        </a:lnSpc>
                        <a:spcBef>
                          <a:spcPts val="200"/>
                        </a:spcBef>
                        <a:spcAft>
                          <a:spcPts val="200"/>
                        </a:spcAft>
                      </a:pPr>
                      <a:r>
                        <a:rPr lang="en-US" sz="1500">
                          <a:effectLst/>
                        </a:rPr>
                        <a:t>(Selected options of TALYS1.96)</a:t>
                      </a:r>
                      <a:endParaRPr lang="ru-RU" sz="1400">
                        <a:effectLst/>
                        <a:latin typeface="Times New Roman"/>
                        <a:ea typeface="Times New Roman"/>
                      </a:endParaRPr>
                    </a:p>
                  </a:txBody>
                  <a:tcPr marL="93822" marR="93822" marT="0" marB="0" anchor="ctr"/>
                </a:tc>
                <a:tc>
                  <a:txBody>
                    <a:bodyPr/>
                    <a:lstStyle/>
                    <a:p>
                      <a:pPr algn="ctr">
                        <a:spcAft>
                          <a:spcPts val="0"/>
                        </a:spcAft>
                      </a:pPr>
                      <a:r>
                        <a:rPr lang="en-US" sz="1500" dirty="0">
                          <a:effectLst/>
                        </a:rPr>
                        <a:t>0.145</a:t>
                      </a:r>
                      <a:endParaRPr lang="ru-RU" sz="1600" dirty="0">
                        <a:effectLst/>
                        <a:latin typeface="Times New Roman"/>
                        <a:ea typeface="Times New Roman"/>
                      </a:endParaRPr>
                    </a:p>
                  </a:txBody>
                  <a:tcPr marL="93822" marR="93822" marT="0" marB="0" anchor="ctr"/>
                </a:tc>
                <a:tc>
                  <a:txBody>
                    <a:bodyPr/>
                    <a:lstStyle/>
                    <a:p>
                      <a:pPr algn="ctr">
                        <a:spcAft>
                          <a:spcPts val="0"/>
                        </a:spcAft>
                      </a:pPr>
                      <a:r>
                        <a:rPr lang="en-US" sz="1500" dirty="0">
                          <a:effectLst/>
                        </a:rPr>
                        <a:t>0.141</a:t>
                      </a:r>
                      <a:endParaRPr lang="ru-RU" sz="1600" dirty="0">
                        <a:effectLst/>
                        <a:latin typeface="Times New Roman"/>
                        <a:ea typeface="Times New Roman"/>
                      </a:endParaRPr>
                    </a:p>
                  </a:txBody>
                  <a:tcPr marL="93822" marR="93822" marT="0" marB="0" anchor="ctr"/>
                </a:tc>
                <a:tc>
                  <a:txBody>
                    <a:bodyPr/>
                    <a:lstStyle/>
                    <a:p>
                      <a:pPr algn="ctr">
                        <a:spcAft>
                          <a:spcPts val="0"/>
                        </a:spcAft>
                      </a:pPr>
                      <a:r>
                        <a:rPr lang="en-US" sz="1500" dirty="0">
                          <a:effectLst/>
                        </a:rPr>
                        <a:t>0.229</a:t>
                      </a:r>
                      <a:endParaRPr lang="ru-RU" sz="1600" dirty="0">
                        <a:effectLst/>
                        <a:latin typeface="Times New Roman"/>
                        <a:ea typeface="Times New Roman"/>
                      </a:endParaRPr>
                    </a:p>
                  </a:txBody>
                  <a:tcPr marL="93822" marR="93822" marT="0" marB="0" anchor="ctr"/>
                </a:tc>
              </a:tr>
            </a:tbl>
          </a:graphicData>
        </a:graphic>
      </p:graphicFrame>
      <p:sp>
        <p:nvSpPr>
          <p:cNvPr id="3" name="Прямоугольник 2"/>
          <p:cNvSpPr/>
          <p:nvPr/>
        </p:nvSpPr>
        <p:spPr>
          <a:xfrm>
            <a:off x="251520" y="1988840"/>
            <a:ext cx="8712968" cy="1200329"/>
          </a:xfrm>
          <a:prstGeom prst="rect">
            <a:avLst/>
          </a:prstGeom>
        </p:spPr>
        <p:txBody>
          <a:bodyPr wrap="square">
            <a:spAutoFit/>
          </a:bodyPr>
          <a:lstStyle/>
          <a:p>
            <a:pPr algn="ctr"/>
            <a:r>
              <a:rPr lang="ru-RU" dirty="0">
                <a:latin typeface="Times New Roman" pitchFamily="18" charset="0"/>
                <a:cs typeface="Times New Roman" pitchFamily="18" charset="0"/>
              </a:rPr>
              <a:t>TABLE. </a:t>
            </a:r>
            <a:r>
              <a:rPr lang="ru-RU" i="1" dirty="0">
                <a:latin typeface="Times New Roman" pitchFamily="18" charset="0"/>
                <a:cs typeface="Times New Roman" pitchFamily="18" charset="0"/>
              </a:rPr>
              <a:t>Y</a:t>
            </a:r>
            <a:r>
              <a:rPr lang="ru-RU" baseline="30000" dirty="0">
                <a:latin typeface="Times New Roman" pitchFamily="18" charset="0"/>
                <a:cs typeface="Times New Roman" pitchFamily="18" charset="0"/>
              </a:rPr>
              <a:t>exp</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yields</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weighted</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and</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averaged</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cross</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sections</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respectively</a:t>
            </a:r>
            <a:r>
              <a:rPr lang="ru-RU" dirty="0">
                <a:latin typeface="Times New Roman" pitchFamily="18" charset="0"/>
                <a:cs typeface="Times New Roman" pitchFamily="18" charset="0"/>
              </a:rPr>
              <a:t>, </a:t>
            </a:r>
            <a:r>
              <a:rPr lang="ru-RU" i="1" dirty="0" err="1">
                <a:latin typeface="Times New Roman" pitchFamily="18" charset="0"/>
                <a:cs typeface="Times New Roman" pitchFamily="18" charset="0"/>
              </a:rPr>
              <a:t>σ</a:t>
            </a:r>
            <a:r>
              <a:rPr lang="ru-RU" i="1" baseline="-25000" dirty="0" err="1">
                <a:latin typeface="Times New Roman" pitchFamily="18" charset="0"/>
                <a:cs typeface="Times New Roman" pitchFamily="18" charset="0"/>
              </a:rPr>
              <a:t>w</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and</a:t>
            </a:r>
            <a:r>
              <a:rPr lang="ru-RU" dirty="0">
                <a:latin typeface="Times New Roman" pitchFamily="18" charset="0"/>
                <a:cs typeface="Times New Roman" pitchFamily="18" charset="0"/>
              </a:rPr>
              <a:t> &lt;</a:t>
            </a:r>
            <a:r>
              <a:rPr lang="ru-RU" i="1" dirty="0">
                <a:latin typeface="Times New Roman" pitchFamily="18" charset="0"/>
                <a:cs typeface="Times New Roman" pitchFamily="18" charset="0"/>
              </a:rPr>
              <a:t>σ</a:t>
            </a:r>
            <a:r>
              <a:rPr lang="ru-RU" dirty="0">
                <a:latin typeface="Times New Roman" pitchFamily="18" charset="0"/>
                <a:cs typeface="Times New Roman" pitchFamily="18" charset="0"/>
              </a:rPr>
              <a:t>&gt; </a:t>
            </a:r>
            <a:r>
              <a:rPr lang="ru-RU" dirty="0" err="1">
                <a:latin typeface="Times New Roman" pitchFamily="18" charset="0"/>
                <a:cs typeface="Times New Roman" pitchFamily="18" charset="0"/>
              </a:rPr>
              <a:t>for</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the</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reaction</a:t>
            </a:r>
            <a:r>
              <a:rPr lang="ru-RU" dirty="0">
                <a:latin typeface="Times New Roman" pitchFamily="18" charset="0"/>
                <a:cs typeface="Times New Roman" pitchFamily="18" charset="0"/>
              </a:rPr>
              <a:t> </a:t>
            </a:r>
            <a:r>
              <a:rPr lang="ru-RU" baseline="30000" dirty="0">
                <a:latin typeface="Times New Roman" pitchFamily="18" charset="0"/>
                <a:cs typeface="Times New Roman" pitchFamily="18" charset="0"/>
              </a:rPr>
              <a:t>209</a:t>
            </a:r>
            <a:r>
              <a:rPr lang="ru-RU" dirty="0">
                <a:latin typeface="Times New Roman" pitchFamily="18" charset="0"/>
                <a:cs typeface="Times New Roman" pitchFamily="18" charset="0"/>
              </a:rPr>
              <a:t>Bi(γ, 4</a:t>
            </a:r>
            <a:r>
              <a:rPr lang="ru-RU" i="1" dirty="0">
                <a:latin typeface="Times New Roman" pitchFamily="18" charset="0"/>
                <a:cs typeface="Times New Roman" pitchFamily="18" charset="0"/>
              </a:rPr>
              <a:t>n</a:t>
            </a:r>
            <a:r>
              <a:rPr lang="ru-RU" dirty="0">
                <a:latin typeface="Times New Roman" pitchFamily="18" charset="0"/>
                <a:cs typeface="Times New Roman" pitchFamily="18" charset="0"/>
              </a:rPr>
              <a:t>)</a:t>
            </a:r>
            <a:r>
              <a:rPr lang="ru-RU" baseline="30000" dirty="0">
                <a:latin typeface="Times New Roman" pitchFamily="18" charset="0"/>
                <a:cs typeface="Times New Roman" pitchFamily="18" charset="0"/>
              </a:rPr>
              <a:t>205</a:t>
            </a:r>
            <a:r>
              <a:rPr lang="ru-RU" dirty="0">
                <a:latin typeface="Times New Roman" pitchFamily="18" charset="0"/>
                <a:cs typeface="Times New Roman" pitchFamily="18" charset="0"/>
              </a:rPr>
              <a:t>Bi, </a:t>
            </a:r>
            <a:r>
              <a:rPr lang="ru-RU" dirty="0" err="1">
                <a:latin typeface="Times New Roman" pitchFamily="18" charset="0"/>
                <a:cs typeface="Times New Roman" pitchFamily="18" charset="0"/>
              </a:rPr>
              <a:t>the</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number</a:t>
            </a:r>
            <a:r>
              <a:rPr lang="ru-RU" dirty="0">
                <a:latin typeface="Times New Roman" pitchFamily="18" charset="0"/>
                <a:cs typeface="Times New Roman" pitchFamily="18" charset="0"/>
              </a:rPr>
              <a:t> </a:t>
            </a:r>
            <a:r>
              <a:rPr lang="ru-RU" i="1" dirty="0">
                <a:latin typeface="Times New Roman" pitchFamily="18" charset="0"/>
                <a:cs typeface="Times New Roman" pitchFamily="18" charset="0"/>
              </a:rPr>
              <a:t>w</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of</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bremsstrahlung</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photons</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per</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primary</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electron</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with</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energies</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above</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the</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threshold</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value</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of</a:t>
            </a:r>
            <a:r>
              <a:rPr lang="ru-RU" dirty="0">
                <a:latin typeface="Times New Roman" pitchFamily="18" charset="0"/>
                <a:cs typeface="Times New Roman" pitchFamily="18" charset="0"/>
              </a:rPr>
              <a:t> </a:t>
            </a:r>
            <a:r>
              <a:rPr lang="ru-RU" i="1" dirty="0" err="1">
                <a:latin typeface="Times New Roman" pitchFamily="18" charset="0"/>
                <a:cs typeface="Times New Roman" pitchFamily="18" charset="0"/>
              </a:rPr>
              <a:t>E</a:t>
            </a:r>
            <a:r>
              <a:rPr lang="ru-RU" baseline="-25000" dirty="0" err="1">
                <a:latin typeface="Times New Roman" pitchFamily="18" charset="0"/>
                <a:cs typeface="Times New Roman" pitchFamily="18" charset="0"/>
              </a:rPr>
              <a:t>γ</a:t>
            </a:r>
            <a:r>
              <a:rPr lang="ru-RU" baseline="30000" dirty="0" err="1">
                <a:latin typeface="Times New Roman" pitchFamily="18" charset="0"/>
                <a:cs typeface="Times New Roman" pitchFamily="18" charset="0"/>
              </a:rPr>
              <a:t>min</a:t>
            </a:r>
            <a:r>
              <a:rPr lang="ru-RU" baseline="30000" dirty="0">
                <a:latin typeface="Times New Roman" pitchFamily="18" charset="0"/>
                <a:cs typeface="Times New Roman" pitchFamily="18" charset="0"/>
              </a:rPr>
              <a:t> </a:t>
            </a:r>
            <a:r>
              <a:rPr lang="ru-RU" dirty="0">
                <a:latin typeface="Times New Roman" pitchFamily="18" charset="0"/>
                <a:cs typeface="Times New Roman" pitchFamily="18" charset="0"/>
              </a:rPr>
              <a:t>= 29.5 </a:t>
            </a:r>
            <a:r>
              <a:rPr lang="ru-RU" dirty="0" err="1">
                <a:latin typeface="Times New Roman" pitchFamily="18" charset="0"/>
                <a:cs typeface="Times New Roman" pitchFamily="18" charset="0"/>
              </a:rPr>
              <a:t>MeV</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and</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the</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model</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predictions</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for</a:t>
            </a:r>
            <a:r>
              <a:rPr lang="ru-RU" dirty="0">
                <a:latin typeface="Times New Roman" pitchFamily="18" charset="0"/>
                <a:cs typeface="Times New Roman" pitchFamily="18" charset="0"/>
              </a:rPr>
              <a:t> &lt;</a:t>
            </a:r>
            <a:r>
              <a:rPr lang="ru-RU" i="1" dirty="0">
                <a:latin typeface="Times New Roman" pitchFamily="18" charset="0"/>
                <a:cs typeface="Times New Roman" pitchFamily="18" charset="0"/>
              </a:rPr>
              <a:t>σ</a:t>
            </a:r>
            <a:r>
              <a:rPr lang="ru-RU" dirty="0">
                <a:latin typeface="Times New Roman" pitchFamily="18" charset="0"/>
                <a:cs typeface="Times New Roman" pitchFamily="18" charset="0"/>
              </a:rPr>
              <a:t>&gt;. </a:t>
            </a:r>
            <a:r>
              <a:rPr lang="ru-RU" dirty="0" err="1">
                <a:latin typeface="Times New Roman" pitchFamily="18" charset="0"/>
                <a:cs typeface="Times New Roman" pitchFamily="18" charset="0"/>
              </a:rPr>
              <a:t>The</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experimental</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cross</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section</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errors</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include</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also</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the</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systematic</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errors</a:t>
            </a:r>
            <a:r>
              <a:rPr lang="ru-RU" dirty="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4346787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4"/>
              <p:cNvSpPr/>
              <p:nvPr/>
            </p:nvSpPr>
            <p:spPr>
              <a:xfrm>
                <a:off x="1192147" y="1472952"/>
                <a:ext cx="331566" cy="3000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350" i="1">
                          <a:latin typeface="Cambria Math" panose="02040503050406030204" pitchFamily="18" charset="0"/>
                        </a:rPr>
                        <m:t>𝑌</m:t>
                      </m:r>
                    </m:oMath>
                  </m:oMathPara>
                </a14:m>
                <a:endParaRPr lang="en-US" sz="1350"/>
              </a:p>
            </p:txBody>
          </p:sp>
        </mc:Choice>
        <mc:Fallback xmlns="">
          <p:sp>
            <p:nvSpPr>
              <p:cNvPr id="5" name="Rectangle 4"/>
              <p:cNvSpPr>
                <a:spLocks noRot="1" noChangeAspect="1" noMove="1" noResize="1" noEditPoints="1" noAdjustHandles="1" noChangeArrowheads="1" noChangeShapeType="1" noTextEdit="1"/>
              </p:cNvSpPr>
              <p:nvPr/>
            </p:nvSpPr>
            <p:spPr>
              <a:xfrm>
                <a:off x="1192147" y="1472952"/>
                <a:ext cx="331566" cy="300082"/>
              </a:xfrm>
              <a:prstGeom prst="rect">
                <a:avLst/>
              </a:prstGeom>
              <a:blipFill>
                <a:blip r:embed="rId2"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1192147" y="1800184"/>
                <a:ext cx="358688" cy="3000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350" i="1">
                              <a:latin typeface="Cambria Math"/>
                            </a:rPr>
                          </m:ctrlPr>
                        </m:sSubPr>
                        <m:e>
                          <m:r>
                            <a:rPr lang="en-US" sz="1350" i="1">
                              <a:latin typeface="Cambria Math" panose="02040503050406030204" pitchFamily="18" charset="0"/>
                            </a:rPr>
                            <m:t>𝐼</m:t>
                          </m:r>
                        </m:e>
                        <m:sub>
                          <m:r>
                            <a:rPr lang="en-US" sz="1350" i="1">
                              <a:latin typeface="Cambria Math" panose="02040503050406030204" pitchFamily="18" charset="0"/>
                            </a:rPr>
                            <m:t>𝑒</m:t>
                          </m:r>
                        </m:sub>
                      </m:sSub>
                    </m:oMath>
                  </m:oMathPara>
                </a14:m>
                <a:endParaRPr lang="en-US" sz="1350"/>
              </a:p>
            </p:txBody>
          </p:sp>
        </mc:Choice>
        <mc:Fallback xmlns="">
          <p:sp>
            <p:nvSpPr>
              <p:cNvPr id="6" name="Rectangle 5"/>
              <p:cNvSpPr>
                <a:spLocks noRot="1" noChangeAspect="1" noMove="1" noResize="1" noEditPoints="1" noAdjustHandles="1" noChangeArrowheads="1" noChangeShapeType="1" noTextEdit="1"/>
              </p:cNvSpPr>
              <p:nvPr/>
            </p:nvSpPr>
            <p:spPr>
              <a:xfrm>
                <a:off x="1192147" y="1800184"/>
                <a:ext cx="358688" cy="300082"/>
              </a:xfrm>
              <a:prstGeom prst="rect">
                <a:avLst/>
              </a:prstGeom>
              <a:blipFill>
                <a:blip r:embed="rId3"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192147" y="2847347"/>
                <a:ext cx="426848" cy="3000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350" i="1">
                              <a:latin typeface="Cambria Math"/>
                            </a:rPr>
                          </m:ctrlPr>
                        </m:sSubPr>
                        <m:e>
                          <m:r>
                            <a:rPr lang="en-US" sz="1350" i="1">
                              <a:latin typeface="Cambria Math" panose="02040503050406030204" pitchFamily="18" charset="0"/>
                            </a:rPr>
                            <m:t>𝜎</m:t>
                          </m:r>
                        </m:e>
                        <m:sub>
                          <m:r>
                            <a:rPr lang="en-US" sz="1350" i="1">
                              <a:latin typeface="Cambria Math" panose="02040503050406030204" pitchFamily="18" charset="0"/>
                            </a:rPr>
                            <m:t>𝑤</m:t>
                          </m:r>
                        </m:sub>
                      </m:sSub>
                    </m:oMath>
                  </m:oMathPara>
                </a14:m>
                <a:endParaRPr lang="en-US" sz="1350"/>
              </a:p>
            </p:txBody>
          </p:sp>
        </mc:Choice>
        <mc:Fallback xmlns="">
          <p:sp>
            <p:nvSpPr>
              <p:cNvPr id="7" name="Rectangle 6"/>
              <p:cNvSpPr>
                <a:spLocks noRot="1" noChangeAspect="1" noMove="1" noResize="1" noEditPoints="1" noAdjustHandles="1" noChangeArrowheads="1" noChangeShapeType="1" noTextEdit="1"/>
              </p:cNvSpPr>
              <p:nvPr/>
            </p:nvSpPr>
            <p:spPr>
              <a:xfrm>
                <a:off x="1192147" y="2847347"/>
                <a:ext cx="426848" cy="300082"/>
              </a:xfrm>
              <a:prstGeom prst="rect">
                <a:avLst/>
              </a:prstGeom>
              <a:blipFill>
                <a:blip r:embed="rId4" cstate="print"/>
                <a:stretch>
                  <a:fillRect/>
                </a:stretch>
              </a:blipFill>
            </p:spPr>
            <p:txBody>
              <a:bodyPr/>
              <a:lstStyle/>
              <a:p>
                <a:r>
                  <a:rPr lang="en-US">
                    <a:noFill/>
                  </a:rPr>
                  <a:t> </a:t>
                </a:r>
              </a:p>
            </p:txBody>
          </p:sp>
        </mc:Fallback>
      </mc:AlternateContent>
      <p:sp>
        <p:nvSpPr>
          <p:cNvPr id="9" name="TextBox 8"/>
          <p:cNvSpPr txBox="1"/>
          <p:nvPr/>
        </p:nvSpPr>
        <p:spPr>
          <a:xfrm>
            <a:off x="1487563" y="1474286"/>
            <a:ext cx="2315510" cy="300082"/>
          </a:xfrm>
          <a:prstGeom prst="rect">
            <a:avLst/>
          </a:prstGeom>
          <a:noFill/>
        </p:spPr>
        <p:txBody>
          <a:bodyPr wrap="square" rtlCol="0">
            <a:spAutoFit/>
          </a:bodyPr>
          <a:lstStyle/>
          <a:p>
            <a:r>
              <a:rPr lang="en-US" sz="1350" dirty="0">
                <a:latin typeface="Sylfaen" panose="010A0502050306030303" pitchFamily="18" charset="0"/>
              </a:rPr>
              <a:t>- </a:t>
            </a:r>
            <a:r>
              <a:rPr lang="ru-RU" sz="1350" dirty="0">
                <a:latin typeface="Sylfaen" panose="010A0502050306030303" pitchFamily="18" charset="0"/>
              </a:rPr>
              <a:t>Выход реакции</a:t>
            </a:r>
            <a:r>
              <a:rPr lang="en-US" sz="1350" dirty="0">
                <a:latin typeface="Sylfaen" panose="010A0502050306030303" pitchFamily="18" charset="0"/>
              </a:rPr>
              <a:t>, </a:t>
            </a:r>
            <a:r>
              <a:rPr lang="ru-RU" sz="1350" dirty="0">
                <a:latin typeface="Sylfaen" panose="010A0502050306030303" pitchFamily="18" charset="0"/>
              </a:rPr>
              <a:t>сек</a:t>
            </a:r>
            <a:r>
              <a:rPr lang="en-US" sz="1350" baseline="30000" dirty="0">
                <a:latin typeface="Sylfaen" panose="010A0502050306030303" pitchFamily="18" charset="0"/>
              </a:rPr>
              <a:t>-1</a:t>
            </a:r>
            <a:endParaRPr lang="en-US" sz="1350" dirty="0">
              <a:latin typeface="Sylfaen" panose="010A0502050306030303" pitchFamily="18" charset="0"/>
            </a:endParaRPr>
          </a:p>
        </p:txBody>
      </p:sp>
      <p:sp>
        <p:nvSpPr>
          <p:cNvPr id="10" name="TextBox 9"/>
          <p:cNvSpPr txBox="1"/>
          <p:nvPr/>
        </p:nvSpPr>
        <p:spPr>
          <a:xfrm>
            <a:off x="1487563" y="1801949"/>
            <a:ext cx="4362518" cy="300082"/>
          </a:xfrm>
          <a:prstGeom prst="rect">
            <a:avLst/>
          </a:prstGeom>
          <a:noFill/>
        </p:spPr>
        <p:txBody>
          <a:bodyPr wrap="square" rtlCol="0">
            <a:spAutoFit/>
          </a:bodyPr>
          <a:lstStyle/>
          <a:p>
            <a:r>
              <a:rPr lang="en-US" sz="1350" dirty="0">
                <a:latin typeface="Sylfaen" panose="010A0502050306030303" pitchFamily="18" charset="0"/>
              </a:rPr>
              <a:t>- </a:t>
            </a:r>
            <a:r>
              <a:rPr lang="ru-RU" sz="1350" dirty="0">
                <a:latin typeface="Sylfaen" panose="010A0502050306030303" pitchFamily="18" charset="0"/>
              </a:rPr>
              <a:t> Средний ток первычный электронов,</a:t>
            </a:r>
            <a:r>
              <a:rPr lang="en-US" sz="1350" dirty="0">
                <a:latin typeface="Sylfaen" panose="010A0502050306030303" pitchFamily="18" charset="0"/>
              </a:rPr>
              <a:t> </a:t>
            </a:r>
            <a:r>
              <a:rPr lang="ru-RU" sz="1350" dirty="0">
                <a:latin typeface="Sylfaen" panose="010A0502050306030303" pitchFamily="18" charset="0"/>
              </a:rPr>
              <a:t>сек</a:t>
            </a:r>
            <a:r>
              <a:rPr lang="en-US" sz="1350" baseline="30000" dirty="0">
                <a:latin typeface="Sylfaen" panose="010A0502050306030303" pitchFamily="18" charset="0"/>
              </a:rPr>
              <a:t>-1</a:t>
            </a:r>
            <a:endParaRPr lang="en-US" sz="1350" dirty="0">
              <a:latin typeface="Sylfaen" panose="010A0502050306030303" pitchFamily="18" charset="0"/>
            </a:endParaRPr>
          </a:p>
        </p:txBody>
      </p:sp>
      <p:sp>
        <p:nvSpPr>
          <p:cNvPr id="11" name="TextBox 10"/>
          <p:cNvSpPr txBox="1"/>
          <p:nvPr/>
        </p:nvSpPr>
        <p:spPr>
          <a:xfrm>
            <a:off x="1484251" y="2522007"/>
            <a:ext cx="5824053" cy="300082"/>
          </a:xfrm>
          <a:prstGeom prst="rect">
            <a:avLst/>
          </a:prstGeom>
          <a:noFill/>
        </p:spPr>
        <p:txBody>
          <a:bodyPr wrap="square" rtlCol="0">
            <a:spAutoFit/>
          </a:bodyPr>
          <a:lstStyle/>
          <a:p>
            <a:r>
              <a:rPr lang="en-US" sz="1350" dirty="0">
                <a:latin typeface="Sylfaen" panose="010A0502050306030303" pitchFamily="18" charset="0"/>
              </a:rPr>
              <a:t>- </a:t>
            </a:r>
            <a:r>
              <a:rPr lang="ru-RU" sz="1350" dirty="0">
                <a:latin typeface="Sylfaen" panose="010A0502050306030303" pitchFamily="18" charset="0"/>
              </a:rPr>
              <a:t>количество ядер мишени на единичную площадь</a:t>
            </a:r>
            <a:r>
              <a:rPr lang="en-US" sz="1350" dirty="0">
                <a:latin typeface="Sylfaen" panose="010A0502050306030303" pitchFamily="18" charset="0"/>
              </a:rPr>
              <a:t>, </a:t>
            </a:r>
            <a:r>
              <a:rPr lang="ru-RU" sz="1350" dirty="0">
                <a:latin typeface="Sylfaen" panose="010A0502050306030303" pitchFamily="18" charset="0"/>
              </a:rPr>
              <a:t>см</a:t>
            </a:r>
            <a:r>
              <a:rPr lang="en-US" sz="1350" baseline="30000" dirty="0">
                <a:latin typeface="Sylfaen" panose="010A0502050306030303" pitchFamily="18" charset="0"/>
              </a:rPr>
              <a:t>-2</a:t>
            </a:r>
            <a:endParaRPr lang="en-US" sz="1350" dirty="0">
              <a:latin typeface="Sylfaen" panose="010A0502050306030303" pitchFamily="18" charset="0"/>
            </a:endParaRPr>
          </a:p>
        </p:txBody>
      </p:sp>
      <p:sp>
        <p:nvSpPr>
          <p:cNvPr id="12" name="TextBox 11"/>
          <p:cNvSpPr txBox="1"/>
          <p:nvPr/>
        </p:nvSpPr>
        <p:spPr>
          <a:xfrm>
            <a:off x="1489657" y="2854534"/>
            <a:ext cx="3768143" cy="300082"/>
          </a:xfrm>
          <a:prstGeom prst="rect">
            <a:avLst/>
          </a:prstGeom>
          <a:noFill/>
        </p:spPr>
        <p:txBody>
          <a:bodyPr wrap="square" rtlCol="0">
            <a:spAutoFit/>
          </a:bodyPr>
          <a:lstStyle/>
          <a:p>
            <a:r>
              <a:rPr lang="en-US" sz="1350" dirty="0">
                <a:latin typeface="Sylfaen" panose="010A0502050306030303" pitchFamily="18" charset="0"/>
              </a:rPr>
              <a:t>- </a:t>
            </a:r>
            <a:r>
              <a:rPr lang="ru-RU" sz="1350" dirty="0">
                <a:latin typeface="Sylfaen" panose="010A0502050306030303" pitchFamily="18" charset="0"/>
              </a:rPr>
              <a:t>взвешенное сечение реакции</a:t>
            </a:r>
            <a:r>
              <a:rPr lang="en-US" sz="1350" dirty="0">
                <a:latin typeface="Sylfaen" panose="010A0502050306030303" pitchFamily="18" charset="0"/>
              </a:rPr>
              <a:t>, </a:t>
            </a:r>
            <a:r>
              <a:rPr lang="ru-RU" sz="1350" dirty="0">
                <a:latin typeface="Sylfaen" panose="010A0502050306030303" pitchFamily="18" charset="0"/>
              </a:rPr>
              <a:t>см</a:t>
            </a:r>
            <a:r>
              <a:rPr lang="en-US" sz="1350" baseline="30000" dirty="0">
                <a:latin typeface="Sylfaen" panose="010A0502050306030303" pitchFamily="18" charset="0"/>
              </a:rPr>
              <a:t>2</a:t>
            </a:r>
            <a:endParaRPr lang="en-US" sz="1350" dirty="0">
              <a:latin typeface="Sylfaen" panose="010A0502050306030303" pitchFamily="18" charset="0"/>
            </a:endParaRPr>
          </a:p>
        </p:txBody>
      </p:sp>
      <p:sp>
        <p:nvSpPr>
          <p:cNvPr id="13" name="TextBox 12"/>
          <p:cNvSpPr txBox="1"/>
          <p:nvPr/>
        </p:nvSpPr>
        <p:spPr>
          <a:xfrm flipH="1">
            <a:off x="1192146" y="2126896"/>
            <a:ext cx="1926011" cy="369332"/>
          </a:xfrm>
          <a:prstGeom prst="rect">
            <a:avLst/>
          </a:prstGeom>
          <a:noFill/>
        </p:spPr>
        <p:txBody>
          <a:bodyPr wrap="square" rtlCol="0">
            <a:spAutoFit/>
          </a:bodyPr>
          <a:lstStyle/>
          <a:p>
            <a:r>
              <a:rPr lang="en-US" baseline="30000" dirty="0">
                <a:latin typeface="Sylfaen" panose="010A0502050306030303" pitchFamily="18" charset="0"/>
              </a:rPr>
              <a:t>65</a:t>
            </a:r>
            <a:r>
              <a:rPr lang="en-US" dirty="0">
                <a:latin typeface="Sylfaen" panose="010A0502050306030303" pitchFamily="18" charset="0"/>
              </a:rPr>
              <a:t>Cu</a:t>
            </a:r>
            <a:r>
              <a:rPr lang="ru-RU" dirty="0">
                <a:latin typeface="Sylfaen" panose="010A0502050306030303" pitchFamily="18" charset="0"/>
              </a:rPr>
              <a:t>(γ, </a:t>
            </a:r>
            <a:r>
              <a:rPr lang="en-US" dirty="0">
                <a:latin typeface="Sylfaen" panose="010A0502050306030303" pitchFamily="18" charset="0"/>
              </a:rPr>
              <a:t>n</a:t>
            </a:r>
            <a:r>
              <a:rPr lang="ru-RU" dirty="0">
                <a:latin typeface="Sylfaen" panose="010A0502050306030303" pitchFamily="18" charset="0"/>
              </a:rPr>
              <a:t>)</a:t>
            </a:r>
            <a:r>
              <a:rPr lang="en-US" baseline="30000" dirty="0">
                <a:latin typeface="Sylfaen" panose="010A0502050306030303" pitchFamily="18" charset="0"/>
              </a:rPr>
              <a:t>64</a:t>
            </a:r>
            <a:r>
              <a:rPr lang="en-US" dirty="0">
                <a:latin typeface="Sylfaen" panose="010A0502050306030303" pitchFamily="18" charset="0"/>
              </a:rPr>
              <a:t>Cu </a:t>
            </a:r>
          </a:p>
        </p:txBody>
      </p:sp>
      <mc:AlternateContent xmlns:mc="http://schemas.openxmlformats.org/markup-compatibility/2006" xmlns:a14="http://schemas.microsoft.com/office/drawing/2010/main">
        <mc:Choice Requires="a14">
          <p:sp>
            <p:nvSpPr>
              <p:cNvPr id="14" name="Rectangle 13"/>
              <p:cNvSpPr/>
              <p:nvPr/>
            </p:nvSpPr>
            <p:spPr>
              <a:xfrm>
                <a:off x="2000146" y="3382930"/>
                <a:ext cx="3320589" cy="6587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𝜎</m:t>
                          </m:r>
                        </m:e>
                        <m:sub>
                          <m:r>
                            <a:rPr lang="en-US" i="1">
                              <a:latin typeface="Cambria Math" panose="02040503050406030204" pitchFamily="18" charset="0"/>
                            </a:rPr>
                            <m:t>𝑤</m:t>
                          </m:r>
                        </m:sub>
                      </m:sSub>
                      <m:r>
                        <a:rPr lang="en-US">
                          <a:latin typeface="Cambria Math" panose="02040503050406030204" pitchFamily="18" charset="0"/>
                        </a:rPr>
                        <m:t>= </m:t>
                      </m:r>
                      <m:nary>
                        <m:naryPr>
                          <m:subHide m:val="on"/>
                          <m:supHide m:val="on"/>
                          <m:ctrlPr>
                            <a:rPr lang="en-US" i="1">
                              <a:latin typeface="Cambria Math"/>
                            </a:rPr>
                          </m:ctrlPr>
                        </m:naryPr>
                        <m:sub/>
                        <m:sup/>
                        <m:e>
                          <m:r>
                            <a:rPr lang="en-US" i="1">
                              <a:latin typeface="Cambria Math" panose="02040503050406030204" pitchFamily="18" charset="0"/>
                            </a:rPr>
                            <m:t>𝜎</m:t>
                          </m:r>
                          <m:d>
                            <m:dPr>
                              <m:ctrlPr>
                                <a:rPr lang="en-US" i="1">
                                  <a:latin typeface="Cambria Math"/>
                                </a:rPr>
                              </m:ctrlPr>
                            </m:dPr>
                            <m:e>
                              <m:sSub>
                                <m:sSubPr>
                                  <m:ctrlPr>
                                    <a:rPr lang="en-US" i="1">
                                      <a:latin typeface="Cambria Math"/>
                                    </a:rPr>
                                  </m:ctrlPr>
                                </m:sSubPr>
                                <m:e>
                                  <m:r>
                                    <a:rPr lang="en-US" i="1">
                                      <a:latin typeface="Cambria Math" panose="02040503050406030204" pitchFamily="18" charset="0"/>
                                    </a:rPr>
                                    <m:t>𝐸</m:t>
                                  </m:r>
                                </m:e>
                                <m:sub>
                                  <m:r>
                                    <a:rPr lang="en-US" i="1">
                                      <a:latin typeface="Cambria Math" panose="02040503050406030204" pitchFamily="18" charset="0"/>
                                    </a:rPr>
                                    <m:t>𝛾</m:t>
                                  </m:r>
                                </m:sub>
                              </m:sSub>
                            </m:e>
                          </m:d>
                          <m:r>
                            <a:rPr lang="en-US">
                              <a:latin typeface="Cambria Math" panose="02040503050406030204" pitchFamily="18" charset="0"/>
                            </a:rPr>
                            <m:t>×</m:t>
                          </m:r>
                          <m:r>
                            <m:rPr>
                              <m:sty m:val="p"/>
                            </m:rPr>
                            <a:rPr lang="en-US">
                              <a:latin typeface="Cambria Math" panose="02040503050406030204" pitchFamily="18" charset="0"/>
                            </a:rPr>
                            <m:t>W</m:t>
                          </m:r>
                          <m:d>
                            <m:dPr>
                              <m:ctrlPr>
                                <a:rPr lang="en-US" i="1">
                                  <a:latin typeface="Cambria Math"/>
                                </a:rPr>
                              </m:ctrlPr>
                            </m:dPr>
                            <m:e>
                              <m:sSub>
                                <m:sSubPr>
                                  <m:ctrlPr>
                                    <a:rPr lang="en-US" i="1">
                                      <a:latin typeface="Cambria Math"/>
                                    </a:rPr>
                                  </m:ctrlPr>
                                </m:sSubPr>
                                <m:e>
                                  <m:r>
                                    <a:rPr lang="en-US" i="1">
                                      <a:latin typeface="Cambria Math" panose="02040503050406030204" pitchFamily="18" charset="0"/>
                                    </a:rPr>
                                    <m:t>𝐸</m:t>
                                  </m:r>
                                </m:e>
                                <m:sub>
                                  <m:r>
                                    <a:rPr lang="en-US" i="1">
                                      <a:latin typeface="Cambria Math" panose="02040503050406030204" pitchFamily="18" charset="0"/>
                                    </a:rPr>
                                    <m:t>𝛾</m:t>
                                  </m:r>
                                </m:sub>
                              </m:sSub>
                              <m:sSub>
                                <m:sSubPr>
                                  <m:ctrlPr>
                                    <a:rPr lang="en-US" i="1">
                                      <a:latin typeface="Cambria Math"/>
                                    </a:rPr>
                                  </m:ctrlPr>
                                </m:sSubPr>
                                <m:e>
                                  <m:r>
                                    <a:rPr lang="en-US">
                                      <a:latin typeface="Cambria Math" panose="02040503050406030204" pitchFamily="18" charset="0"/>
                                    </a:rPr>
                                    <m:t>,</m:t>
                                  </m:r>
                                  <m:r>
                                    <a:rPr lang="en-US" i="1">
                                      <a:latin typeface="Cambria Math" panose="02040503050406030204" pitchFamily="18" charset="0"/>
                                    </a:rPr>
                                    <m:t>𝐸</m:t>
                                  </m:r>
                                </m:e>
                                <m:sub>
                                  <m:r>
                                    <a:rPr lang="en-US" i="1">
                                      <a:latin typeface="Cambria Math" panose="02040503050406030204" pitchFamily="18" charset="0"/>
                                    </a:rPr>
                                    <m:t>𝑒</m:t>
                                  </m:r>
                                </m:sub>
                              </m:sSub>
                            </m:e>
                          </m:d>
                          <m:r>
                            <a:rPr lang="en-US" i="1">
                              <a:latin typeface="Cambria Math" panose="02040503050406030204" pitchFamily="18" charset="0"/>
                            </a:rPr>
                            <m:t>𝑑</m:t>
                          </m:r>
                          <m:sSub>
                            <m:sSubPr>
                              <m:ctrlPr>
                                <a:rPr lang="en-US" i="1">
                                  <a:latin typeface="Cambria Math"/>
                                </a:rPr>
                              </m:ctrlPr>
                            </m:sSubPr>
                            <m:e>
                              <m:r>
                                <a:rPr lang="en-US" i="1">
                                  <a:latin typeface="Cambria Math" panose="02040503050406030204" pitchFamily="18" charset="0"/>
                                </a:rPr>
                                <m:t>𝐸</m:t>
                              </m:r>
                            </m:e>
                            <m:sub>
                              <m:r>
                                <a:rPr lang="en-US" i="1">
                                  <a:latin typeface="Cambria Math" panose="02040503050406030204" pitchFamily="18" charset="0"/>
                                </a:rPr>
                                <m:t>𝛾</m:t>
                              </m:r>
                            </m:sub>
                          </m:sSub>
                        </m:e>
                      </m:nary>
                    </m:oMath>
                  </m:oMathPara>
                </a14:m>
                <a:endParaRPr lang="en-US"/>
              </a:p>
            </p:txBody>
          </p:sp>
        </mc:Choice>
        <mc:Fallback xmlns="">
          <p:sp>
            <p:nvSpPr>
              <p:cNvPr id="14" name="Rectangle 13"/>
              <p:cNvSpPr>
                <a:spLocks noRot="1" noChangeAspect="1" noMove="1" noResize="1" noEditPoints="1" noAdjustHandles="1" noChangeArrowheads="1" noChangeShapeType="1" noTextEdit="1"/>
              </p:cNvSpPr>
              <p:nvPr/>
            </p:nvSpPr>
            <p:spPr>
              <a:xfrm>
                <a:off x="2000146" y="3382930"/>
                <a:ext cx="3320589" cy="658770"/>
              </a:xfrm>
              <a:prstGeom prst="rect">
                <a:avLst/>
              </a:prstGeom>
              <a:blipFill>
                <a:blip r:embed="rId5"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1975305" y="4041700"/>
                <a:ext cx="994055" cy="3315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1350">
                          <a:latin typeface="Cambria Math" panose="02040503050406030204" pitchFamily="18" charset="0"/>
                        </a:rPr>
                        <m:t>W</m:t>
                      </m:r>
                      <m:d>
                        <m:dPr>
                          <m:ctrlPr>
                            <a:rPr lang="en-US" sz="1350" i="1">
                              <a:latin typeface="Cambria Math"/>
                            </a:rPr>
                          </m:ctrlPr>
                        </m:dPr>
                        <m:e>
                          <m:sSub>
                            <m:sSubPr>
                              <m:ctrlPr>
                                <a:rPr lang="en-US" sz="1350" i="1">
                                  <a:latin typeface="Cambria Math"/>
                                </a:rPr>
                              </m:ctrlPr>
                            </m:sSubPr>
                            <m:e>
                              <m:r>
                                <a:rPr lang="en-US" sz="1350" i="1">
                                  <a:latin typeface="Cambria Math" panose="02040503050406030204" pitchFamily="18" charset="0"/>
                                </a:rPr>
                                <m:t>𝐸</m:t>
                              </m:r>
                            </m:e>
                            <m:sub>
                              <m:r>
                                <a:rPr lang="en-US" sz="1350" i="1">
                                  <a:latin typeface="Cambria Math" panose="02040503050406030204" pitchFamily="18" charset="0"/>
                                </a:rPr>
                                <m:t>𝛾</m:t>
                              </m:r>
                            </m:sub>
                          </m:sSub>
                          <m:sSub>
                            <m:sSubPr>
                              <m:ctrlPr>
                                <a:rPr lang="en-US" sz="1350" i="1">
                                  <a:latin typeface="Cambria Math"/>
                                </a:rPr>
                              </m:ctrlPr>
                            </m:sSubPr>
                            <m:e>
                              <m:r>
                                <a:rPr lang="en-US" sz="1350">
                                  <a:latin typeface="Cambria Math" panose="02040503050406030204" pitchFamily="18" charset="0"/>
                                </a:rPr>
                                <m:t>,</m:t>
                              </m:r>
                              <m:r>
                                <a:rPr lang="en-US" sz="1350" i="1">
                                  <a:latin typeface="Cambria Math" panose="02040503050406030204" pitchFamily="18" charset="0"/>
                                </a:rPr>
                                <m:t>𝐸</m:t>
                              </m:r>
                            </m:e>
                            <m:sub>
                              <m:r>
                                <a:rPr lang="en-US" sz="1350" i="1">
                                  <a:latin typeface="Cambria Math" panose="02040503050406030204" pitchFamily="18" charset="0"/>
                                </a:rPr>
                                <m:t>𝑒</m:t>
                              </m:r>
                            </m:sub>
                          </m:sSub>
                        </m:e>
                      </m:d>
                    </m:oMath>
                  </m:oMathPara>
                </a14:m>
                <a:endParaRPr lang="en-US" sz="1350"/>
              </a:p>
            </p:txBody>
          </p:sp>
        </mc:Choice>
        <mc:Fallback xmlns="">
          <p:sp>
            <p:nvSpPr>
              <p:cNvPr id="15" name="Rectangle 14"/>
              <p:cNvSpPr>
                <a:spLocks noRot="1" noChangeAspect="1" noMove="1" noResize="1" noEditPoints="1" noAdjustHandles="1" noChangeArrowheads="1" noChangeShapeType="1" noTextEdit="1"/>
              </p:cNvSpPr>
              <p:nvPr/>
            </p:nvSpPr>
            <p:spPr>
              <a:xfrm>
                <a:off x="1975305" y="4041700"/>
                <a:ext cx="994055" cy="331566"/>
              </a:xfrm>
              <a:prstGeom prst="rect">
                <a:avLst/>
              </a:prstGeom>
              <a:blipFill>
                <a:blip r:embed="rId6" cstate="print"/>
                <a:stretch>
                  <a:fillRect/>
                </a:stretch>
              </a:blipFill>
            </p:spPr>
            <p:txBody>
              <a:bodyPr/>
              <a:lstStyle/>
              <a:p>
                <a:r>
                  <a:rPr lang="en-US">
                    <a:noFill/>
                  </a:rPr>
                  <a:t> </a:t>
                </a:r>
              </a:p>
            </p:txBody>
          </p:sp>
        </mc:Fallback>
      </mc:AlternateContent>
      <p:sp>
        <p:nvSpPr>
          <p:cNvPr id="16" name="TextBox 15"/>
          <p:cNvSpPr txBox="1"/>
          <p:nvPr/>
        </p:nvSpPr>
        <p:spPr>
          <a:xfrm>
            <a:off x="3118157" y="2147678"/>
            <a:ext cx="2257931" cy="300082"/>
          </a:xfrm>
          <a:prstGeom prst="rect">
            <a:avLst/>
          </a:prstGeom>
          <a:noFill/>
        </p:spPr>
        <p:txBody>
          <a:bodyPr wrap="square" rtlCol="0">
            <a:spAutoFit/>
          </a:bodyPr>
          <a:lstStyle/>
          <a:p>
            <a:r>
              <a:rPr lang="en-US" sz="1350" dirty="0">
                <a:latin typeface="Sylfaen" panose="010A0502050306030303" pitchFamily="18" charset="0"/>
              </a:rPr>
              <a:t>- </a:t>
            </a:r>
            <a:r>
              <a:rPr lang="ru-RU" sz="1350" dirty="0">
                <a:latin typeface="Sylfaen" panose="010A0502050306030303" pitchFamily="18" charset="0"/>
              </a:rPr>
              <a:t>Мониторная реакция</a:t>
            </a:r>
            <a:endParaRPr lang="en-US" sz="1350" dirty="0">
              <a:latin typeface="Sylfaen" panose="010A0502050306030303" pitchFamily="18" charset="0"/>
            </a:endParaRPr>
          </a:p>
        </p:txBody>
      </p:sp>
      <p:sp>
        <p:nvSpPr>
          <p:cNvPr id="17" name="TextBox 16"/>
          <p:cNvSpPr txBox="1"/>
          <p:nvPr/>
        </p:nvSpPr>
        <p:spPr>
          <a:xfrm>
            <a:off x="2843808" y="4016098"/>
            <a:ext cx="5437094" cy="507831"/>
          </a:xfrm>
          <a:prstGeom prst="rect">
            <a:avLst/>
          </a:prstGeom>
          <a:noFill/>
        </p:spPr>
        <p:txBody>
          <a:bodyPr wrap="square" rtlCol="0">
            <a:spAutoFit/>
          </a:bodyPr>
          <a:lstStyle/>
          <a:p>
            <a:r>
              <a:rPr lang="en-US" sz="1350" dirty="0">
                <a:latin typeface="Sylfaen" panose="010A0502050306030303" pitchFamily="18" charset="0"/>
              </a:rPr>
              <a:t>- </a:t>
            </a:r>
            <a:r>
              <a:rPr lang="ru-RU" sz="1350" dirty="0">
                <a:latin typeface="Sylfaen" panose="010A0502050306030303" pitchFamily="18" charset="0"/>
              </a:rPr>
              <a:t>Нормированный спектр тормазных фотонов (вычисляемым при помощи программного пакета </a:t>
            </a:r>
            <a:r>
              <a:rPr lang="en-US" sz="1350" dirty="0">
                <a:latin typeface="Sylfaen" panose="010A0502050306030303" pitchFamily="18" charset="0"/>
              </a:rPr>
              <a:t>GEANT</a:t>
            </a:r>
            <a:r>
              <a:rPr lang="ru-RU" sz="1350" dirty="0">
                <a:latin typeface="Sylfaen" panose="010A0502050306030303" pitchFamily="18" charset="0"/>
              </a:rPr>
              <a:t>4)</a:t>
            </a:r>
            <a:endParaRPr lang="en-US" sz="1350" dirty="0">
              <a:latin typeface="Sylfaen" panose="010A0502050306030303" pitchFamily="18" charset="0"/>
            </a:endParaRPr>
          </a:p>
        </p:txBody>
      </p:sp>
      <mc:AlternateContent xmlns:mc="http://schemas.openxmlformats.org/markup-compatibility/2006" xmlns:a14="http://schemas.microsoft.com/office/drawing/2010/main">
        <mc:Choice Requires="a14">
          <p:sp>
            <p:nvSpPr>
              <p:cNvPr id="18" name="Rectangle 17"/>
              <p:cNvSpPr/>
              <p:nvPr/>
            </p:nvSpPr>
            <p:spPr>
              <a:xfrm>
                <a:off x="2002752" y="4941257"/>
                <a:ext cx="2778902" cy="67999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&lt;</m:t>
                      </m:r>
                      <m:r>
                        <a:rPr lang="en-US" i="1">
                          <a:latin typeface="Cambria Math" panose="02040503050406030204" pitchFamily="18" charset="0"/>
                        </a:rPr>
                        <m:t>𝜎</m:t>
                      </m:r>
                      <m:r>
                        <a:rPr lang="en-US">
                          <a:latin typeface="Cambria Math" panose="02040503050406030204" pitchFamily="18" charset="0"/>
                        </a:rPr>
                        <m:t>&gt; = </m:t>
                      </m:r>
                      <m:f>
                        <m:fPr>
                          <m:ctrlPr>
                            <a:rPr lang="en-US" i="1">
                              <a:latin typeface="Cambria Math"/>
                            </a:rPr>
                          </m:ctrlPr>
                        </m:fPr>
                        <m:num>
                          <m:sSub>
                            <m:sSubPr>
                              <m:ctrlPr>
                                <a:rPr lang="en-US" i="1">
                                  <a:latin typeface="Cambria Math"/>
                                </a:rPr>
                              </m:ctrlPr>
                            </m:sSubPr>
                            <m:e>
                              <m:r>
                                <a:rPr lang="en-US" i="1">
                                  <a:latin typeface="Cambria Math" panose="02040503050406030204" pitchFamily="18" charset="0"/>
                                </a:rPr>
                                <m:t>𝜎</m:t>
                              </m:r>
                            </m:e>
                            <m:sub>
                              <m:r>
                                <a:rPr lang="en-US" i="1">
                                  <a:latin typeface="Cambria Math" panose="02040503050406030204" pitchFamily="18" charset="0"/>
                                </a:rPr>
                                <m:t>𝑤</m:t>
                              </m:r>
                            </m:sub>
                          </m:sSub>
                        </m:num>
                        <m:den>
                          <m:nary>
                            <m:naryPr>
                              <m:subHide m:val="on"/>
                              <m:supHide m:val="on"/>
                              <m:ctrlPr>
                                <a:rPr lang="en-US" i="1">
                                  <a:latin typeface="Cambria Math"/>
                                </a:rPr>
                              </m:ctrlPr>
                            </m:naryPr>
                            <m:sub/>
                            <m:sup/>
                            <m:e>
                              <m:r>
                                <m:rPr>
                                  <m:sty m:val="p"/>
                                </m:rPr>
                                <a:rPr lang="en-US">
                                  <a:latin typeface="Cambria Math" panose="02040503050406030204" pitchFamily="18" charset="0"/>
                                </a:rPr>
                                <m:t>W</m:t>
                              </m:r>
                              <m:d>
                                <m:dPr>
                                  <m:ctrlPr>
                                    <a:rPr lang="en-US" i="1">
                                      <a:latin typeface="Cambria Math"/>
                                    </a:rPr>
                                  </m:ctrlPr>
                                </m:dPr>
                                <m:e>
                                  <m:sSub>
                                    <m:sSubPr>
                                      <m:ctrlPr>
                                        <a:rPr lang="en-US" i="1">
                                          <a:latin typeface="Cambria Math"/>
                                        </a:rPr>
                                      </m:ctrlPr>
                                    </m:sSubPr>
                                    <m:e>
                                      <m:r>
                                        <a:rPr lang="en-US" i="1">
                                          <a:latin typeface="Cambria Math" panose="02040503050406030204" pitchFamily="18" charset="0"/>
                                        </a:rPr>
                                        <m:t>𝐸</m:t>
                                      </m:r>
                                    </m:e>
                                    <m:sub>
                                      <m:r>
                                        <a:rPr lang="en-US" i="1">
                                          <a:latin typeface="Cambria Math" panose="02040503050406030204" pitchFamily="18" charset="0"/>
                                        </a:rPr>
                                        <m:t>𝛾</m:t>
                                      </m:r>
                                    </m:sub>
                                  </m:sSub>
                                  <m:sSub>
                                    <m:sSubPr>
                                      <m:ctrlPr>
                                        <a:rPr lang="en-US" i="1">
                                          <a:latin typeface="Cambria Math"/>
                                        </a:rPr>
                                      </m:ctrlPr>
                                    </m:sSubPr>
                                    <m:e>
                                      <m:r>
                                        <a:rPr lang="en-US">
                                          <a:latin typeface="Cambria Math" panose="02040503050406030204" pitchFamily="18" charset="0"/>
                                        </a:rPr>
                                        <m:t>,</m:t>
                                      </m:r>
                                      <m:r>
                                        <a:rPr lang="en-US" i="1">
                                          <a:latin typeface="Cambria Math" panose="02040503050406030204" pitchFamily="18" charset="0"/>
                                        </a:rPr>
                                        <m:t>𝐸</m:t>
                                      </m:r>
                                    </m:e>
                                    <m:sub>
                                      <m:r>
                                        <a:rPr lang="en-US" i="1">
                                          <a:latin typeface="Cambria Math" panose="02040503050406030204" pitchFamily="18" charset="0"/>
                                        </a:rPr>
                                        <m:t>𝑒</m:t>
                                      </m:r>
                                    </m:sub>
                                  </m:sSub>
                                </m:e>
                              </m:d>
                              <m:r>
                                <a:rPr lang="en-US" i="1">
                                  <a:latin typeface="Cambria Math" panose="02040503050406030204" pitchFamily="18" charset="0"/>
                                </a:rPr>
                                <m:t>𝑑</m:t>
                              </m:r>
                              <m:sSub>
                                <m:sSubPr>
                                  <m:ctrlPr>
                                    <a:rPr lang="en-US" i="1">
                                      <a:latin typeface="Cambria Math"/>
                                    </a:rPr>
                                  </m:ctrlPr>
                                </m:sSubPr>
                                <m:e>
                                  <m:r>
                                    <a:rPr lang="en-US" i="1">
                                      <a:latin typeface="Cambria Math" panose="02040503050406030204" pitchFamily="18" charset="0"/>
                                    </a:rPr>
                                    <m:t>𝐸</m:t>
                                  </m:r>
                                </m:e>
                                <m:sub>
                                  <m:r>
                                    <a:rPr lang="en-US" i="1">
                                      <a:latin typeface="Cambria Math" panose="02040503050406030204" pitchFamily="18" charset="0"/>
                                    </a:rPr>
                                    <m:t>𝛾</m:t>
                                  </m:r>
                                </m:sub>
                              </m:sSub>
                            </m:e>
                          </m:nary>
                        </m:den>
                      </m:f>
                    </m:oMath>
                  </m:oMathPara>
                </a14:m>
                <a:endParaRPr lang="en-US"/>
              </a:p>
            </p:txBody>
          </p:sp>
        </mc:Choice>
        <mc:Fallback xmlns="">
          <p:sp>
            <p:nvSpPr>
              <p:cNvPr id="18" name="Rectangle 17"/>
              <p:cNvSpPr>
                <a:spLocks noRot="1" noChangeAspect="1" noMove="1" noResize="1" noEditPoints="1" noAdjustHandles="1" noChangeArrowheads="1" noChangeShapeType="1" noTextEdit="1"/>
              </p:cNvSpPr>
              <p:nvPr/>
            </p:nvSpPr>
            <p:spPr>
              <a:xfrm>
                <a:off x="2002752" y="4941257"/>
                <a:ext cx="2778902" cy="679994"/>
              </a:xfrm>
              <a:prstGeom prst="rect">
                <a:avLst/>
              </a:prstGeom>
              <a:blipFill>
                <a:blip r:embed="rId7" cstate="print"/>
                <a:stretch>
                  <a:fillRect/>
                </a:stretch>
              </a:blipFill>
            </p:spPr>
            <p:txBody>
              <a:bodyPr/>
              <a:lstStyle/>
              <a:p>
                <a:r>
                  <a:rPr lang="en-US">
                    <a:noFill/>
                  </a:rPr>
                  <a:t> </a:t>
                </a:r>
              </a:p>
            </p:txBody>
          </p:sp>
        </mc:Fallback>
      </mc:AlternateContent>
      <p:sp>
        <p:nvSpPr>
          <p:cNvPr id="19" name="TextBox 18"/>
          <p:cNvSpPr txBox="1"/>
          <p:nvPr/>
        </p:nvSpPr>
        <p:spPr>
          <a:xfrm>
            <a:off x="4719372" y="5055869"/>
            <a:ext cx="4304447" cy="507831"/>
          </a:xfrm>
          <a:prstGeom prst="rect">
            <a:avLst/>
          </a:prstGeom>
          <a:noFill/>
        </p:spPr>
        <p:txBody>
          <a:bodyPr wrap="square" rtlCol="0">
            <a:spAutoFit/>
          </a:bodyPr>
          <a:lstStyle/>
          <a:p>
            <a:r>
              <a:rPr lang="en-US" sz="1350" dirty="0">
                <a:latin typeface="Sylfaen" panose="010A0502050306030303" pitchFamily="18" charset="0"/>
              </a:rPr>
              <a:t>-</a:t>
            </a:r>
            <a:r>
              <a:rPr lang="ru-RU" sz="1350" dirty="0">
                <a:latin typeface="Sylfaen" panose="010A0502050306030303" pitchFamily="18" charset="0"/>
              </a:rPr>
              <a:t> Сечение усредненный по спектрам тормозных фотонов</a:t>
            </a:r>
            <a:endParaRPr lang="en-US" sz="1350" dirty="0">
              <a:latin typeface="Sylfaen" panose="010A0502050306030303"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1192147" y="2519007"/>
                <a:ext cx="374590" cy="3000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350" i="1">
                              <a:latin typeface="Cambria Math"/>
                            </a:rPr>
                          </m:ctrlPr>
                        </m:sSubPr>
                        <m:e>
                          <m:r>
                            <a:rPr lang="en-US" sz="1350" i="1">
                              <a:latin typeface="Cambria Math" panose="02040503050406030204" pitchFamily="18" charset="0"/>
                            </a:rPr>
                            <m:t>𝜈</m:t>
                          </m:r>
                        </m:e>
                        <m:sub>
                          <m:r>
                            <a:rPr lang="en-US" sz="1350" i="1">
                              <a:latin typeface="Cambria Math" panose="02040503050406030204" pitchFamily="18" charset="0"/>
                            </a:rPr>
                            <m:t>𝑡</m:t>
                          </m:r>
                        </m:sub>
                      </m:sSub>
                    </m:oMath>
                  </m:oMathPara>
                </a14:m>
                <a:endParaRPr lang="en-US" sz="1350"/>
              </a:p>
            </p:txBody>
          </p:sp>
        </mc:Choice>
        <mc:Fallback xmlns="">
          <p:sp>
            <p:nvSpPr>
              <p:cNvPr id="2" name="Rectangle 1"/>
              <p:cNvSpPr>
                <a:spLocks noRot="1" noChangeAspect="1" noMove="1" noResize="1" noEditPoints="1" noAdjustHandles="1" noChangeArrowheads="1" noChangeShapeType="1" noTextEdit="1"/>
              </p:cNvSpPr>
              <p:nvPr/>
            </p:nvSpPr>
            <p:spPr>
              <a:xfrm>
                <a:off x="1192147" y="2519007"/>
                <a:ext cx="374590" cy="300082"/>
              </a:xfrm>
              <a:prstGeom prst="rect">
                <a:avLst/>
              </a:prstGeom>
              <a:blipFill>
                <a:blip r:embed="rId8"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1192147" y="1074599"/>
                <a:ext cx="192065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𝑌</m:t>
                      </m:r>
                      <m:r>
                        <a:rPr lang="en-US">
                          <a:latin typeface="Cambria Math" panose="02040503050406030204" pitchFamily="18" charset="0"/>
                        </a:rPr>
                        <m:t>= </m:t>
                      </m:r>
                      <m:sSub>
                        <m:sSubPr>
                          <m:ctrlPr>
                            <a:rPr lang="en-US" i="1">
                              <a:latin typeface="Cambria Math"/>
                            </a:rPr>
                          </m:ctrlPr>
                        </m:sSubPr>
                        <m:e>
                          <m:r>
                            <a:rPr lang="en-US" i="1">
                              <a:latin typeface="Cambria Math" panose="02040503050406030204" pitchFamily="18" charset="0"/>
                            </a:rPr>
                            <m:t>𝐼</m:t>
                          </m:r>
                        </m:e>
                        <m:sub>
                          <m:r>
                            <a:rPr lang="en-US" i="1">
                              <a:latin typeface="Cambria Math" panose="02040503050406030204" pitchFamily="18" charset="0"/>
                            </a:rPr>
                            <m:t>𝑒</m:t>
                          </m:r>
                        </m:sub>
                      </m:sSub>
                      <m:r>
                        <a:rPr lang="en-US">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𝜈</m:t>
                          </m:r>
                        </m:e>
                        <m:sub>
                          <m:r>
                            <a:rPr lang="en-US" i="1">
                              <a:latin typeface="Cambria Math" panose="02040503050406030204" pitchFamily="18" charset="0"/>
                            </a:rPr>
                            <m:t>𝑡</m:t>
                          </m:r>
                        </m:sub>
                      </m:sSub>
                      <m:r>
                        <a:rPr lang="en-US">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𝜎</m:t>
                          </m:r>
                        </m:e>
                        <m:sub>
                          <m:r>
                            <a:rPr lang="en-US" i="1">
                              <a:latin typeface="Cambria Math" panose="02040503050406030204" pitchFamily="18" charset="0"/>
                            </a:rPr>
                            <m:t>𝑤</m:t>
                          </m:r>
                        </m:sub>
                      </m:sSub>
                    </m:oMath>
                  </m:oMathPara>
                </a14:m>
                <a:endParaRPr lang="en-US"/>
              </a:p>
            </p:txBody>
          </p:sp>
        </mc:Choice>
        <mc:Fallback xmlns="">
          <p:sp>
            <p:nvSpPr>
              <p:cNvPr id="3" name="Rectangle 2"/>
              <p:cNvSpPr>
                <a:spLocks noRot="1" noChangeAspect="1" noMove="1" noResize="1" noEditPoints="1" noAdjustHandles="1" noChangeArrowheads="1" noChangeShapeType="1" noTextEdit="1"/>
              </p:cNvSpPr>
              <p:nvPr/>
            </p:nvSpPr>
            <p:spPr>
              <a:xfrm>
                <a:off x="1192147" y="1074599"/>
                <a:ext cx="1920654" cy="369332"/>
              </a:xfrm>
              <a:prstGeom prst="rect">
                <a:avLst/>
              </a:prstGeom>
              <a:blipFill>
                <a:blip r:embed="rId9"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2000146" y="4451668"/>
                <a:ext cx="667940" cy="3315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350" i="1">
                          <a:latin typeface="Cambria Math" panose="02040503050406030204" pitchFamily="18" charset="0"/>
                        </a:rPr>
                        <m:t>𝜎</m:t>
                      </m:r>
                      <m:d>
                        <m:dPr>
                          <m:ctrlPr>
                            <a:rPr lang="en-US" sz="1350" i="1">
                              <a:latin typeface="Cambria Math"/>
                            </a:rPr>
                          </m:ctrlPr>
                        </m:dPr>
                        <m:e>
                          <m:sSub>
                            <m:sSubPr>
                              <m:ctrlPr>
                                <a:rPr lang="en-US" sz="1350" i="1">
                                  <a:latin typeface="Cambria Math"/>
                                </a:rPr>
                              </m:ctrlPr>
                            </m:sSubPr>
                            <m:e>
                              <m:r>
                                <a:rPr lang="en-US" sz="1350" i="1">
                                  <a:latin typeface="Cambria Math" panose="02040503050406030204" pitchFamily="18" charset="0"/>
                                </a:rPr>
                                <m:t>𝐸</m:t>
                              </m:r>
                            </m:e>
                            <m:sub>
                              <m:r>
                                <a:rPr lang="en-US" sz="1350" i="1">
                                  <a:latin typeface="Cambria Math" panose="02040503050406030204" pitchFamily="18" charset="0"/>
                                </a:rPr>
                                <m:t>𝛾</m:t>
                              </m:r>
                            </m:sub>
                          </m:sSub>
                        </m:e>
                      </m:d>
                    </m:oMath>
                  </m:oMathPara>
                </a14:m>
                <a:endParaRPr lang="en-US" sz="1350"/>
              </a:p>
            </p:txBody>
          </p:sp>
        </mc:Choice>
        <mc:Fallback xmlns="">
          <p:sp>
            <p:nvSpPr>
              <p:cNvPr id="21" name="Rectangle 20"/>
              <p:cNvSpPr>
                <a:spLocks noRot="1" noChangeAspect="1" noMove="1" noResize="1" noEditPoints="1" noAdjustHandles="1" noChangeArrowheads="1" noChangeShapeType="1" noTextEdit="1"/>
              </p:cNvSpPr>
              <p:nvPr/>
            </p:nvSpPr>
            <p:spPr>
              <a:xfrm>
                <a:off x="2000146" y="4451668"/>
                <a:ext cx="667940" cy="331566"/>
              </a:xfrm>
              <a:prstGeom prst="rect">
                <a:avLst/>
              </a:prstGeom>
              <a:blipFill>
                <a:blip r:embed="rId10" cstate="print"/>
                <a:stretch>
                  <a:fillRect/>
                </a:stretch>
              </a:blipFill>
            </p:spPr>
            <p:txBody>
              <a:bodyPr/>
              <a:lstStyle/>
              <a:p>
                <a:r>
                  <a:rPr lang="en-US">
                    <a:noFill/>
                  </a:rPr>
                  <a:t> </a:t>
                </a:r>
              </a:p>
            </p:txBody>
          </p:sp>
        </mc:Fallback>
      </mc:AlternateContent>
      <p:sp>
        <p:nvSpPr>
          <p:cNvPr id="22" name="TextBox 21"/>
          <p:cNvSpPr txBox="1"/>
          <p:nvPr/>
        </p:nvSpPr>
        <p:spPr>
          <a:xfrm>
            <a:off x="2958340" y="4463758"/>
            <a:ext cx="3330161" cy="300082"/>
          </a:xfrm>
          <a:prstGeom prst="rect">
            <a:avLst/>
          </a:prstGeom>
          <a:noFill/>
        </p:spPr>
        <p:txBody>
          <a:bodyPr wrap="square" rtlCol="0">
            <a:spAutoFit/>
          </a:bodyPr>
          <a:lstStyle/>
          <a:p>
            <a:r>
              <a:rPr lang="en-US" sz="1350" dirty="0">
                <a:latin typeface="Sylfaen" panose="010A0502050306030303" pitchFamily="18" charset="0"/>
              </a:rPr>
              <a:t>- </a:t>
            </a:r>
            <a:r>
              <a:rPr lang="ru-RU" sz="1350" dirty="0">
                <a:latin typeface="Sylfaen" panose="010A0502050306030303" pitchFamily="18" charset="0"/>
              </a:rPr>
              <a:t>Функция возбуждения реакции </a:t>
            </a:r>
            <a:endParaRPr lang="en-US" sz="1350" dirty="0">
              <a:latin typeface="Sylfaen" panose="010A0502050306030303" pitchFamily="18" charset="0"/>
            </a:endParaRPr>
          </a:p>
        </p:txBody>
      </p:sp>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xmlns="" id="{D0C48D0E-6C97-43AF-AB15-86DA3EE719BD}"/>
                  </a:ext>
                </a:extLst>
              </p:cNvPr>
              <p:cNvSpPr/>
              <p:nvPr/>
            </p:nvSpPr>
            <p:spPr>
              <a:xfrm>
                <a:off x="1889296" y="5651421"/>
                <a:ext cx="3559051" cy="99764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&lt;</m:t>
                      </m:r>
                      <m:r>
                        <a:rPr lang="en-US" i="1">
                          <a:latin typeface="Cambria Math" panose="02040503050406030204" pitchFamily="18" charset="0"/>
                        </a:rPr>
                        <m:t>𝜎</m:t>
                      </m:r>
                      <m:r>
                        <a:rPr lang="en-US" i="0">
                          <a:latin typeface="Cambria Math" panose="02040503050406030204" pitchFamily="18" charset="0"/>
                        </a:rPr>
                        <m:t>&gt;</m:t>
                      </m:r>
                      <m:f>
                        <m:fPr>
                          <m:type m:val="lin"/>
                          <m:ctrlPr>
                            <a:rPr lang="en-US" i="1">
                              <a:latin typeface="Cambria Math"/>
                            </a:rPr>
                          </m:ctrlPr>
                        </m:fPr>
                        <m:num>
                          <m:r>
                            <a:rPr lang="en-US" i="0">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𝜎</m:t>
                              </m:r>
                            </m:e>
                            <m:sub>
                              <m:r>
                                <a:rPr lang="en-US" i="1">
                                  <a:latin typeface="Cambria Math" panose="02040503050406030204" pitchFamily="18" charset="0"/>
                                </a:rPr>
                                <m:t>𝑤</m:t>
                              </m:r>
                            </m:sub>
                          </m:sSub>
                        </m:num>
                        <m:den>
                          <m:nary>
                            <m:naryPr>
                              <m:limLoc m:val="undOvr"/>
                              <m:ctrlPr>
                                <a:rPr lang="en-US" i="1">
                                  <a:latin typeface="Cambria Math"/>
                                </a:rPr>
                              </m:ctrlPr>
                            </m:naryPr>
                            <m:sub>
                              <m:sSup>
                                <m:sSupPr>
                                  <m:ctrlPr>
                                    <a:rPr lang="en-US" i="1">
                                      <a:latin typeface="Cambria Math"/>
                                    </a:rPr>
                                  </m:ctrlPr>
                                </m:sSupPr>
                                <m:e>
                                  <m:r>
                                    <a:rPr lang="en-US" i="1">
                                      <a:latin typeface="Cambria Math" panose="02040503050406030204" pitchFamily="18" charset="0"/>
                                    </a:rPr>
                                    <m:t>𝐸</m:t>
                                  </m:r>
                                </m:e>
                                <m:sup>
                                  <m:r>
                                    <a:rPr lang="en-US" i="1">
                                      <a:latin typeface="Cambria Math" panose="02040503050406030204" pitchFamily="18" charset="0"/>
                                    </a:rPr>
                                    <m:t>𝑡h𝑟</m:t>
                                  </m:r>
                                </m:sup>
                              </m:sSup>
                            </m:sub>
                            <m:sup>
                              <m:sSubSup>
                                <m:sSubSupPr>
                                  <m:ctrlPr>
                                    <a:rPr lang="en-US" i="1">
                                      <a:latin typeface="Cambria Math"/>
                                    </a:rPr>
                                  </m:ctrlPr>
                                </m:sSubSupPr>
                                <m:e>
                                  <m:r>
                                    <a:rPr lang="en-US" i="1">
                                      <a:latin typeface="Cambria Math" panose="02040503050406030204" pitchFamily="18" charset="0"/>
                                    </a:rPr>
                                    <m:t>𝐸</m:t>
                                  </m:r>
                                </m:e>
                                <m:sub>
                                  <m:r>
                                    <a:rPr lang="en-US" i="1">
                                      <a:latin typeface="Cambria Math" panose="02040503050406030204" pitchFamily="18" charset="0"/>
                                    </a:rPr>
                                    <m:t>𝛾</m:t>
                                  </m:r>
                                </m:sub>
                                <m:sup>
                                  <m:r>
                                    <a:rPr lang="en-US" i="1">
                                      <a:latin typeface="Cambria Math" panose="02040503050406030204" pitchFamily="18" charset="0"/>
                                    </a:rPr>
                                    <m:t>𝑚𝑎𝑥</m:t>
                                  </m:r>
                                </m:sup>
                              </m:sSubSup>
                            </m:sup>
                            <m:e>
                              <m:r>
                                <m:rPr>
                                  <m:sty m:val="p"/>
                                </m:rPr>
                                <a:rPr lang="en-US" i="0">
                                  <a:latin typeface="Cambria Math" panose="02040503050406030204" pitchFamily="18" charset="0"/>
                                </a:rPr>
                                <m:t>W</m:t>
                              </m:r>
                              <m:d>
                                <m:dPr>
                                  <m:ctrlPr>
                                    <a:rPr lang="en-US" i="1">
                                      <a:latin typeface="Cambria Math"/>
                                    </a:rPr>
                                  </m:ctrlPr>
                                </m:dPr>
                                <m:e>
                                  <m:sSub>
                                    <m:sSubPr>
                                      <m:ctrlPr>
                                        <a:rPr lang="en-US" i="1">
                                          <a:latin typeface="Cambria Math"/>
                                        </a:rPr>
                                      </m:ctrlPr>
                                    </m:sSubPr>
                                    <m:e>
                                      <m:r>
                                        <a:rPr lang="en-US" i="1">
                                          <a:latin typeface="Cambria Math" panose="02040503050406030204" pitchFamily="18" charset="0"/>
                                        </a:rPr>
                                        <m:t>𝐸</m:t>
                                      </m:r>
                                    </m:e>
                                    <m:sub>
                                      <m:r>
                                        <a:rPr lang="en-US" i="1">
                                          <a:latin typeface="Cambria Math" panose="02040503050406030204" pitchFamily="18" charset="0"/>
                                        </a:rPr>
                                        <m:t>𝛾</m:t>
                                      </m:r>
                                    </m:sub>
                                  </m:sSub>
                                  <m:sSub>
                                    <m:sSubPr>
                                      <m:ctrlPr>
                                        <a:rPr lang="en-US" i="1">
                                          <a:latin typeface="Cambria Math"/>
                                        </a:rPr>
                                      </m:ctrlPr>
                                    </m:sSubPr>
                                    <m:e>
                                      <m:r>
                                        <a:rPr lang="en-US" i="0">
                                          <a:latin typeface="Cambria Math" panose="02040503050406030204" pitchFamily="18" charset="0"/>
                                        </a:rPr>
                                        <m:t>,</m:t>
                                      </m:r>
                                      <m:r>
                                        <a:rPr lang="en-US" i="1">
                                          <a:latin typeface="Cambria Math" panose="02040503050406030204" pitchFamily="18" charset="0"/>
                                        </a:rPr>
                                        <m:t>𝐸</m:t>
                                      </m:r>
                                    </m:e>
                                    <m:sub>
                                      <m:r>
                                        <a:rPr lang="en-US" i="1">
                                          <a:latin typeface="Cambria Math" panose="02040503050406030204" pitchFamily="18" charset="0"/>
                                        </a:rPr>
                                        <m:t>𝑒</m:t>
                                      </m:r>
                                    </m:sub>
                                  </m:sSub>
                                </m:e>
                              </m:d>
                              <m:r>
                                <a:rPr lang="en-US" i="1">
                                  <a:latin typeface="Cambria Math" panose="02040503050406030204" pitchFamily="18" charset="0"/>
                                </a:rPr>
                                <m:t>𝑑</m:t>
                              </m:r>
                              <m:sSub>
                                <m:sSubPr>
                                  <m:ctrlPr>
                                    <a:rPr lang="en-US" i="1">
                                      <a:latin typeface="Cambria Math"/>
                                    </a:rPr>
                                  </m:ctrlPr>
                                </m:sSubPr>
                                <m:e>
                                  <m:r>
                                    <a:rPr lang="en-US" i="1">
                                      <a:latin typeface="Cambria Math" panose="02040503050406030204" pitchFamily="18" charset="0"/>
                                    </a:rPr>
                                    <m:t>𝐸</m:t>
                                  </m:r>
                                </m:e>
                                <m:sub>
                                  <m:r>
                                    <a:rPr lang="en-US" i="1">
                                      <a:latin typeface="Cambria Math" panose="02040503050406030204" pitchFamily="18" charset="0"/>
                                    </a:rPr>
                                    <m:t>𝛾</m:t>
                                  </m:r>
                                </m:sub>
                              </m:sSub>
                            </m:e>
                          </m:nary>
                        </m:den>
                      </m:f>
                    </m:oMath>
                  </m:oMathPara>
                </a14:m>
                <a:endParaRPr lang="en-US" dirty="0"/>
              </a:p>
            </p:txBody>
          </p:sp>
        </mc:Choice>
        <mc:Fallback xmlns="">
          <p:sp>
            <p:nvSpPr>
              <p:cNvPr id="20" name="Rectangle 19">
                <a:extLst>
                  <a:ext uri="{FF2B5EF4-FFF2-40B4-BE49-F238E27FC236}">
                    <a16:creationId xmlns:a16="http://schemas.microsoft.com/office/drawing/2014/main" xmlns="" xmlns:a14="http://schemas.microsoft.com/office/drawing/2010/main" id="{D0C48D0E-6C97-43AF-AB15-86DA3EE719BD}"/>
                  </a:ext>
                </a:extLst>
              </p:cNvPr>
              <p:cNvSpPr>
                <a:spLocks noRot="1" noChangeAspect="1" noMove="1" noResize="1" noEditPoints="1" noAdjustHandles="1" noChangeArrowheads="1" noChangeShapeType="1" noTextEdit="1"/>
              </p:cNvSpPr>
              <p:nvPr/>
            </p:nvSpPr>
            <p:spPr>
              <a:xfrm>
                <a:off x="1889296" y="5651421"/>
                <a:ext cx="3559051" cy="997645"/>
              </a:xfrm>
              <a:prstGeom prst="rect">
                <a:avLst/>
              </a:prstGeom>
              <a:blipFill>
                <a:blip r:embed="rId11" cstate="print"/>
                <a:stretch>
                  <a:fillRect/>
                </a:stretch>
              </a:blipFill>
            </p:spPr>
            <p:txBody>
              <a:bodyPr/>
              <a:lstStyle/>
              <a:p>
                <a:r>
                  <a:rPr lang="en-US">
                    <a:noFill/>
                  </a:rPr>
                  <a:t> </a:t>
                </a:r>
              </a:p>
            </p:txBody>
          </p:sp>
        </mc:Fallback>
      </mc:AlternateContent>
      <p:sp>
        <p:nvSpPr>
          <p:cNvPr id="23" name="Заголовок 1">
            <a:extLst>
              <a:ext uri="{FF2B5EF4-FFF2-40B4-BE49-F238E27FC236}">
                <a16:creationId xmlns:a16="http://schemas.microsoft.com/office/drawing/2014/main" xmlns="" id="{499DA798-662B-4BBA-9CD1-14D14E459B66}"/>
              </a:ext>
            </a:extLst>
          </p:cNvPr>
          <p:cNvSpPr txBox="1">
            <a:spLocks/>
          </p:cNvSpPr>
          <p:nvPr/>
        </p:nvSpPr>
        <p:spPr>
          <a:xfrm>
            <a:off x="914400" y="255588"/>
            <a:ext cx="7772400" cy="562074"/>
          </a:xfrm>
          <a:prstGeom prst="rect">
            <a:avLst/>
          </a:prstGeom>
        </p:spPr>
        <p:style>
          <a:lnRef idx="1">
            <a:schemeClr val="accent3"/>
          </a:lnRef>
          <a:fillRef idx="2">
            <a:schemeClr val="accent3"/>
          </a:fillRef>
          <a:effectRef idx="1">
            <a:schemeClr val="accent3"/>
          </a:effectRef>
          <a:fontRef idx="minor">
            <a:schemeClr val="dk1"/>
          </a:fontRef>
        </p:style>
        <p:txBody>
          <a:bodyPr bIns="91440" anchor="b" anchorCtr="0">
            <a:normAutofit fontScale="85000" lnSpcReduction="20000"/>
          </a:bodyPr>
          <a:lstStyle>
            <a:lvl1pPr algn="l" rtl="0" eaLnBrk="1" latinLnBrk="0" hangingPunct="1">
              <a:spcBef>
                <a:spcPct val="0"/>
              </a:spcBef>
              <a:buNone/>
              <a:defRPr kumimoji="0" sz="4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ru-RU" sz="2000" b="1" u="sng"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ylfaen" pitchFamily="18" charset="0"/>
              </a:rPr>
              <a:t>ПОИСК ТЕТРАНЕЙТРОНА В РЕАКЦИИ ФОТОРАСЩЕПЛЕНИЯ ЯДРА ВИСМУТА</a:t>
            </a:r>
            <a:endParaRPr lang="hy-AM" sz="2000" b="1" u="sng"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ylfaen" pitchFamily="18" charset="0"/>
            </a:endParaRPr>
          </a:p>
        </p:txBody>
      </p:sp>
    </p:spTree>
    <p:extLst>
      <p:ext uri="{BB962C8B-B14F-4D97-AF65-F5344CB8AC3E}">
        <p14:creationId xmlns:p14="http://schemas.microsoft.com/office/powerpoint/2010/main" val="2915713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193665"/>
            <a:ext cx="7772400" cy="715055"/>
          </a:xfrm>
        </p:spPr>
        <p:style>
          <a:lnRef idx="1">
            <a:schemeClr val="accent3"/>
          </a:lnRef>
          <a:fillRef idx="2">
            <a:schemeClr val="accent3"/>
          </a:fillRef>
          <a:effectRef idx="1">
            <a:schemeClr val="accent3"/>
          </a:effectRef>
          <a:fontRef idx="minor">
            <a:schemeClr val="dk1"/>
          </a:fontRef>
        </p:style>
        <p:txBody>
          <a:bodyPr>
            <a:noAutofit/>
          </a:bodyPr>
          <a:lstStyle/>
          <a:p>
            <a:pPr algn="ctr"/>
            <a:r>
              <a:rPr lang="en-US" sz="2000" b="1" u="sng"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Sylfaen" pitchFamily="18" charset="0"/>
              </a:rPr>
              <a:t>Multineutron correlated systems: Current status and some experimental data</a:t>
            </a:r>
            <a:endParaRPr lang="hy-AM" sz="2000" b="1" u="sng"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Sylfaen" pitchFamily="18" charset="0"/>
            </a:endParaRPr>
          </a:p>
        </p:txBody>
      </p:sp>
      <p:sp>
        <p:nvSpPr>
          <p:cNvPr id="4" name="Прямоугольник 3"/>
          <p:cNvSpPr/>
          <p:nvPr/>
        </p:nvSpPr>
        <p:spPr>
          <a:xfrm>
            <a:off x="107504" y="908720"/>
            <a:ext cx="8928992" cy="2185214"/>
          </a:xfrm>
          <a:prstGeom prst="rect">
            <a:avLst/>
          </a:prstGeom>
        </p:spPr>
        <p:txBody>
          <a:bodyPr wrap="square">
            <a:spAutoFit/>
          </a:bodyPr>
          <a:lstStyle/>
          <a:p>
            <a:pPr algn="just">
              <a:lnSpc>
                <a:spcPct val="150000"/>
              </a:lnSpc>
              <a:spcBef>
                <a:spcPts val="600"/>
              </a:spcBef>
              <a:spcAft>
                <a:spcPts val="600"/>
              </a:spcAft>
            </a:pPr>
            <a:r>
              <a:rPr lang="en-US" sz="1400" dirty="0">
                <a:latin typeface="Times New Roman" pitchFamily="18" charset="0"/>
                <a:cs typeface="Times New Roman" pitchFamily="18" charset="0"/>
              </a:rPr>
              <a:t>The question of the possible existence of </a:t>
            </a:r>
            <a:r>
              <a:rPr lang="en-US" sz="1400" b="1" dirty="0">
                <a:latin typeface="Times New Roman" pitchFamily="18" charset="0"/>
                <a:cs typeface="Times New Roman" pitchFamily="18" charset="0"/>
              </a:rPr>
              <a:t>Multineutron correlated systems (bound or resonant states)</a:t>
            </a:r>
            <a:r>
              <a:rPr lang="en-US" sz="1400" dirty="0">
                <a:latin typeface="Times New Roman" pitchFamily="18" charset="0"/>
                <a:cs typeface="Times New Roman" pitchFamily="18" charset="0"/>
              </a:rPr>
              <a:t> has been one of the pressing problems of nuclear physics for decades. The discovery of such states can significantly advance the current understanding of the </a:t>
            </a:r>
            <a:r>
              <a:rPr lang="en-US" sz="1400" b="1" dirty="0">
                <a:latin typeface="Times New Roman" pitchFamily="18" charset="0"/>
                <a:cs typeface="Times New Roman" pitchFamily="18" charset="0"/>
              </a:rPr>
              <a:t>properties of nuclear forces, the structure of atomic nuclei, the mechanisms of cosmic nucleosynthesis and neutron star formation</a:t>
            </a:r>
            <a:r>
              <a:rPr lang="en-US" sz="1400" dirty="0">
                <a:latin typeface="Times New Roman" pitchFamily="18" charset="0"/>
                <a:cs typeface="Times New Roman" pitchFamily="18" charset="0"/>
              </a:rPr>
              <a:t>. </a:t>
            </a:r>
          </a:p>
          <a:p>
            <a:pPr algn="just">
              <a:lnSpc>
                <a:spcPct val="150000"/>
              </a:lnSpc>
              <a:spcBef>
                <a:spcPts val="600"/>
              </a:spcBef>
              <a:spcAft>
                <a:spcPts val="600"/>
              </a:spcAft>
            </a:pPr>
            <a:r>
              <a:rPr lang="en-US" sz="1400" dirty="0">
                <a:latin typeface="Times New Roman" pitchFamily="18" charset="0"/>
                <a:ea typeface="Times New Roman" panose="02020603050405020304" pitchFamily="18" charset="0"/>
                <a:cs typeface="Times New Roman" pitchFamily="18" charset="0"/>
              </a:rPr>
              <a:t>In recent years, experiments with </a:t>
            </a:r>
            <a:r>
              <a:rPr lang="en-US" sz="1400" b="1" baseline="30000" dirty="0">
                <a:latin typeface="Times New Roman" pitchFamily="18" charset="0"/>
                <a:ea typeface="Calibri" panose="020F0502020204030204" pitchFamily="34" charset="0"/>
                <a:cs typeface="Times New Roman" pitchFamily="18" charset="0"/>
              </a:rPr>
              <a:t>8</a:t>
            </a:r>
            <a:r>
              <a:rPr lang="en-US" sz="1400" b="1" dirty="0">
                <a:latin typeface="Times New Roman" pitchFamily="18" charset="0"/>
                <a:ea typeface="Calibri" panose="020F0502020204030204" pitchFamily="34" charset="0"/>
                <a:cs typeface="Times New Roman" pitchFamily="18" charset="0"/>
              </a:rPr>
              <a:t>He</a:t>
            </a:r>
            <a:r>
              <a:rPr lang="en-US" sz="1400" dirty="0">
                <a:latin typeface="Times New Roman" pitchFamily="18" charset="0"/>
                <a:ea typeface="Times New Roman" panose="02020603050405020304" pitchFamily="18" charset="0"/>
                <a:cs typeface="Times New Roman" pitchFamily="18" charset="0"/>
              </a:rPr>
              <a:t> and </a:t>
            </a:r>
            <a:r>
              <a:rPr lang="en-US" sz="1400" b="1" baseline="30000" dirty="0">
                <a:latin typeface="Times New Roman" pitchFamily="18" charset="0"/>
                <a:ea typeface="Calibri" panose="020F0502020204030204" pitchFamily="34" charset="0"/>
                <a:cs typeface="Times New Roman" pitchFamily="18" charset="0"/>
              </a:rPr>
              <a:t>7</a:t>
            </a:r>
            <a:r>
              <a:rPr lang="en-US" sz="1400" b="1" dirty="0">
                <a:latin typeface="Times New Roman" pitchFamily="18" charset="0"/>
                <a:ea typeface="Calibri" panose="020F0502020204030204" pitchFamily="34" charset="0"/>
                <a:cs typeface="Times New Roman" pitchFamily="18" charset="0"/>
              </a:rPr>
              <a:t>Li</a:t>
            </a:r>
            <a:r>
              <a:rPr lang="en-US" sz="1400" dirty="0">
                <a:latin typeface="Times New Roman" pitchFamily="18" charset="0"/>
                <a:ea typeface="Times New Roman" panose="02020603050405020304" pitchFamily="18" charset="0"/>
                <a:cs typeface="Times New Roman" pitchFamily="18" charset="0"/>
              </a:rPr>
              <a:t> nuclear beams have yielded some positive evidence for the existence of </a:t>
            </a:r>
            <a:r>
              <a:rPr lang="en-US" sz="1400" b="1" dirty="0">
                <a:latin typeface="Times New Roman" pitchFamily="18" charset="0"/>
                <a:ea typeface="Times New Roman" panose="02020603050405020304" pitchFamily="18" charset="0"/>
                <a:cs typeface="Times New Roman" pitchFamily="18" charset="0"/>
              </a:rPr>
              <a:t>tetraneutron correlated systems (bound and resonance-like four-neutron states)</a:t>
            </a:r>
            <a:r>
              <a:rPr lang="en-US" sz="1400" dirty="0">
                <a:latin typeface="Times New Roman" pitchFamily="18" charset="0"/>
                <a:ea typeface="Times New Roman" panose="02020603050405020304" pitchFamily="18" charset="0"/>
                <a:cs typeface="Times New Roman" pitchFamily="18" charset="0"/>
              </a:rPr>
              <a:t>.</a:t>
            </a:r>
            <a:endParaRPr lang="hy-AM" sz="1400" dirty="0">
              <a:effectLst/>
              <a:latin typeface="Sylfaen" panose="010A0502050306030303" pitchFamily="18" charset="0"/>
              <a:ea typeface="Times New Roman" panose="02020603050405020304" pitchFamily="18" charset="0"/>
              <a:cs typeface="Times New Roman" panose="02020603050405020304" pitchFamily="18" charset="0"/>
            </a:endParaRPr>
          </a:p>
        </p:txBody>
      </p:sp>
      <p:pic>
        <p:nvPicPr>
          <p:cNvPr id="5"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92" y="3392401"/>
            <a:ext cx="3750014" cy="1116719"/>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2655" y="3141219"/>
            <a:ext cx="4447309" cy="3144709"/>
          </a:xfrm>
          <a:prstGeom prst="rect">
            <a:avLst/>
          </a:prstGeom>
        </p:spPr>
      </p:pic>
      <p:sp>
        <p:nvSpPr>
          <p:cNvPr id="7" name="TextBox 6"/>
          <p:cNvSpPr txBox="1"/>
          <p:nvPr/>
        </p:nvSpPr>
        <p:spPr>
          <a:xfrm>
            <a:off x="1506396" y="3092319"/>
            <a:ext cx="1310006" cy="300082"/>
          </a:xfrm>
          <a:prstGeom prst="rect">
            <a:avLst/>
          </a:prstGeom>
          <a:noFill/>
        </p:spPr>
        <p:txBody>
          <a:bodyPr wrap="square" rtlCol="0">
            <a:spAutoFit/>
          </a:bodyPr>
          <a:lstStyle/>
          <a:p>
            <a:pPr defTabSz="685800"/>
            <a:r>
              <a:rPr lang="en-US" sz="1350" dirty="0">
                <a:latin typeface="Sylfaen" panose="010A0502050306030303" pitchFamily="18" charset="0"/>
              </a:rPr>
              <a:t>p</a:t>
            </a:r>
            <a:r>
              <a:rPr lang="ru-RU" sz="1350" dirty="0">
                <a:latin typeface="Sylfaen" panose="010A0502050306030303" pitchFamily="18" charset="0"/>
              </a:rPr>
              <a:t>(</a:t>
            </a:r>
            <a:r>
              <a:rPr lang="ru-RU" sz="1350" baseline="30000" dirty="0">
                <a:latin typeface="Sylfaen" panose="010A0502050306030303" pitchFamily="18" charset="0"/>
              </a:rPr>
              <a:t>8</a:t>
            </a:r>
            <a:r>
              <a:rPr lang="ru-RU" sz="1350" dirty="0">
                <a:latin typeface="Sylfaen" panose="010A0502050306030303" pitchFamily="18" charset="0"/>
              </a:rPr>
              <a:t>He,</a:t>
            </a:r>
            <a:r>
              <a:rPr lang="en-US" sz="1350" dirty="0">
                <a:latin typeface="Sylfaen" panose="010A0502050306030303" pitchFamily="18" charset="0"/>
              </a:rPr>
              <a:t> p</a:t>
            </a:r>
            <a:r>
              <a:rPr lang="en-US" sz="1350" baseline="30000" dirty="0">
                <a:latin typeface="Sylfaen" panose="010A0502050306030303" pitchFamily="18" charset="0"/>
              </a:rPr>
              <a:t>4</a:t>
            </a:r>
            <a:r>
              <a:rPr lang="ru-RU" sz="1350" dirty="0">
                <a:latin typeface="Sylfaen" panose="010A0502050306030303" pitchFamily="18" charset="0"/>
              </a:rPr>
              <a:t>He)4</a:t>
            </a:r>
            <a:r>
              <a:rPr lang="ru-RU" sz="1350" i="1" dirty="0">
                <a:latin typeface="Sylfaen" panose="010A0502050306030303" pitchFamily="18" charset="0"/>
              </a:rPr>
              <a:t>n</a:t>
            </a:r>
            <a:r>
              <a:rPr lang="en-US" sz="1350" i="1" dirty="0">
                <a:latin typeface="Sylfaen" panose="010A0502050306030303" pitchFamily="18" charset="0"/>
              </a:rPr>
              <a:t> </a:t>
            </a:r>
          </a:p>
        </p:txBody>
      </p:sp>
      <p:sp>
        <p:nvSpPr>
          <p:cNvPr id="8" name="TextBox 7"/>
          <p:cNvSpPr txBox="1"/>
          <p:nvPr/>
        </p:nvSpPr>
        <p:spPr>
          <a:xfrm flipH="1">
            <a:off x="719026" y="5879889"/>
            <a:ext cx="2895948" cy="507831"/>
          </a:xfrm>
          <a:prstGeom prst="rect">
            <a:avLst/>
          </a:prstGeom>
          <a:noFill/>
        </p:spPr>
        <p:txBody>
          <a:bodyPr wrap="square" rtlCol="0">
            <a:spAutoFit/>
          </a:bodyPr>
          <a:lstStyle/>
          <a:p>
            <a:pPr defTabSz="685800"/>
            <a:r>
              <a:rPr lang="en-US" sz="1350" i="1" dirty="0" err="1">
                <a:latin typeface="Sylfaen" panose="010A0502050306030303" pitchFamily="18" charset="0"/>
              </a:rPr>
              <a:t>E</a:t>
            </a:r>
            <a:r>
              <a:rPr lang="en-US" sz="1350" i="1" baseline="-25000" dirty="0" err="1">
                <a:latin typeface="Sylfaen" panose="010A0502050306030303" pitchFamily="18" charset="0"/>
              </a:rPr>
              <a:t>r</a:t>
            </a:r>
            <a:r>
              <a:rPr lang="en-US" sz="1350" i="1" dirty="0">
                <a:latin typeface="Sylfaen" panose="010A0502050306030303" pitchFamily="18" charset="0"/>
              </a:rPr>
              <a:t> </a:t>
            </a:r>
            <a:r>
              <a:rPr lang="en-US" sz="1350" dirty="0">
                <a:latin typeface="Sylfaen" panose="010A0502050306030303" pitchFamily="18" charset="0"/>
              </a:rPr>
              <a:t>= 2.37 ± 0.38(stat.) ± 0.44(sys) MeV</a:t>
            </a:r>
          </a:p>
          <a:p>
            <a:pPr defTabSz="685800"/>
            <a:r>
              <a:rPr lang="en-US" sz="1350" i="1" dirty="0">
                <a:latin typeface="Sylfaen" panose="010A0502050306030303" pitchFamily="18" charset="0"/>
              </a:rPr>
              <a:t>Г</a:t>
            </a:r>
            <a:r>
              <a:rPr lang="en-US" sz="1350" dirty="0">
                <a:latin typeface="Sylfaen" panose="010A0502050306030303" pitchFamily="18" charset="0"/>
              </a:rPr>
              <a:t> = 1.75 ± 0.22(stat.) ± 0.30(sys) MeV</a:t>
            </a:r>
          </a:p>
        </p:txBody>
      </p:sp>
      <p:sp>
        <p:nvSpPr>
          <p:cNvPr id="9" name="TextBox 8"/>
          <p:cNvSpPr txBox="1"/>
          <p:nvPr/>
        </p:nvSpPr>
        <p:spPr>
          <a:xfrm>
            <a:off x="988459" y="6387720"/>
            <a:ext cx="6868391" cy="300082"/>
          </a:xfrm>
          <a:prstGeom prst="rect">
            <a:avLst/>
          </a:prstGeom>
          <a:noFill/>
        </p:spPr>
        <p:txBody>
          <a:bodyPr wrap="square" rtlCol="0">
            <a:spAutoFit/>
          </a:bodyPr>
          <a:lstStyle/>
          <a:p>
            <a:pPr defTabSz="685800"/>
            <a:r>
              <a:rPr lang="fr-FR" sz="1350" dirty="0">
                <a:latin typeface="Sylfaen" panose="010A0502050306030303" pitchFamily="18" charset="0"/>
              </a:rPr>
              <a:t>M. Duer et al. Observation of a correlated free four-neutron system. </a:t>
            </a:r>
            <a:r>
              <a:rPr lang="en-US" sz="1350" b="1" dirty="0">
                <a:latin typeface="Sylfaen" panose="010A0502050306030303" pitchFamily="18" charset="0"/>
              </a:rPr>
              <a:t>Nature</a:t>
            </a:r>
            <a:r>
              <a:rPr lang="en-US" sz="1350" dirty="0" smtClean="0">
                <a:latin typeface="Sylfaen" panose="010A0502050306030303" pitchFamily="18" charset="0"/>
              </a:rPr>
              <a:t>, 606</a:t>
            </a:r>
            <a:r>
              <a:rPr lang="en-US" sz="1350" dirty="0">
                <a:latin typeface="Sylfaen" panose="010A0502050306030303" pitchFamily="18" charset="0"/>
              </a:rPr>
              <a:t>, 678 (2022)</a:t>
            </a:r>
          </a:p>
        </p:txBody>
      </p:sp>
      <mc:AlternateContent xmlns:mc="http://schemas.openxmlformats.org/markup-compatibility/2006">
        <mc:Choice xmlns:a14="http://schemas.microsoft.com/office/drawing/2010/main" Requires="a14">
          <p:sp>
            <p:nvSpPr>
              <p:cNvPr id="10" name="Rectangle 2"/>
              <p:cNvSpPr/>
              <p:nvPr/>
            </p:nvSpPr>
            <p:spPr>
              <a:xfrm>
                <a:off x="669498" y="4563533"/>
                <a:ext cx="2845651" cy="300082"/>
              </a:xfrm>
              <a:prstGeom prst="rect">
                <a:avLst/>
              </a:prstGeom>
            </p:spPr>
            <p:txBody>
              <a:bodyPr wrap="none">
                <a:spAutoFit/>
              </a:bodyPr>
              <a:lstStyle/>
              <a:p>
                <a:pPr defTabSz="685800"/>
                <a:r>
                  <a:rPr lang="en-US" sz="1350" i="1" dirty="0" smtClean="0">
                    <a:solidFill>
                      <a:schemeClr val="tx1"/>
                    </a:solidFill>
                    <a:latin typeface="Times New Roman" pitchFamily="18" charset="0"/>
                    <a:ea typeface="Calibri" panose="020F0502020204030204" pitchFamily="34" charset="0"/>
                    <a:cs typeface="Times New Roman" pitchFamily="18" charset="0"/>
                  </a:rPr>
                  <a:t>E</a:t>
                </a:r>
                <a:r>
                  <a:rPr lang="en-US" sz="1350" i="1" baseline="-25000" dirty="0" err="1">
                    <a:solidFill>
                      <a:schemeClr val="tx1"/>
                    </a:solidFill>
                    <a:latin typeface="Times New Roman" pitchFamily="18" charset="0"/>
                    <a:ea typeface="Calibri" panose="020F0502020204030204" pitchFamily="34" charset="0"/>
                    <a:cs typeface="Times New Roman" pitchFamily="18" charset="0"/>
                  </a:rPr>
                  <a:t>miss</a:t>
                </a:r>
                <a:r>
                  <a:rPr lang="en-US" sz="1350" i="1" dirty="0">
                    <a:solidFill>
                      <a:schemeClr val="tx1"/>
                    </a:solidFill>
                    <a:latin typeface="Times New Roman" pitchFamily="18" charset="0"/>
                    <a:ea typeface="Calibri" panose="020F0502020204030204" pitchFamily="34" charset="0"/>
                    <a:cs typeface="Times New Roman" pitchFamily="18" charset="0"/>
                  </a:rPr>
                  <a:t> = E(</a:t>
                </a:r>
                <a:r>
                  <a:rPr lang="en-US" sz="1350" i="1" baseline="30000" dirty="0">
                    <a:solidFill>
                      <a:schemeClr val="tx1"/>
                    </a:solidFill>
                    <a:latin typeface="Times New Roman" pitchFamily="18" charset="0"/>
                    <a:ea typeface="Calibri" panose="020F0502020204030204" pitchFamily="34" charset="0"/>
                    <a:cs typeface="Times New Roman" pitchFamily="18" charset="0"/>
                  </a:rPr>
                  <a:t>8</a:t>
                </a:r>
                <a:r>
                  <a:rPr lang="en-US" sz="1350" i="1" dirty="0">
                    <a:solidFill>
                      <a:schemeClr val="tx1"/>
                    </a:solidFill>
                    <a:latin typeface="Times New Roman" pitchFamily="18" charset="0"/>
                    <a:ea typeface="Calibri" panose="020F0502020204030204" pitchFamily="34" charset="0"/>
                    <a:cs typeface="Times New Roman" pitchFamily="18" charset="0"/>
                  </a:rPr>
                  <a:t>He) + </a:t>
                </a:r>
                <a:r>
                  <a:rPr lang="en-US" sz="1350" i="1" dirty="0" err="1">
                    <a:solidFill>
                      <a:schemeClr val="tx1"/>
                    </a:solidFill>
                    <a:latin typeface="Times New Roman" pitchFamily="18" charset="0"/>
                    <a:ea typeface="Calibri" panose="020F0502020204030204" pitchFamily="34" charset="0"/>
                    <a:cs typeface="Times New Roman" pitchFamily="18" charset="0"/>
                  </a:rPr>
                  <a:t>m</a:t>
                </a:r>
                <a:r>
                  <a:rPr lang="en-US" sz="1350" i="1" baseline="-25000" dirty="0" err="1">
                    <a:solidFill>
                      <a:schemeClr val="tx1"/>
                    </a:solidFill>
                    <a:latin typeface="Times New Roman" pitchFamily="18" charset="0"/>
                    <a:ea typeface="Calibri" panose="020F0502020204030204" pitchFamily="34" charset="0"/>
                    <a:cs typeface="Times New Roman" pitchFamily="18" charset="0"/>
                  </a:rPr>
                  <a:t>p</a:t>
                </a:r>
                <a:r>
                  <a:rPr lang="en-US" sz="1350" i="1" baseline="-25000" dirty="0">
                    <a:solidFill>
                      <a:schemeClr val="tx1"/>
                    </a:solidFill>
                    <a:latin typeface="Times New Roman" pitchFamily="18" charset="0"/>
                    <a:ea typeface="Calibri" panose="020F0502020204030204" pitchFamily="34" charset="0"/>
                    <a:cs typeface="Times New Roman" pitchFamily="18" charset="0"/>
                  </a:rPr>
                  <a:t>  </a:t>
                </a:r>
                <a14:m>
                  <m:oMath xmlns:m="http://schemas.openxmlformats.org/officeDocument/2006/math">
                    <m:r>
                      <a:rPr lang="en-US" sz="1350" i="1">
                        <a:solidFill>
                          <a:schemeClr val="tx1"/>
                        </a:solidFill>
                        <a:latin typeface="Cambria Math" panose="02040503050406030204" pitchFamily="18" charset="0"/>
                      </a:rPr>
                      <m:t>−</m:t>
                    </m:r>
                  </m:oMath>
                </a14:m>
                <a:r>
                  <a:rPr lang="en-US" sz="1350" i="1" dirty="0">
                    <a:solidFill>
                      <a:schemeClr val="tx1"/>
                    </a:solidFill>
                    <a:latin typeface="Times New Roman" pitchFamily="18" charset="0"/>
                    <a:ea typeface="Calibri" panose="020F0502020204030204" pitchFamily="34" charset="0"/>
                    <a:cs typeface="Times New Roman" pitchFamily="18" charset="0"/>
                  </a:rPr>
                  <a:t> E(</a:t>
                </a:r>
                <a:r>
                  <a:rPr lang="en-US" sz="1350" i="1" baseline="30000" dirty="0">
                    <a:solidFill>
                      <a:schemeClr val="tx1"/>
                    </a:solidFill>
                    <a:latin typeface="Times New Roman" pitchFamily="18" charset="0"/>
                    <a:ea typeface="Calibri" panose="020F0502020204030204" pitchFamily="34" charset="0"/>
                    <a:cs typeface="Times New Roman" pitchFamily="18" charset="0"/>
                  </a:rPr>
                  <a:t>4</a:t>
                </a:r>
                <a:r>
                  <a:rPr lang="en-US" sz="1350" i="1" dirty="0">
                    <a:solidFill>
                      <a:schemeClr val="tx1"/>
                    </a:solidFill>
                    <a:latin typeface="Times New Roman" pitchFamily="18" charset="0"/>
                    <a:ea typeface="Calibri" panose="020F0502020204030204" pitchFamily="34" charset="0"/>
                    <a:cs typeface="Times New Roman" pitchFamily="18" charset="0"/>
                  </a:rPr>
                  <a:t>He) </a:t>
                </a:r>
                <a14:m>
                  <m:oMath xmlns:m="http://schemas.openxmlformats.org/officeDocument/2006/math">
                    <m:r>
                      <a:rPr lang="en-US" sz="1350" i="1">
                        <a:solidFill>
                          <a:schemeClr val="tx1"/>
                        </a:solidFill>
                        <a:latin typeface="Cambria Math" panose="02040503050406030204" pitchFamily="18" charset="0"/>
                      </a:rPr>
                      <m:t>−</m:t>
                    </m:r>
                  </m:oMath>
                </a14:m>
                <a:r>
                  <a:rPr lang="en-US" sz="1350" i="1" dirty="0">
                    <a:solidFill>
                      <a:schemeClr val="tx1"/>
                    </a:solidFill>
                    <a:latin typeface="Times New Roman" pitchFamily="18" charset="0"/>
                    <a:ea typeface="Calibri" panose="020F0502020204030204" pitchFamily="34" charset="0"/>
                    <a:cs typeface="Times New Roman" pitchFamily="18" charset="0"/>
                  </a:rPr>
                  <a:t> E(p) </a:t>
                </a:r>
                <a:endParaRPr lang="en-US" sz="1350" i="1" dirty="0">
                  <a:solidFill>
                    <a:schemeClr val="tx1"/>
                  </a:solidFill>
                  <a:latin typeface="Times New Roman" pitchFamily="18" charset="0"/>
                  <a:cs typeface="Times New Roman" pitchFamily="18" charset="0"/>
                </a:endParaRPr>
              </a:p>
            </p:txBody>
          </p:sp>
        </mc:Choice>
        <mc:Fallback>
          <p:sp>
            <p:nvSpPr>
              <p:cNvPr id="10" name="Rectangle 2"/>
              <p:cNvSpPr>
                <a:spLocks noRot="1" noChangeAspect="1" noMove="1" noResize="1" noEditPoints="1" noAdjustHandles="1" noChangeArrowheads="1" noChangeShapeType="1" noTextEdit="1"/>
              </p:cNvSpPr>
              <p:nvPr/>
            </p:nvSpPr>
            <p:spPr>
              <a:xfrm>
                <a:off x="669498" y="4563533"/>
                <a:ext cx="2845651" cy="300082"/>
              </a:xfrm>
              <a:prstGeom prst="rect">
                <a:avLst/>
              </a:prstGeom>
              <a:blipFill rotWithShape="1">
                <a:blip r:embed="rId4"/>
                <a:stretch>
                  <a:fillRect l="-642" t="-2041" b="-20408"/>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11" name="Rectangle 5"/>
              <p:cNvSpPr/>
              <p:nvPr/>
            </p:nvSpPr>
            <p:spPr>
              <a:xfrm>
                <a:off x="862990" y="5205632"/>
                <a:ext cx="2137988" cy="515077"/>
              </a:xfrm>
              <a:prstGeom prst="rect">
                <a:avLst/>
              </a:prstGeom>
            </p:spPr>
            <p:txBody>
              <a:bodyPr wrap="square">
                <a:spAutoFit/>
              </a:bodyPr>
              <a:lstStyle/>
              <a:p>
                <a:pPr defTabSz="685800"/>
                <a14:m>
                  <m:oMathPara xmlns:m="http://schemas.openxmlformats.org/officeDocument/2006/math">
                    <m:oMathParaPr>
                      <m:jc m:val="centerGroup"/>
                    </m:oMathParaPr>
                    <m:oMath xmlns:m="http://schemas.openxmlformats.org/officeDocument/2006/math">
                      <m:r>
                        <a:rPr lang="en-US" sz="1350" i="1" smtClean="0">
                          <a:solidFill>
                            <a:schemeClr val="tx1"/>
                          </a:solidFill>
                          <a:latin typeface="Cambria Math" panose="02040503050406030204" pitchFamily="18" charset="0"/>
                        </a:rPr>
                        <m:t>𝑀</m:t>
                      </m:r>
                      <m:r>
                        <a:rPr lang="en-US" sz="1350">
                          <a:solidFill>
                            <a:schemeClr val="tx1"/>
                          </a:solidFill>
                          <a:latin typeface="Cambria Math" panose="02040503050406030204" pitchFamily="18" charset="0"/>
                        </a:rPr>
                        <m:t>=</m:t>
                      </m:r>
                      <m:rad>
                        <m:radPr>
                          <m:degHide m:val="on"/>
                          <m:ctrlPr>
                            <a:rPr lang="en-US" sz="1350" i="1">
                              <a:solidFill>
                                <a:schemeClr val="tx1"/>
                              </a:solidFill>
                              <a:latin typeface="Cambria Math"/>
                            </a:rPr>
                          </m:ctrlPr>
                        </m:radPr>
                        <m:deg/>
                        <m:e>
                          <m:sSubSup>
                            <m:sSubSupPr>
                              <m:ctrlPr>
                                <a:rPr lang="en-US" sz="1350" i="1">
                                  <a:solidFill>
                                    <a:schemeClr val="tx1"/>
                                  </a:solidFill>
                                  <a:latin typeface="Cambria Math"/>
                                </a:rPr>
                              </m:ctrlPr>
                            </m:sSubSupPr>
                            <m:e>
                              <m:r>
                                <a:rPr lang="en-US" sz="1350" i="1">
                                  <a:solidFill>
                                    <a:schemeClr val="tx1"/>
                                  </a:solidFill>
                                  <a:latin typeface="Cambria Math" panose="02040503050406030204" pitchFamily="18" charset="0"/>
                                </a:rPr>
                                <m:t>𝐸</m:t>
                              </m:r>
                            </m:e>
                            <m:sub>
                              <m:r>
                                <a:rPr lang="en-US" sz="1350" i="1">
                                  <a:solidFill>
                                    <a:schemeClr val="tx1"/>
                                  </a:solidFill>
                                  <a:latin typeface="Cambria Math" panose="02040503050406030204" pitchFamily="18" charset="0"/>
                                </a:rPr>
                                <m:t>𝑚𝑖𝑠𝑠</m:t>
                              </m:r>
                            </m:sub>
                            <m:sup>
                              <m:r>
                                <a:rPr lang="en-US" sz="1350">
                                  <a:solidFill>
                                    <a:schemeClr val="tx1"/>
                                  </a:solidFill>
                                  <a:latin typeface="Cambria Math" panose="02040503050406030204" pitchFamily="18" charset="0"/>
                                </a:rPr>
                                <m:t>2</m:t>
                              </m:r>
                            </m:sup>
                          </m:sSubSup>
                          <m:r>
                            <a:rPr lang="en-US" sz="1350">
                              <a:solidFill>
                                <a:schemeClr val="tx1"/>
                              </a:solidFill>
                              <a:latin typeface="Cambria Math" panose="02040503050406030204" pitchFamily="18" charset="0"/>
                            </a:rPr>
                            <m:t>−</m:t>
                          </m:r>
                          <m:sSubSup>
                            <m:sSubSupPr>
                              <m:ctrlPr>
                                <a:rPr lang="en-US" sz="1350" i="1">
                                  <a:solidFill>
                                    <a:schemeClr val="tx1"/>
                                  </a:solidFill>
                                  <a:latin typeface="Cambria Math"/>
                                </a:rPr>
                              </m:ctrlPr>
                            </m:sSubSupPr>
                            <m:e>
                              <m:r>
                                <a:rPr lang="en-US" sz="1350" i="1">
                                  <a:solidFill>
                                    <a:schemeClr val="tx1"/>
                                  </a:solidFill>
                                  <a:latin typeface="Cambria Math" panose="02040503050406030204" pitchFamily="18" charset="0"/>
                                </a:rPr>
                                <m:t>𝑃</m:t>
                              </m:r>
                            </m:e>
                            <m:sub>
                              <m:r>
                                <a:rPr lang="en-US" sz="1350" i="1">
                                  <a:solidFill>
                                    <a:schemeClr val="tx1"/>
                                  </a:solidFill>
                                  <a:latin typeface="Cambria Math" panose="02040503050406030204" pitchFamily="18" charset="0"/>
                                </a:rPr>
                                <m:t>𝑚𝑖𝑠𝑠</m:t>
                              </m:r>
                            </m:sub>
                            <m:sup>
                              <m:r>
                                <a:rPr lang="en-US" sz="1350">
                                  <a:solidFill>
                                    <a:schemeClr val="tx1"/>
                                  </a:solidFill>
                                  <a:latin typeface="Cambria Math" panose="02040503050406030204" pitchFamily="18" charset="0"/>
                                </a:rPr>
                                <m:t>2</m:t>
                              </m:r>
                            </m:sup>
                          </m:sSubSup>
                          <m:r>
                            <a:rPr lang="en-US" sz="1350">
                              <a:solidFill>
                                <a:schemeClr val="tx1"/>
                              </a:solidFill>
                              <a:latin typeface="Cambria Math" panose="02040503050406030204" pitchFamily="18" charset="0"/>
                            </a:rPr>
                            <m:t> </m:t>
                          </m:r>
                        </m:e>
                      </m:rad>
                    </m:oMath>
                  </m:oMathPara>
                </a14:m>
                <a:endParaRPr lang="en-US" sz="1350" dirty="0">
                  <a:solidFill>
                    <a:schemeClr val="tx1"/>
                  </a:solidFill>
                  <a:latin typeface="Times New Roman" pitchFamily="18" charset="0"/>
                  <a:cs typeface="Times New Roman" pitchFamily="18" charset="0"/>
                </a:endParaRPr>
              </a:p>
            </p:txBody>
          </p:sp>
        </mc:Choice>
        <mc:Fallback>
          <p:sp>
            <p:nvSpPr>
              <p:cNvPr id="11" name="Rectangle 5"/>
              <p:cNvSpPr>
                <a:spLocks noRot="1" noChangeAspect="1" noMove="1" noResize="1" noEditPoints="1" noAdjustHandles="1" noChangeArrowheads="1" noChangeShapeType="1" noTextEdit="1"/>
              </p:cNvSpPr>
              <p:nvPr/>
            </p:nvSpPr>
            <p:spPr>
              <a:xfrm>
                <a:off x="862990" y="5205632"/>
                <a:ext cx="2137988" cy="515077"/>
              </a:xfrm>
              <a:prstGeom prst="rect">
                <a:avLst/>
              </a:prstGeom>
              <a:blipFill rotWithShape="1">
                <a:blip r:embed="rId5"/>
                <a:stretch>
                  <a:fillRect/>
                </a:stretch>
              </a:blipFill>
            </p:spPr>
            <p:txBody>
              <a:bodyPr/>
              <a:lstStyle/>
              <a:p>
                <a:r>
                  <a:rPr lang="ru-RU">
                    <a:noFill/>
                  </a:rPr>
                  <a:t> </a:t>
                </a:r>
              </a:p>
            </p:txBody>
          </p:sp>
        </mc:Fallback>
      </mc:AlternateContent>
      <p:sp>
        <p:nvSpPr>
          <p:cNvPr id="12" name="Rectangle 8"/>
          <p:cNvSpPr/>
          <p:nvPr/>
        </p:nvSpPr>
        <p:spPr>
          <a:xfrm>
            <a:off x="3109681" y="5313129"/>
            <a:ext cx="1221809" cy="300082"/>
          </a:xfrm>
          <a:prstGeom prst="rect">
            <a:avLst/>
          </a:prstGeom>
        </p:spPr>
        <p:txBody>
          <a:bodyPr wrap="none">
            <a:spAutoFit/>
          </a:bodyPr>
          <a:lstStyle/>
          <a:p>
            <a:pPr defTabSz="685800"/>
            <a:r>
              <a:rPr lang="en-US" sz="1350" i="1" dirty="0">
                <a:latin typeface="Times New Roman" pitchFamily="18" charset="0"/>
                <a:ea typeface="Calibri" panose="020F0502020204030204" pitchFamily="34" charset="0"/>
                <a:cs typeface="Times New Roman" pitchFamily="18" charset="0"/>
              </a:rPr>
              <a:t>Е</a:t>
            </a:r>
            <a:r>
              <a:rPr lang="en-US" sz="1350" i="1" baseline="-25000" dirty="0">
                <a:latin typeface="Times New Roman" pitchFamily="18" charset="0"/>
                <a:ea typeface="Calibri" panose="020F0502020204030204" pitchFamily="34" charset="0"/>
                <a:cs typeface="Times New Roman" pitchFamily="18" charset="0"/>
              </a:rPr>
              <a:t>4n  </a:t>
            </a:r>
            <a:r>
              <a:rPr lang="en-US" sz="1350" i="1" dirty="0">
                <a:latin typeface="Times New Roman" pitchFamily="18" charset="0"/>
                <a:ea typeface="Calibri" panose="020F0502020204030204" pitchFamily="34" charset="0"/>
                <a:cs typeface="Times New Roman" pitchFamily="18" charset="0"/>
              </a:rPr>
              <a:t>= M – 4m</a:t>
            </a:r>
            <a:r>
              <a:rPr lang="en-US" sz="1350" i="1" baseline="-25000" dirty="0">
                <a:latin typeface="Times New Roman" pitchFamily="18" charset="0"/>
                <a:ea typeface="Calibri" panose="020F0502020204030204" pitchFamily="34" charset="0"/>
                <a:cs typeface="Times New Roman" pitchFamily="18" charset="0"/>
              </a:rPr>
              <a:t>n</a:t>
            </a:r>
            <a:endParaRPr lang="en-US" sz="1350" i="1" dirty="0">
              <a:latin typeface="Times New Roman" pitchFamily="18" charset="0"/>
              <a:cs typeface="Times New Roman" pitchFamily="18" charset="0"/>
            </a:endParaRPr>
          </a:p>
        </p:txBody>
      </p:sp>
      <mc:AlternateContent xmlns:mc="http://schemas.openxmlformats.org/markup-compatibility/2006">
        <mc:Choice xmlns:a14="http://schemas.microsoft.com/office/drawing/2010/main" Requires="a14">
          <p:sp>
            <p:nvSpPr>
              <p:cNvPr id="13" name="Rectangle 10"/>
              <p:cNvSpPr/>
              <p:nvPr/>
            </p:nvSpPr>
            <p:spPr>
              <a:xfrm>
                <a:off x="591281" y="4863615"/>
                <a:ext cx="3002085" cy="342017"/>
              </a:xfrm>
              <a:prstGeom prst="rect">
                <a:avLst/>
              </a:prstGeom>
            </p:spPr>
            <p:txBody>
              <a:bodyPr wrap="square">
                <a:spAutoFit/>
              </a:bodyPr>
              <a:lstStyle/>
              <a:p>
                <a:pPr defTabSz="685800"/>
                <a14:m>
                  <m:oMathPara xmlns:m="http://schemas.openxmlformats.org/officeDocument/2006/math">
                    <m:oMathParaPr>
                      <m:jc m:val="centerGroup"/>
                    </m:oMathParaPr>
                    <m:oMath xmlns:m="http://schemas.openxmlformats.org/officeDocument/2006/math">
                      <m:d>
                        <m:dPr>
                          <m:begChr m:val=""/>
                          <m:ctrlPr>
                            <a:rPr lang="en-US" sz="1350" i="1" smtClean="0">
                              <a:solidFill>
                                <a:schemeClr val="tx1"/>
                              </a:solidFill>
                              <a:latin typeface="Cambria Math"/>
                            </a:rPr>
                          </m:ctrlPr>
                        </m:dPr>
                        <m:e>
                          <m:acc>
                            <m:accPr>
                              <m:chr m:val="⃗"/>
                              <m:ctrlPr>
                                <a:rPr lang="en-US" sz="1350" i="1">
                                  <a:solidFill>
                                    <a:schemeClr val="tx1"/>
                                  </a:solidFill>
                                  <a:latin typeface="Cambria Math"/>
                                </a:rPr>
                              </m:ctrlPr>
                            </m:accPr>
                            <m:e>
                              <m:r>
                                <a:rPr lang="en-US" sz="1350" i="1">
                                  <a:solidFill>
                                    <a:schemeClr val="tx1"/>
                                  </a:solidFill>
                                  <a:latin typeface="Cambria Math" panose="02040503050406030204" pitchFamily="18" charset="0"/>
                                </a:rPr>
                                <m:t>𝑃</m:t>
                              </m:r>
                            </m:e>
                          </m:acc>
                          <m:r>
                            <m:rPr>
                              <m:nor/>
                            </m:rPr>
                            <a:rPr lang="en-US" sz="1350" i="1" baseline="-25000">
                              <a:solidFill>
                                <a:schemeClr val="tx1"/>
                              </a:solidFill>
                              <a:latin typeface="Times New Roman" pitchFamily="18" charset="0"/>
                              <a:ea typeface="Calibri" panose="020F0502020204030204" pitchFamily="34" charset="0"/>
                              <a:cs typeface="Times New Roman" pitchFamily="18" charset="0"/>
                            </a:rPr>
                            <m:t>miss</m:t>
                          </m:r>
                          <m:r>
                            <a:rPr lang="en-US" sz="1350">
                              <a:solidFill>
                                <a:schemeClr val="tx1"/>
                              </a:solidFill>
                              <a:latin typeface="Cambria Math" panose="02040503050406030204" pitchFamily="18" charset="0"/>
                            </a:rPr>
                            <m:t>=</m:t>
                          </m:r>
                          <m:acc>
                            <m:accPr>
                              <m:chr m:val="⃗"/>
                              <m:ctrlPr>
                                <a:rPr lang="en-US" sz="1350" i="1">
                                  <a:solidFill>
                                    <a:schemeClr val="tx1"/>
                                  </a:solidFill>
                                  <a:latin typeface="Cambria Math"/>
                                </a:rPr>
                              </m:ctrlPr>
                            </m:accPr>
                            <m:e>
                              <m:r>
                                <a:rPr lang="en-US" sz="1350" i="1">
                                  <a:solidFill>
                                    <a:schemeClr val="tx1"/>
                                  </a:solidFill>
                                  <a:latin typeface="Cambria Math" panose="02040503050406030204" pitchFamily="18" charset="0"/>
                                </a:rPr>
                                <m:t>𝑃</m:t>
                              </m:r>
                            </m:e>
                          </m:acc>
                          <m:d>
                            <m:dPr>
                              <m:ctrlPr>
                                <a:rPr lang="en-US" sz="1350" i="1">
                                  <a:solidFill>
                                    <a:schemeClr val="tx1"/>
                                  </a:solidFill>
                                  <a:latin typeface="Cambria Math" panose="02040503050406030204" pitchFamily="18" charset="0"/>
                                </a:rPr>
                              </m:ctrlPr>
                            </m:dPr>
                            <m:e>
                              <m:r>
                                <m:rPr>
                                  <m:nor/>
                                </m:rPr>
                                <a:rPr lang="en-US" sz="1350" i="1" baseline="30000">
                                  <a:solidFill>
                                    <a:schemeClr val="tx1"/>
                                  </a:solidFill>
                                  <a:latin typeface="Times New Roman" pitchFamily="18" charset="0"/>
                                  <a:ea typeface="Calibri" panose="020F0502020204030204" pitchFamily="34" charset="0"/>
                                  <a:cs typeface="Times New Roman" pitchFamily="18" charset="0"/>
                                </a:rPr>
                                <m:t>8</m:t>
                              </m:r>
                              <m:r>
                                <m:rPr>
                                  <m:nor/>
                                </m:rPr>
                                <a:rPr lang="en-US" sz="1350" i="1">
                                  <a:solidFill>
                                    <a:schemeClr val="tx1"/>
                                  </a:solidFill>
                                  <a:latin typeface="Times New Roman" pitchFamily="18" charset="0"/>
                                  <a:ea typeface="Calibri" panose="020F0502020204030204" pitchFamily="34" charset="0"/>
                                  <a:cs typeface="Times New Roman" pitchFamily="18" charset="0"/>
                                </a:rPr>
                                <m:t>He</m:t>
                              </m:r>
                            </m:e>
                          </m:d>
                          <m:r>
                            <a:rPr lang="en-US" sz="1350">
                              <a:solidFill>
                                <a:schemeClr val="tx1"/>
                              </a:solidFill>
                              <a:latin typeface="Cambria Math" panose="02040503050406030204" pitchFamily="18" charset="0"/>
                            </a:rPr>
                            <m:t> − </m:t>
                          </m:r>
                          <m:acc>
                            <m:accPr>
                              <m:chr m:val="⃗"/>
                              <m:ctrlPr>
                                <a:rPr lang="en-US" sz="1350" i="1">
                                  <a:solidFill>
                                    <a:schemeClr val="tx1"/>
                                  </a:solidFill>
                                  <a:latin typeface="Cambria Math"/>
                                </a:rPr>
                              </m:ctrlPr>
                            </m:accPr>
                            <m:e>
                              <m:r>
                                <a:rPr lang="en-US" sz="1350" i="1">
                                  <a:solidFill>
                                    <a:schemeClr val="tx1"/>
                                  </a:solidFill>
                                  <a:latin typeface="Cambria Math" panose="02040503050406030204" pitchFamily="18" charset="0"/>
                                </a:rPr>
                                <m:t>𝑃</m:t>
                              </m:r>
                            </m:e>
                          </m:acc>
                          <m:r>
                            <a:rPr lang="en-US" sz="1350">
                              <a:solidFill>
                                <a:schemeClr val="tx1"/>
                              </a:solidFill>
                              <a:latin typeface="Cambria Math" panose="02040503050406030204" pitchFamily="18" charset="0"/>
                            </a:rPr>
                            <m:t>(</m:t>
                          </m:r>
                          <m:r>
                            <m:rPr>
                              <m:nor/>
                            </m:rPr>
                            <a:rPr lang="en-US" sz="1350" i="1" baseline="30000">
                              <a:solidFill>
                                <a:schemeClr val="tx1"/>
                              </a:solidFill>
                              <a:latin typeface="Times New Roman" pitchFamily="18" charset="0"/>
                              <a:ea typeface="Calibri" panose="020F0502020204030204" pitchFamily="34" charset="0"/>
                              <a:cs typeface="Times New Roman" pitchFamily="18" charset="0"/>
                            </a:rPr>
                            <m:t>4</m:t>
                          </m:r>
                          <m:r>
                            <m:rPr>
                              <m:nor/>
                            </m:rPr>
                            <a:rPr lang="en-US" sz="1350" i="1">
                              <a:solidFill>
                                <a:schemeClr val="tx1"/>
                              </a:solidFill>
                              <a:latin typeface="Times New Roman" pitchFamily="18" charset="0"/>
                              <a:ea typeface="Calibri" panose="020F0502020204030204" pitchFamily="34" charset="0"/>
                              <a:cs typeface="Times New Roman" pitchFamily="18" charset="0"/>
                            </a:rPr>
                            <m:t>He</m:t>
                          </m:r>
                          <m:r>
                            <a:rPr lang="en-US" sz="1350">
                              <a:solidFill>
                                <a:schemeClr val="tx1"/>
                              </a:solidFill>
                              <a:latin typeface="Cambria Math" panose="02040503050406030204" pitchFamily="18" charset="0"/>
                            </a:rPr>
                            <m:t>) − </m:t>
                          </m:r>
                          <m:acc>
                            <m:accPr>
                              <m:chr m:val="⃗"/>
                              <m:ctrlPr>
                                <a:rPr lang="en-US" sz="1350" i="1">
                                  <a:solidFill>
                                    <a:schemeClr val="tx1"/>
                                  </a:solidFill>
                                  <a:latin typeface="Cambria Math"/>
                                </a:rPr>
                              </m:ctrlPr>
                            </m:accPr>
                            <m:e>
                              <m:r>
                                <a:rPr lang="en-US" sz="1350" i="1">
                                  <a:solidFill>
                                    <a:schemeClr val="tx1"/>
                                  </a:solidFill>
                                  <a:latin typeface="Cambria Math" panose="02040503050406030204" pitchFamily="18" charset="0"/>
                                </a:rPr>
                                <m:t>𝑃</m:t>
                              </m:r>
                            </m:e>
                          </m:acc>
                          <m:r>
                            <a:rPr lang="en-US" sz="1350">
                              <a:solidFill>
                                <a:schemeClr val="tx1"/>
                              </a:solidFill>
                              <a:latin typeface="Cambria Math" panose="02040503050406030204" pitchFamily="18" charset="0"/>
                            </a:rPr>
                            <m:t>(</m:t>
                          </m:r>
                          <m:r>
                            <a:rPr lang="en-US" sz="1350" i="1">
                              <a:solidFill>
                                <a:schemeClr val="tx1"/>
                              </a:solidFill>
                              <a:latin typeface="Cambria Math" panose="02040503050406030204" pitchFamily="18" charset="0"/>
                            </a:rPr>
                            <m:t>𝑝</m:t>
                          </m:r>
                        </m:e>
                      </m:d>
                    </m:oMath>
                  </m:oMathPara>
                </a14:m>
                <a:endParaRPr lang="en-US" sz="1350" dirty="0">
                  <a:solidFill>
                    <a:schemeClr val="tx1"/>
                  </a:solidFill>
                  <a:latin typeface="Times New Roman" pitchFamily="18" charset="0"/>
                  <a:cs typeface="Times New Roman" pitchFamily="18" charset="0"/>
                </a:endParaRPr>
              </a:p>
            </p:txBody>
          </p:sp>
        </mc:Choice>
        <mc:Fallback>
          <p:sp>
            <p:nvSpPr>
              <p:cNvPr id="13" name="Rectangle 10"/>
              <p:cNvSpPr>
                <a:spLocks noRot="1" noChangeAspect="1" noMove="1" noResize="1" noEditPoints="1" noAdjustHandles="1" noChangeArrowheads="1" noChangeShapeType="1" noTextEdit="1"/>
              </p:cNvSpPr>
              <p:nvPr/>
            </p:nvSpPr>
            <p:spPr>
              <a:xfrm>
                <a:off x="591281" y="4863615"/>
                <a:ext cx="3002085" cy="342017"/>
              </a:xfrm>
              <a:prstGeom prst="rect">
                <a:avLst/>
              </a:prstGeom>
              <a:blipFill rotWithShape="1">
                <a:blip r:embed="rId6"/>
                <a:stretch>
                  <a:fillRect t="-126786" r="-11585" b="-200000"/>
                </a:stretch>
              </a:blipFill>
            </p:spPr>
            <p:txBody>
              <a:bodyPr/>
              <a:lstStyle/>
              <a:p>
                <a:r>
                  <a:rPr lang="ru-RU">
                    <a:noFill/>
                  </a:rPr>
                  <a:t> </a:t>
                </a:r>
              </a:p>
            </p:txBody>
          </p:sp>
        </mc:Fallback>
      </mc:AlternateContent>
    </p:spTree>
    <p:extLst>
      <p:ext uri="{BB962C8B-B14F-4D97-AF65-F5344CB8AC3E}">
        <p14:creationId xmlns:p14="http://schemas.microsoft.com/office/powerpoint/2010/main" val="2957676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116632"/>
            <a:ext cx="7772400" cy="648072"/>
          </a:xfrm>
        </p:spPr>
        <p:style>
          <a:lnRef idx="1">
            <a:schemeClr val="accent3"/>
          </a:lnRef>
          <a:fillRef idx="2">
            <a:schemeClr val="accent3"/>
          </a:fillRef>
          <a:effectRef idx="1">
            <a:schemeClr val="accent3"/>
          </a:effectRef>
          <a:fontRef idx="minor">
            <a:schemeClr val="dk1"/>
          </a:fontRef>
        </p:style>
        <p:txBody>
          <a:bodyPr>
            <a:noAutofit/>
          </a:bodyPr>
          <a:lstStyle/>
          <a:p>
            <a:pPr algn="ctr">
              <a:spcBef>
                <a:spcPts val="0"/>
              </a:spcBef>
            </a:pPr>
            <a:r>
              <a:rPr lang="en-US" sz="1600" b="1" u="sng"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Sylfaen" pitchFamily="18" charset="0"/>
              </a:rPr>
              <a:t> </a:t>
            </a:r>
            <a:r>
              <a:rPr lang="hy-AM" sz="1600" b="1" u="sng"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Sylfaen" pitchFamily="18" charset="0"/>
              </a:rPr>
              <a:t>Ծրագրի նպատակները</a:t>
            </a:r>
            <a:br>
              <a:rPr lang="hy-AM" sz="1600" b="1" u="sng"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Sylfaen" pitchFamily="18" charset="0"/>
              </a:rPr>
            </a:br>
            <a:r>
              <a:rPr lang="hy-AM" sz="1600" b="1" u="sng"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Sylfaen" pitchFamily="18" charset="0"/>
              </a:rPr>
              <a:t>Հետազոտվող ռեակցիաները</a:t>
            </a:r>
          </a:p>
        </p:txBody>
      </p:sp>
      <p:sp>
        <p:nvSpPr>
          <p:cNvPr id="4" name="Прямоугольник 3"/>
          <p:cNvSpPr/>
          <p:nvPr/>
        </p:nvSpPr>
        <p:spPr>
          <a:xfrm>
            <a:off x="107504" y="764704"/>
            <a:ext cx="8928992" cy="6101286"/>
          </a:xfrm>
          <a:prstGeom prst="rect">
            <a:avLst/>
          </a:prstGeom>
        </p:spPr>
        <p:txBody>
          <a:bodyPr wrap="square">
            <a:spAutoFit/>
          </a:bodyPr>
          <a:lstStyle/>
          <a:p>
            <a:pPr algn="just">
              <a:lnSpc>
                <a:spcPct val="114000"/>
              </a:lnSpc>
            </a:pPr>
            <a:r>
              <a:rPr lang="hy-AM" sz="1400" dirty="0">
                <a:latin typeface="Sylfaen" pitchFamily="18" charset="0"/>
              </a:rPr>
              <a:t>Սույն Ծրագրի հիմնական խնդիրներն են</a:t>
            </a:r>
            <a:r>
              <a:rPr lang="ru-RU" sz="1400" dirty="0">
                <a:latin typeface="Sylfaen" pitchFamily="18" charset="0"/>
              </a:rPr>
              <a:t>`</a:t>
            </a:r>
          </a:p>
          <a:p>
            <a:pPr marL="285750" indent="-285750" algn="just">
              <a:lnSpc>
                <a:spcPct val="114000"/>
              </a:lnSpc>
              <a:spcBef>
                <a:spcPts val="200"/>
              </a:spcBef>
              <a:spcAft>
                <a:spcPts val="200"/>
              </a:spcAft>
              <a:buClr>
                <a:srgbClr val="00B050"/>
              </a:buClr>
              <a:buFont typeface="Wingdings" pitchFamily="2" charset="2"/>
              <a:buChar char="Ø"/>
            </a:pPr>
            <a:r>
              <a:rPr lang="hy-AM" sz="1400" dirty="0">
                <a:latin typeface="Sylfaen" pitchFamily="18" charset="0"/>
              </a:rPr>
              <a:t> իրականացնել քառանեյտրոն համակարգերի առաքման ֆոտոմիջուկային </a:t>
            </a:r>
            <a:r>
              <a:rPr lang="hy-AM" sz="1400" b="1" dirty="0">
                <a:solidFill>
                  <a:srgbClr val="FF0000"/>
                </a:solidFill>
                <a:latin typeface="Sylfaen" pitchFamily="18" charset="0"/>
              </a:rPr>
              <a:t>(γ,</a:t>
            </a:r>
            <a:r>
              <a:rPr lang="ru-RU" sz="1400" b="1" dirty="0">
                <a:solidFill>
                  <a:srgbClr val="FF0000"/>
                </a:solidFill>
                <a:latin typeface="Sylfaen" pitchFamily="18" charset="0"/>
              </a:rPr>
              <a:t> </a:t>
            </a:r>
            <a:r>
              <a:rPr lang="hy-AM" sz="1400" b="1" dirty="0">
                <a:solidFill>
                  <a:srgbClr val="FF0000"/>
                </a:solidFill>
                <a:latin typeface="Sylfaen" pitchFamily="18" charset="0"/>
              </a:rPr>
              <a:t>4n)</a:t>
            </a:r>
            <a:r>
              <a:rPr lang="hy-AM" sz="1400" dirty="0">
                <a:latin typeface="Sylfaen" pitchFamily="18" charset="0"/>
              </a:rPr>
              <a:t> ռեակցիայի և պրոտոն-միջուկային </a:t>
            </a:r>
            <a:r>
              <a:rPr lang="hy-AM" sz="1400" b="1" dirty="0">
                <a:solidFill>
                  <a:srgbClr val="FF0000"/>
                </a:solidFill>
                <a:latin typeface="Sylfaen" pitchFamily="18" charset="0"/>
              </a:rPr>
              <a:t>(p, 4n)</a:t>
            </a:r>
            <a:r>
              <a:rPr lang="hy-AM" sz="1400" dirty="0">
                <a:latin typeface="Sylfaen" pitchFamily="18" charset="0"/>
              </a:rPr>
              <a:t> և </a:t>
            </a:r>
            <a:r>
              <a:rPr lang="hy-AM" sz="1400" b="1" dirty="0">
                <a:solidFill>
                  <a:srgbClr val="FF0000"/>
                </a:solidFill>
                <a:latin typeface="Sylfaen" pitchFamily="18" charset="0"/>
              </a:rPr>
              <a:t>(p, p+4n)</a:t>
            </a:r>
            <a:r>
              <a:rPr lang="hy-AM" sz="1400" dirty="0">
                <a:latin typeface="Sylfaen" pitchFamily="18" charset="0"/>
              </a:rPr>
              <a:t>, ռեակցիաների ծավալուն փորձարարական ուսումնասիրություն շեմամերձ էներգիաների տիրույթում՝ նպատակ ունենալով որոնելու նոր վկայություններ այդ համակարգերի կոռելացված բնույթի վերաբերյալ:</a:t>
            </a:r>
          </a:p>
          <a:p>
            <a:pPr algn="just"/>
            <a:r>
              <a:rPr lang="hy-AM" sz="1400" dirty="0">
                <a:effectLst/>
                <a:latin typeface="Sylfaen" panose="010A0502050306030303" pitchFamily="18" charset="0"/>
                <a:ea typeface="Calibri" panose="020F0502020204030204" pitchFamily="34" charset="0"/>
                <a:cs typeface="Times New Roman" panose="02020603050405020304" pitchFamily="18" charset="0"/>
              </a:rPr>
              <a:t>Առաջին անգամ շեմամերձ էներգիաների տիրույթում չափվելու են </a:t>
            </a:r>
            <a:r>
              <a:rPr lang="hy-AM" sz="1400" dirty="0">
                <a:latin typeface="Sylfaen" pitchFamily="18" charset="0"/>
              </a:rPr>
              <a:t>հետևյալ</a:t>
            </a:r>
            <a:r>
              <a:rPr lang="hy-AM" sz="1400" dirty="0">
                <a:effectLst/>
                <a:latin typeface="Sylfaen" panose="010A0502050306030303" pitchFamily="18" charset="0"/>
                <a:ea typeface="Calibri" panose="020F0502020204030204" pitchFamily="34" charset="0"/>
                <a:cs typeface="Times New Roman" panose="02020603050405020304" pitchFamily="18" charset="0"/>
              </a:rPr>
              <a:t> ռեակցիաների կտրվածքները</a:t>
            </a:r>
            <a:r>
              <a:rPr lang="hy-AM" sz="1400" dirty="0">
                <a:effectLst/>
                <a:latin typeface="Sylfaen" panose="010A0502050306030303" pitchFamily="18" charset="0"/>
                <a:ea typeface="Times New Roman" panose="02020603050405020304" pitchFamily="18" charset="0"/>
                <a:cs typeface="Times New Roman" panose="02020603050405020304" pitchFamily="18" charset="0"/>
              </a:rPr>
              <a:t>՝</a:t>
            </a:r>
          </a:p>
          <a:p>
            <a:pPr marL="1200150" lvl="2" indent="-285750" algn="just">
              <a:buClr>
                <a:srgbClr val="00B050"/>
              </a:buClr>
              <a:buFont typeface="Wingdings" panose="05000000000000000000" pitchFamily="2" charset="2"/>
              <a:buChar char="Ø"/>
            </a:pPr>
            <a:r>
              <a:rPr lang="en-US" sz="1500" baseline="30000" dirty="0">
                <a:effectLst/>
                <a:latin typeface="Sylfaen" panose="010A0502050306030303" pitchFamily="18" charset="0"/>
                <a:ea typeface="Times New Roman" panose="02020603050405020304" pitchFamily="18" charset="0"/>
                <a:cs typeface="Times New Roman" panose="02020603050405020304" pitchFamily="18" charset="0"/>
              </a:rPr>
              <a:t>159</a:t>
            </a:r>
            <a:r>
              <a:rPr lang="en-US" sz="1500" dirty="0">
                <a:effectLst/>
                <a:latin typeface="Sylfaen" panose="010A0502050306030303" pitchFamily="18" charset="0"/>
                <a:ea typeface="Times New Roman" panose="02020603050405020304" pitchFamily="18" charset="0"/>
                <a:cs typeface="Times New Roman" panose="02020603050405020304" pitchFamily="18" charset="0"/>
              </a:rPr>
              <a:t>Tb</a:t>
            </a:r>
            <a:r>
              <a:rPr lang="en-US" sz="1500" dirty="0">
                <a:effectLst/>
                <a:latin typeface="Sylfaen" panose="010A0502050306030303" pitchFamily="18" charset="0"/>
                <a:ea typeface="Calibri" panose="020F0502020204030204" pitchFamily="34" charset="0"/>
                <a:cs typeface="Times New Roman" panose="02020603050405020304" pitchFamily="18" charset="0"/>
              </a:rPr>
              <a:t>(</a:t>
            </a:r>
            <a:r>
              <a:rPr lang="en-US" sz="1500" dirty="0">
                <a:effectLst/>
                <a:latin typeface="Sylfaen" panose="010A0502050306030303" pitchFamily="18" charset="0"/>
                <a:ea typeface="Times New Roman" panose="02020603050405020304" pitchFamily="18" charset="0"/>
                <a:cs typeface="Times New Roman" panose="02020603050405020304" pitchFamily="18" charset="0"/>
              </a:rPr>
              <a:t>γ,4</a:t>
            </a:r>
            <a:r>
              <a:rPr lang="en-US" sz="1500" i="1" dirty="0">
                <a:effectLst/>
                <a:latin typeface="Sylfaen" panose="010A0502050306030303" pitchFamily="18" charset="0"/>
                <a:ea typeface="Times New Roman" panose="02020603050405020304" pitchFamily="18" charset="0"/>
                <a:cs typeface="Times New Roman" panose="02020603050405020304" pitchFamily="18" charset="0"/>
              </a:rPr>
              <a:t>n</a:t>
            </a:r>
            <a:r>
              <a:rPr lang="en-US" sz="1500" dirty="0">
                <a:effectLst/>
                <a:latin typeface="Sylfaen" panose="010A0502050306030303" pitchFamily="18" charset="0"/>
                <a:ea typeface="Calibri" panose="020F0502020204030204" pitchFamily="34" charset="0"/>
                <a:cs typeface="Times New Roman" panose="02020603050405020304" pitchFamily="18" charset="0"/>
              </a:rPr>
              <a:t>)</a:t>
            </a:r>
            <a:r>
              <a:rPr lang="en-US" sz="1500" baseline="30000" dirty="0">
                <a:effectLst/>
                <a:latin typeface="Sylfaen" panose="010A0502050306030303" pitchFamily="18" charset="0"/>
                <a:ea typeface="Times New Roman" panose="02020603050405020304" pitchFamily="18" charset="0"/>
                <a:cs typeface="Times New Roman" panose="02020603050405020304" pitchFamily="18" charset="0"/>
              </a:rPr>
              <a:t>155</a:t>
            </a:r>
            <a:r>
              <a:rPr lang="en-US" sz="1500" dirty="0">
                <a:effectLst/>
                <a:latin typeface="Sylfaen" panose="010A0502050306030303" pitchFamily="18" charset="0"/>
                <a:ea typeface="Times New Roman" panose="02020603050405020304" pitchFamily="18" charset="0"/>
                <a:cs typeface="Times New Roman" panose="02020603050405020304" pitchFamily="18" charset="0"/>
              </a:rPr>
              <a:t>Tb</a:t>
            </a:r>
            <a:endParaRPr lang="hy-AM" sz="1500" dirty="0">
              <a:effectLst/>
              <a:latin typeface="Sylfaen" panose="010A0502050306030303" pitchFamily="18" charset="0"/>
              <a:ea typeface="Times New Roman" panose="02020603050405020304" pitchFamily="18" charset="0"/>
              <a:cs typeface="Times New Roman" panose="02020603050405020304" pitchFamily="18" charset="0"/>
            </a:endParaRPr>
          </a:p>
          <a:p>
            <a:pPr marL="1200150" lvl="2" indent="-285750" algn="just">
              <a:buClr>
                <a:srgbClr val="00B050"/>
              </a:buClr>
              <a:buFont typeface="Wingdings" panose="05000000000000000000" pitchFamily="2" charset="2"/>
              <a:buChar char="Ø"/>
            </a:pPr>
            <a:r>
              <a:rPr lang="en-US" sz="1500" baseline="30000" dirty="0">
                <a:effectLst/>
                <a:latin typeface="Sylfaen" panose="010A0502050306030303" pitchFamily="18" charset="0"/>
                <a:ea typeface="Times New Roman" panose="02020603050405020304" pitchFamily="18" charset="0"/>
                <a:cs typeface="Times New Roman" panose="02020603050405020304" pitchFamily="18" charset="0"/>
              </a:rPr>
              <a:t>169</a:t>
            </a:r>
            <a:r>
              <a:rPr lang="en-US" sz="1500" dirty="0">
                <a:effectLst/>
                <a:latin typeface="Sylfaen" panose="010A0502050306030303" pitchFamily="18" charset="0"/>
                <a:ea typeface="Times New Roman" panose="02020603050405020304" pitchFamily="18" charset="0"/>
                <a:cs typeface="Times New Roman" panose="02020603050405020304" pitchFamily="18" charset="0"/>
              </a:rPr>
              <a:t>Tm</a:t>
            </a:r>
            <a:r>
              <a:rPr lang="en-US" sz="1500" dirty="0">
                <a:effectLst/>
                <a:latin typeface="Sylfaen" panose="010A0502050306030303" pitchFamily="18" charset="0"/>
                <a:ea typeface="Calibri" panose="020F0502020204030204" pitchFamily="34" charset="0"/>
                <a:cs typeface="Times New Roman" panose="02020603050405020304" pitchFamily="18" charset="0"/>
              </a:rPr>
              <a:t>(</a:t>
            </a:r>
            <a:r>
              <a:rPr lang="en-US" sz="1500" dirty="0">
                <a:effectLst/>
                <a:latin typeface="Sylfaen" panose="010A0502050306030303" pitchFamily="18" charset="0"/>
                <a:ea typeface="Times New Roman" panose="02020603050405020304" pitchFamily="18" charset="0"/>
                <a:cs typeface="Times New Roman" panose="02020603050405020304" pitchFamily="18" charset="0"/>
              </a:rPr>
              <a:t>γ,4</a:t>
            </a:r>
            <a:r>
              <a:rPr lang="en-US" sz="1500" i="1" dirty="0">
                <a:effectLst/>
                <a:latin typeface="Sylfaen" panose="010A0502050306030303" pitchFamily="18" charset="0"/>
                <a:ea typeface="Times New Roman" panose="02020603050405020304" pitchFamily="18" charset="0"/>
                <a:cs typeface="Times New Roman" panose="02020603050405020304" pitchFamily="18" charset="0"/>
              </a:rPr>
              <a:t>n</a:t>
            </a:r>
            <a:r>
              <a:rPr lang="en-US" sz="1500" dirty="0">
                <a:effectLst/>
                <a:latin typeface="Sylfaen" panose="010A0502050306030303" pitchFamily="18" charset="0"/>
                <a:ea typeface="Calibri" panose="020F0502020204030204" pitchFamily="34" charset="0"/>
                <a:cs typeface="Times New Roman" panose="02020603050405020304" pitchFamily="18" charset="0"/>
              </a:rPr>
              <a:t>)</a:t>
            </a:r>
            <a:r>
              <a:rPr lang="en-US" sz="1500" baseline="30000" dirty="0">
                <a:effectLst/>
                <a:latin typeface="Sylfaen" panose="010A0502050306030303" pitchFamily="18" charset="0"/>
                <a:ea typeface="Times New Roman" panose="02020603050405020304" pitchFamily="18" charset="0"/>
                <a:cs typeface="Times New Roman" panose="02020603050405020304" pitchFamily="18" charset="0"/>
              </a:rPr>
              <a:t>165</a:t>
            </a:r>
            <a:r>
              <a:rPr lang="en-US" sz="1500" dirty="0">
                <a:effectLst/>
                <a:latin typeface="Sylfaen" panose="010A0502050306030303" pitchFamily="18" charset="0"/>
                <a:ea typeface="Times New Roman" panose="02020603050405020304" pitchFamily="18" charset="0"/>
                <a:cs typeface="Times New Roman" panose="02020603050405020304" pitchFamily="18" charset="0"/>
              </a:rPr>
              <a:t>Tm</a:t>
            </a:r>
            <a:endParaRPr lang="hy-AM" sz="1500" dirty="0">
              <a:effectLst/>
              <a:latin typeface="Sylfaen" panose="010A0502050306030303" pitchFamily="18" charset="0"/>
              <a:ea typeface="Times New Roman" panose="02020603050405020304" pitchFamily="18" charset="0"/>
              <a:cs typeface="Times New Roman" panose="02020603050405020304" pitchFamily="18" charset="0"/>
            </a:endParaRPr>
          </a:p>
          <a:p>
            <a:pPr marL="1200150" lvl="2" indent="-285750" algn="just">
              <a:buClr>
                <a:srgbClr val="00B050"/>
              </a:buClr>
              <a:buFont typeface="Wingdings" panose="05000000000000000000" pitchFamily="2" charset="2"/>
              <a:buChar char="Ø"/>
            </a:pPr>
            <a:r>
              <a:rPr lang="en-US" sz="1500" baseline="30000" dirty="0">
                <a:effectLst/>
                <a:latin typeface="Sylfaen" panose="010A0502050306030303" pitchFamily="18" charset="0"/>
                <a:ea typeface="Times New Roman" panose="02020603050405020304" pitchFamily="18" charset="0"/>
                <a:cs typeface="Times New Roman" panose="02020603050405020304" pitchFamily="18" charset="0"/>
              </a:rPr>
              <a:t>175</a:t>
            </a:r>
            <a:r>
              <a:rPr lang="en-US" sz="1500" dirty="0">
                <a:effectLst/>
                <a:latin typeface="Sylfaen" panose="010A0502050306030303" pitchFamily="18" charset="0"/>
                <a:ea typeface="Times New Roman" panose="02020603050405020304" pitchFamily="18" charset="0"/>
                <a:cs typeface="Times New Roman" panose="02020603050405020304" pitchFamily="18" charset="0"/>
              </a:rPr>
              <a:t>Lu</a:t>
            </a:r>
            <a:r>
              <a:rPr lang="en-US" sz="1500" dirty="0">
                <a:effectLst/>
                <a:latin typeface="Sylfaen" panose="010A0502050306030303" pitchFamily="18" charset="0"/>
                <a:ea typeface="Calibri" panose="020F0502020204030204" pitchFamily="34" charset="0"/>
                <a:cs typeface="Times New Roman" panose="02020603050405020304" pitchFamily="18" charset="0"/>
              </a:rPr>
              <a:t>(</a:t>
            </a:r>
            <a:r>
              <a:rPr lang="en-US" sz="1500" dirty="0">
                <a:effectLst/>
                <a:latin typeface="Sylfaen" panose="010A0502050306030303" pitchFamily="18" charset="0"/>
                <a:ea typeface="Times New Roman" panose="02020603050405020304" pitchFamily="18" charset="0"/>
                <a:cs typeface="Times New Roman" panose="02020603050405020304" pitchFamily="18" charset="0"/>
              </a:rPr>
              <a:t>γ,4</a:t>
            </a:r>
            <a:r>
              <a:rPr lang="en-US" sz="1500" i="1" dirty="0">
                <a:effectLst/>
                <a:latin typeface="Sylfaen" panose="010A0502050306030303" pitchFamily="18" charset="0"/>
                <a:ea typeface="Times New Roman" panose="02020603050405020304" pitchFamily="18" charset="0"/>
                <a:cs typeface="Times New Roman" panose="02020603050405020304" pitchFamily="18" charset="0"/>
              </a:rPr>
              <a:t>n</a:t>
            </a:r>
            <a:r>
              <a:rPr lang="en-US" sz="1500" dirty="0">
                <a:effectLst/>
                <a:latin typeface="Sylfaen" panose="010A0502050306030303" pitchFamily="18" charset="0"/>
                <a:ea typeface="Calibri" panose="020F0502020204030204" pitchFamily="34" charset="0"/>
                <a:cs typeface="Times New Roman" panose="02020603050405020304" pitchFamily="18" charset="0"/>
              </a:rPr>
              <a:t>)</a:t>
            </a:r>
            <a:r>
              <a:rPr lang="en-US" sz="1500" baseline="30000" dirty="0">
                <a:effectLst/>
                <a:latin typeface="Sylfaen" panose="010A0502050306030303" pitchFamily="18" charset="0"/>
                <a:ea typeface="Times New Roman" panose="02020603050405020304" pitchFamily="18" charset="0"/>
                <a:cs typeface="Times New Roman" panose="02020603050405020304" pitchFamily="18" charset="0"/>
              </a:rPr>
              <a:t> 171</a:t>
            </a:r>
            <a:r>
              <a:rPr lang="en-US" sz="1500" dirty="0">
                <a:effectLst/>
                <a:latin typeface="Sylfaen" panose="010A0502050306030303" pitchFamily="18" charset="0"/>
                <a:ea typeface="Times New Roman" panose="02020603050405020304" pitchFamily="18" charset="0"/>
                <a:cs typeface="Times New Roman" panose="02020603050405020304" pitchFamily="18" charset="0"/>
              </a:rPr>
              <a:t>Lu </a:t>
            </a:r>
            <a:endParaRPr lang="hy-AM" sz="1500" dirty="0">
              <a:effectLst/>
              <a:latin typeface="Sylfaen" panose="010A0502050306030303" pitchFamily="18" charset="0"/>
              <a:ea typeface="Times New Roman" panose="02020603050405020304" pitchFamily="18" charset="0"/>
              <a:cs typeface="Times New Roman" panose="02020603050405020304" pitchFamily="18" charset="0"/>
            </a:endParaRPr>
          </a:p>
          <a:p>
            <a:pPr marL="1200150" lvl="2" indent="-285750" algn="just">
              <a:buClr>
                <a:srgbClr val="00B050"/>
              </a:buClr>
              <a:buFont typeface="Wingdings" panose="05000000000000000000" pitchFamily="2" charset="2"/>
              <a:buChar char="Ø"/>
            </a:pPr>
            <a:r>
              <a:rPr lang="en-US" sz="1500" baseline="30000" dirty="0">
                <a:effectLst/>
                <a:latin typeface="Sylfaen" panose="010A0502050306030303" pitchFamily="18" charset="0"/>
                <a:ea typeface="Times New Roman" panose="02020603050405020304" pitchFamily="18" charset="0"/>
                <a:cs typeface="Times New Roman" panose="02020603050405020304" pitchFamily="18" charset="0"/>
              </a:rPr>
              <a:t>181</a:t>
            </a:r>
            <a:r>
              <a:rPr lang="en-US" sz="1500" dirty="0">
                <a:effectLst/>
                <a:latin typeface="Sylfaen" panose="010A0502050306030303" pitchFamily="18" charset="0"/>
                <a:ea typeface="Times New Roman" panose="02020603050405020304" pitchFamily="18" charset="0"/>
                <a:cs typeface="Times New Roman" panose="02020603050405020304" pitchFamily="18" charset="0"/>
              </a:rPr>
              <a:t>Ta</a:t>
            </a:r>
            <a:r>
              <a:rPr lang="en-US" sz="1500" dirty="0">
                <a:effectLst/>
                <a:latin typeface="Sylfaen" panose="010A0502050306030303" pitchFamily="18" charset="0"/>
                <a:ea typeface="Calibri" panose="020F0502020204030204" pitchFamily="34" charset="0"/>
                <a:cs typeface="Times New Roman" panose="02020603050405020304" pitchFamily="18" charset="0"/>
              </a:rPr>
              <a:t>(</a:t>
            </a:r>
            <a:r>
              <a:rPr lang="en-US" sz="1500" dirty="0">
                <a:effectLst/>
                <a:latin typeface="Sylfaen" panose="010A0502050306030303" pitchFamily="18" charset="0"/>
                <a:ea typeface="Times New Roman" panose="02020603050405020304" pitchFamily="18" charset="0"/>
                <a:cs typeface="Times New Roman" panose="02020603050405020304" pitchFamily="18" charset="0"/>
              </a:rPr>
              <a:t>γ,4</a:t>
            </a:r>
            <a:r>
              <a:rPr lang="en-US" sz="1500" i="1" dirty="0">
                <a:effectLst/>
                <a:latin typeface="Sylfaen" panose="010A0502050306030303" pitchFamily="18" charset="0"/>
                <a:ea typeface="Times New Roman" panose="02020603050405020304" pitchFamily="18" charset="0"/>
                <a:cs typeface="Times New Roman" panose="02020603050405020304" pitchFamily="18" charset="0"/>
              </a:rPr>
              <a:t>n</a:t>
            </a:r>
            <a:r>
              <a:rPr lang="en-US" sz="1500" dirty="0">
                <a:effectLst/>
                <a:latin typeface="Sylfaen" panose="010A0502050306030303" pitchFamily="18" charset="0"/>
                <a:ea typeface="Calibri" panose="020F0502020204030204" pitchFamily="34" charset="0"/>
                <a:cs typeface="Times New Roman" panose="02020603050405020304" pitchFamily="18" charset="0"/>
              </a:rPr>
              <a:t>)</a:t>
            </a:r>
            <a:r>
              <a:rPr lang="en-US" sz="1500" baseline="30000" dirty="0">
                <a:effectLst/>
                <a:latin typeface="Sylfaen" panose="010A0502050306030303" pitchFamily="18" charset="0"/>
                <a:ea typeface="Times New Roman" panose="02020603050405020304" pitchFamily="18" charset="0"/>
                <a:cs typeface="Times New Roman" panose="02020603050405020304" pitchFamily="18" charset="0"/>
              </a:rPr>
              <a:t> 177</a:t>
            </a:r>
            <a:r>
              <a:rPr lang="en-US" sz="1500" dirty="0">
                <a:effectLst/>
                <a:latin typeface="Sylfaen" panose="010A0502050306030303" pitchFamily="18" charset="0"/>
                <a:ea typeface="Times New Roman" panose="02020603050405020304" pitchFamily="18" charset="0"/>
                <a:cs typeface="Times New Roman" panose="02020603050405020304" pitchFamily="18" charset="0"/>
              </a:rPr>
              <a:t>Ta</a:t>
            </a:r>
            <a:endParaRPr lang="hy-AM" sz="1500" dirty="0">
              <a:effectLst/>
              <a:latin typeface="Sylfaen" panose="010A0502050306030303" pitchFamily="18" charset="0"/>
              <a:ea typeface="Times New Roman" panose="02020603050405020304" pitchFamily="18" charset="0"/>
              <a:cs typeface="Times New Roman" panose="02020603050405020304" pitchFamily="18" charset="0"/>
            </a:endParaRPr>
          </a:p>
          <a:p>
            <a:pPr algn="just"/>
            <a:r>
              <a:rPr lang="hy-AM" sz="1400" dirty="0">
                <a:effectLst/>
                <a:latin typeface="Sylfaen" panose="010A0502050306030303" pitchFamily="18" charset="0"/>
                <a:ea typeface="Times New Roman" panose="02020603050405020304" pitchFamily="18" charset="0"/>
                <a:cs typeface="Times New Roman" panose="02020603050405020304" pitchFamily="18" charset="0"/>
              </a:rPr>
              <a:t>ինչպես նաև իրականացվելու է </a:t>
            </a:r>
            <a:r>
              <a:rPr lang="hy-AM" sz="1500" b="1" i="1" dirty="0">
                <a:solidFill>
                  <a:srgbClr val="FF0000"/>
                </a:solidFill>
                <a:effectLst/>
                <a:latin typeface="Sylfaen" panose="010A0502050306030303" pitchFamily="18" charset="0"/>
                <a:ea typeface="Times New Roman" panose="02020603050405020304" pitchFamily="18" charset="0"/>
                <a:cs typeface="Times New Roman" panose="02020603050405020304" pitchFamily="18" charset="0"/>
              </a:rPr>
              <a:t>տետրանեյտրոնի</a:t>
            </a:r>
            <a:r>
              <a:rPr lang="en-US" sz="1500" b="1" i="1" dirty="0">
                <a:solidFill>
                  <a:srgbClr val="FF0000"/>
                </a:solidFill>
                <a:effectLst/>
                <a:latin typeface="Sylfaen" panose="010A0502050306030303" pitchFamily="18" charset="0"/>
                <a:ea typeface="Times New Roman" panose="02020603050405020304" pitchFamily="18" charset="0"/>
                <a:cs typeface="Times New Roman" panose="02020603050405020304" pitchFamily="18" charset="0"/>
              </a:rPr>
              <a:t> </a:t>
            </a:r>
            <a:r>
              <a:rPr lang="ru-RU" sz="1500" b="1" i="1" dirty="0">
                <a:solidFill>
                  <a:srgbClr val="FF0000"/>
                </a:solidFill>
                <a:latin typeface="Sylfaen" panose="010A0502050306030303" pitchFamily="18" charset="0"/>
                <a:cs typeface="Times New Roman" panose="02020603050405020304" pitchFamily="18" charset="0"/>
              </a:rPr>
              <a:t>(</a:t>
            </a:r>
            <a:r>
              <a:rPr lang="hy-AM" sz="1500" b="1" i="1" dirty="0">
                <a:solidFill>
                  <a:srgbClr val="FF0000"/>
                </a:solidFill>
                <a:latin typeface="Sylfaen" panose="010A0502050306030303" pitchFamily="18" charset="0"/>
                <a:cs typeface="Times New Roman" panose="02020603050405020304" pitchFamily="18" charset="0"/>
              </a:rPr>
              <a:t>կապված</a:t>
            </a:r>
            <a:r>
              <a:rPr lang="ru-RU" sz="1500" b="1" i="1" dirty="0">
                <a:solidFill>
                  <a:srgbClr val="FF0000"/>
                </a:solidFill>
                <a:latin typeface="Sylfaen" panose="010A0502050306030303" pitchFamily="18" charset="0"/>
                <a:cs typeface="Times New Roman" panose="02020603050405020304" pitchFamily="18" charset="0"/>
              </a:rPr>
              <a:t> </a:t>
            </a:r>
            <a:r>
              <a:rPr lang="hy-AM" sz="1500" b="1" i="1" dirty="0">
                <a:solidFill>
                  <a:srgbClr val="FF0000"/>
                </a:solidFill>
                <a:latin typeface="Sylfaen" panose="010A0502050306030303" pitchFamily="18" charset="0"/>
                <a:cs typeface="Times New Roman" panose="02020603050405020304" pitchFamily="18" charset="0"/>
              </a:rPr>
              <a:t>վիճակի</a:t>
            </a:r>
            <a:r>
              <a:rPr lang="en-US" sz="1500" b="1" i="1" dirty="0">
                <a:solidFill>
                  <a:srgbClr val="FF0000"/>
                </a:solidFill>
                <a:latin typeface="Sylfaen" panose="010A0502050306030303" pitchFamily="18" charset="0"/>
                <a:cs typeface="Times New Roman" panose="02020603050405020304" pitchFamily="18" charset="0"/>
              </a:rPr>
              <a:t>)</a:t>
            </a:r>
            <a:r>
              <a:rPr lang="hy-AM" sz="1500" b="1" i="1" dirty="0">
                <a:solidFill>
                  <a:srgbClr val="FF0000"/>
                </a:solidFill>
                <a:latin typeface="Sylfaen" panose="010A0502050306030303" pitchFamily="18" charset="0"/>
                <a:cs typeface="Times New Roman" panose="02020603050405020304" pitchFamily="18" charset="0"/>
              </a:rPr>
              <a:t>  </a:t>
            </a:r>
            <a:r>
              <a:rPr lang="hy-AM" sz="1400" dirty="0">
                <a:effectLst/>
                <a:latin typeface="Sylfaen" panose="010A0502050306030303" pitchFamily="18" charset="0"/>
                <a:ea typeface="Times New Roman" panose="02020603050405020304" pitchFamily="18" charset="0"/>
                <a:cs typeface="Times New Roman" panose="02020603050405020304" pitchFamily="18" charset="0"/>
              </a:rPr>
              <a:t>որոնում հետևյալ ռեակցիաներում՝</a:t>
            </a:r>
          </a:p>
          <a:p>
            <a:pPr marL="3943350" lvl="8" indent="-285750" algn="just">
              <a:buClr>
                <a:srgbClr val="00B050"/>
              </a:buClr>
              <a:buFont typeface="Wingdings" panose="05000000000000000000" pitchFamily="2" charset="2"/>
              <a:buChar char="Ø"/>
            </a:pPr>
            <a:r>
              <a:rPr lang="hy-AM" sz="1500" baseline="30000" dirty="0">
                <a:effectLst/>
                <a:latin typeface="Sylfaen" panose="010A0502050306030303" pitchFamily="18" charset="0"/>
                <a:ea typeface="Times New Roman" panose="02020603050405020304" pitchFamily="18" charset="0"/>
                <a:cs typeface="Times New Roman" panose="02020603050405020304" pitchFamily="18" charset="0"/>
              </a:rPr>
              <a:t>175</a:t>
            </a:r>
            <a:r>
              <a:rPr lang="hy-AM" sz="1500" dirty="0">
                <a:effectLst/>
                <a:latin typeface="Sylfaen" panose="010A0502050306030303" pitchFamily="18" charset="0"/>
                <a:ea typeface="Times New Roman" panose="02020603050405020304" pitchFamily="18" charset="0"/>
                <a:cs typeface="Times New Roman" panose="02020603050405020304" pitchFamily="18" charset="0"/>
              </a:rPr>
              <a:t>Lu</a:t>
            </a:r>
            <a:r>
              <a:rPr lang="hy-AM" sz="1500" dirty="0">
                <a:effectLst/>
                <a:latin typeface="Sylfaen" panose="010A0502050306030303" pitchFamily="18" charset="0"/>
                <a:ea typeface="Calibri" panose="020F0502020204030204" pitchFamily="34" charset="0"/>
                <a:cs typeface="Times New Roman" panose="02020603050405020304" pitchFamily="18" charset="0"/>
              </a:rPr>
              <a:t>(p, p+</a:t>
            </a:r>
            <a:r>
              <a:rPr lang="hy-AM" sz="1500" dirty="0">
                <a:effectLst/>
                <a:latin typeface="Sylfaen" panose="010A0502050306030303" pitchFamily="18" charset="0"/>
                <a:ea typeface="Times New Roman" panose="02020603050405020304" pitchFamily="18" charset="0"/>
                <a:cs typeface="Times New Roman" panose="02020603050405020304" pitchFamily="18" charset="0"/>
              </a:rPr>
              <a:t>4n</a:t>
            </a:r>
            <a:r>
              <a:rPr lang="hy-AM" sz="1500" dirty="0">
                <a:effectLst/>
                <a:latin typeface="Sylfaen" panose="010A0502050306030303" pitchFamily="18" charset="0"/>
                <a:ea typeface="Calibri" panose="020F0502020204030204" pitchFamily="34" charset="0"/>
                <a:cs typeface="Times New Roman" panose="02020603050405020304" pitchFamily="18" charset="0"/>
              </a:rPr>
              <a:t>)</a:t>
            </a:r>
            <a:r>
              <a:rPr lang="hy-AM" sz="1500" baseline="30000" dirty="0">
                <a:effectLst/>
                <a:latin typeface="Sylfaen" panose="010A0502050306030303" pitchFamily="18" charset="0"/>
                <a:ea typeface="Times New Roman" panose="02020603050405020304" pitchFamily="18" charset="0"/>
                <a:cs typeface="Times New Roman" panose="02020603050405020304" pitchFamily="18" charset="0"/>
              </a:rPr>
              <a:t>171</a:t>
            </a:r>
            <a:r>
              <a:rPr lang="hy-AM" sz="1500" dirty="0">
                <a:effectLst/>
                <a:latin typeface="Sylfaen" panose="010A0502050306030303" pitchFamily="18" charset="0"/>
                <a:ea typeface="Times New Roman" panose="02020603050405020304" pitchFamily="18" charset="0"/>
                <a:cs typeface="Times New Roman" panose="02020603050405020304" pitchFamily="18" charset="0"/>
              </a:rPr>
              <a:t>Lu</a:t>
            </a:r>
          </a:p>
          <a:p>
            <a:pPr marL="3943350" lvl="8" indent="-285750" algn="just">
              <a:buClr>
                <a:srgbClr val="00B050"/>
              </a:buClr>
              <a:buFont typeface="Wingdings" panose="05000000000000000000" pitchFamily="2" charset="2"/>
              <a:buChar char="Ø"/>
            </a:pPr>
            <a:r>
              <a:rPr lang="en-US" sz="1500" baseline="30000" dirty="0">
                <a:effectLst/>
                <a:latin typeface="Sylfaen" panose="010A0502050306030303" pitchFamily="18" charset="0"/>
                <a:ea typeface="Times New Roman" panose="02020603050405020304" pitchFamily="18" charset="0"/>
                <a:cs typeface="Times New Roman" panose="02020603050405020304" pitchFamily="18" charset="0"/>
              </a:rPr>
              <a:t>181</a:t>
            </a:r>
            <a:r>
              <a:rPr lang="en-US" sz="1500" dirty="0">
                <a:effectLst/>
                <a:latin typeface="Sylfaen" panose="010A0502050306030303" pitchFamily="18" charset="0"/>
                <a:ea typeface="Times New Roman" panose="02020603050405020304" pitchFamily="18" charset="0"/>
                <a:cs typeface="Times New Roman" panose="02020603050405020304" pitchFamily="18" charset="0"/>
              </a:rPr>
              <a:t>Ta</a:t>
            </a:r>
            <a:r>
              <a:rPr lang="en-US" sz="1500" dirty="0">
                <a:effectLst/>
                <a:latin typeface="Sylfaen" panose="010A0502050306030303" pitchFamily="18" charset="0"/>
                <a:ea typeface="Calibri" panose="020F0502020204030204" pitchFamily="34" charset="0"/>
                <a:cs typeface="Times New Roman" panose="02020603050405020304" pitchFamily="18" charset="0"/>
              </a:rPr>
              <a:t>(p, p+</a:t>
            </a:r>
            <a:r>
              <a:rPr lang="en-US" sz="1500" dirty="0">
                <a:effectLst/>
                <a:latin typeface="Sylfaen" panose="010A0502050306030303" pitchFamily="18" charset="0"/>
                <a:ea typeface="Times New Roman" panose="02020603050405020304" pitchFamily="18" charset="0"/>
                <a:cs typeface="Times New Roman" panose="02020603050405020304" pitchFamily="18" charset="0"/>
              </a:rPr>
              <a:t>4n</a:t>
            </a:r>
            <a:r>
              <a:rPr lang="en-US" sz="1500" dirty="0">
                <a:effectLst/>
                <a:latin typeface="Sylfaen" panose="010A0502050306030303" pitchFamily="18" charset="0"/>
                <a:ea typeface="Calibri" panose="020F0502020204030204" pitchFamily="34" charset="0"/>
                <a:cs typeface="Times New Roman" panose="02020603050405020304" pitchFamily="18" charset="0"/>
              </a:rPr>
              <a:t>)</a:t>
            </a:r>
            <a:r>
              <a:rPr lang="en-US" sz="1500" baseline="30000" dirty="0">
                <a:effectLst/>
                <a:latin typeface="Sylfaen" panose="010A0502050306030303" pitchFamily="18" charset="0"/>
                <a:ea typeface="Times New Roman" panose="02020603050405020304" pitchFamily="18" charset="0"/>
                <a:cs typeface="Times New Roman" panose="02020603050405020304" pitchFamily="18" charset="0"/>
              </a:rPr>
              <a:t>177</a:t>
            </a:r>
            <a:r>
              <a:rPr lang="en-US" sz="1500" dirty="0">
                <a:effectLst/>
                <a:latin typeface="Sylfaen" panose="010A0502050306030303" pitchFamily="18" charset="0"/>
                <a:ea typeface="Times New Roman" panose="02020603050405020304" pitchFamily="18" charset="0"/>
                <a:cs typeface="Times New Roman" panose="02020603050405020304" pitchFamily="18" charset="0"/>
              </a:rPr>
              <a:t>Ta</a:t>
            </a:r>
            <a:endParaRPr lang="hy-AM" sz="1500" dirty="0">
              <a:effectLst/>
              <a:latin typeface="Sylfaen" panose="010A0502050306030303" pitchFamily="18" charset="0"/>
              <a:ea typeface="Times New Roman" panose="02020603050405020304" pitchFamily="18" charset="0"/>
              <a:cs typeface="Times New Roman" panose="02020603050405020304" pitchFamily="18" charset="0"/>
            </a:endParaRPr>
          </a:p>
          <a:p>
            <a:pPr marL="3943350" lvl="8" indent="-285750" algn="just">
              <a:buClr>
                <a:srgbClr val="00B050"/>
              </a:buClr>
              <a:buFont typeface="Wingdings" panose="05000000000000000000" pitchFamily="2" charset="2"/>
              <a:buChar char="Ø"/>
            </a:pPr>
            <a:r>
              <a:rPr lang="en-US" sz="1500" baseline="30000" dirty="0">
                <a:effectLst/>
                <a:latin typeface="Sylfaen" panose="010A0502050306030303" pitchFamily="18" charset="0"/>
                <a:ea typeface="Times New Roman" panose="02020603050405020304" pitchFamily="18" charset="0"/>
                <a:cs typeface="Times New Roman" panose="02020603050405020304" pitchFamily="18" charset="0"/>
              </a:rPr>
              <a:t>185</a:t>
            </a:r>
            <a:r>
              <a:rPr lang="en-US" sz="1500" dirty="0">
                <a:effectLst/>
                <a:latin typeface="Sylfaen" panose="010A0502050306030303" pitchFamily="18" charset="0"/>
                <a:ea typeface="Times New Roman" panose="02020603050405020304" pitchFamily="18" charset="0"/>
                <a:cs typeface="Times New Roman" panose="02020603050405020304" pitchFamily="18" charset="0"/>
              </a:rPr>
              <a:t>Re</a:t>
            </a:r>
            <a:r>
              <a:rPr lang="en-US" sz="1500" dirty="0">
                <a:effectLst/>
                <a:latin typeface="Sylfaen" panose="010A0502050306030303" pitchFamily="18" charset="0"/>
                <a:ea typeface="Calibri" panose="020F0502020204030204" pitchFamily="34" charset="0"/>
                <a:cs typeface="Times New Roman" panose="02020603050405020304" pitchFamily="18" charset="0"/>
              </a:rPr>
              <a:t>(p, </a:t>
            </a:r>
            <a:r>
              <a:rPr lang="en-US" sz="1500" dirty="0">
                <a:effectLst/>
                <a:latin typeface="Sylfaen" panose="010A0502050306030303" pitchFamily="18" charset="0"/>
                <a:ea typeface="Times New Roman" panose="02020603050405020304" pitchFamily="18" charset="0"/>
                <a:cs typeface="Times New Roman" panose="02020603050405020304" pitchFamily="18" charset="0"/>
              </a:rPr>
              <a:t>4n</a:t>
            </a:r>
            <a:r>
              <a:rPr lang="en-US" sz="1500" dirty="0">
                <a:effectLst/>
                <a:latin typeface="Sylfaen" panose="010A0502050306030303" pitchFamily="18" charset="0"/>
                <a:ea typeface="Calibri" panose="020F0502020204030204" pitchFamily="34" charset="0"/>
                <a:cs typeface="Times New Roman" panose="02020603050405020304" pitchFamily="18" charset="0"/>
              </a:rPr>
              <a:t>)</a:t>
            </a:r>
            <a:r>
              <a:rPr lang="en-US" sz="1500" baseline="30000" dirty="0">
                <a:effectLst/>
                <a:latin typeface="Sylfaen" panose="010A0502050306030303" pitchFamily="18" charset="0"/>
                <a:ea typeface="Times New Roman" panose="02020603050405020304" pitchFamily="18" charset="0"/>
                <a:cs typeface="Times New Roman" panose="02020603050405020304" pitchFamily="18" charset="0"/>
              </a:rPr>
              <a:t>182</a:t>
            </a:r>
            <a:r>
              <a:rPr lang="en-US" sz="1500" dirty="0">
                <a:effectLst/>
                <a:latin typeface="Sylfaen" panose="010A0502050306030303" pitchFamily="18" charset="0"/>
                <a:ea typeface="Times New Roman" panose="02020603050405020304" pitchFamily="18" charset="0"/>
                <a:cs typeface="Times New Roman" panose="02020603050405020304" pitchFamily="18" charset="0"/>
              </a:rPr>
              <a:t>Os</a:t>
            </a:r>
            <a:endParaRPr lang="hy-AM" sz="1500" dirty="0">
              <a:effectLst/>
              <a:latin typeface="Sylfaen" panose="010A0502050306030303" pitchFamily="18" charset="0"/>
              <a:ea typeface="Times New Roman" panose="02020603050405020304" pitchFamily="18" charset="0"/>
              <a:cs typeface="Times New Roman" panose="02020603050405020304" pitchFamily="18" charset="0"/>
            </a:endParaRPr>
          </a:p>
          <a:p>
            <a:pPr marL="3943350" lvl="8" indent="-285750" algn="just">
              <a:buClr>
                <a:srgbClr val="00B050"/>
              </a:buClr>
              <a:buFont typeface="Wingdings" panose="05000000000000000000" pitchFamily="2" charset="2"/>
              <a:buChar char="Ø"/>
            </a:pPr>
            <a:r>
              <a:rPr lang="en-US" sz="1500" baseline="30000" dirty="0">
                <a:effectLst/>
                <a:latin typeface="Sylfaen" panose="010A0502050306030303" pitchFamily="18" charset="0"/>
                <a:ea typeface="Times New Roman" panose="02020603050405020304" pitchFamily="18" charset="0"/>
                <a:cs typeface="Times New Roman" panose="02020603050405020304" pitchFamily="18" charset="0"/>
              </a:rPr>
              <a:t>185</a:t>
            </a:r>
            <a:r>
              <a:rPr lang="en-US" sz="1500" dirty="0">
                <a:effectLst/>
                <a:latin typeface="Sylfaen" panose="010A0502050306030303" pitchFamily="18" charset="0"/>
                <a:ea typeface="Times New Roman" panose="02020603050405020304" pitchFamily="18" charset="0"/>
                <a:cs typeface="Times New Roman" panose="02020603050405020304" pitchFamily="18" charset="0"/>
              </a:rPr>
              <a:t>Re</a:t>
            </a:r>
            <a:r>
              <a:rPr lang="en-US" sz="1500" dirty="0">
                <a:effectLst/>
                <a:latin typeface="Sylfaen" panose="010A0502050306030303" pitchFamily="18" charset="0"/>
                <a:ea typeface="Calibri" panose="020F0502020204030204" pitchFamily="34" charset="0"/>
                <a:cs typeface="Times New Roman" panose="02020603050405020304" pitchFamily="18" charset="0"/>
              </a:rPr>
              <a:t>(p, p+</a:t>
            </a:r>
            <a:r>
              <a:rPr lang="en-US" sz="1500" dirty="0">
                <a:effectLst/>
                <a:latin typeface="Sylfaen" panose="010A0502050306030303" pitchFamily="18" charset="0"/>
                <a:ea typeface="Times New Roman" panose="02020603050405020304" pitchFamily="18" charset="0"/>
                <a:cs typeface="Times New Roman" panose="02020603050405020304" pitchFamily="18" charset="0"/>
              </a:rPr>
              <a:t>4n</a:t>
            </a:r>
            <a:r>
              <a:rPr lang="en-US" sz="1500" dirty="0">
                <a:effectLst/>
                <a:latin typeface="Sylfaen" panose="010A0502050306030303" pitchFamily="18" charset="0"/>
                <a:ea typeface="Calibri" panose="020F0502020204030204" pitchFamily="34" charset="0"/>
                <a:cs typeface="Times New Roman" panose="02020603050405020304" pitchFamily="18" charset="0"/>
              </a:rPr>
              <a:t>)</a:t>
            </a:r>
            <a:r>
              <a:rPr lang="en-US" sz="1500" baseline="30000" dirty="0">
                <a:effectLst/>
                <a:latin typeface="Sylfaen" panose="010A0502050306030303" pitchFamily="18" charset="0"/>
                <a:ea typeface="Times New Roman" panose="02020603050405020304" pitchFamily="18" charset="0"/>
                <a:cs typeface="Times New Roman" panose="02020603050405020304" pitchFamily="18" charset="0"/>
              </a:rPr>
              <a:t>181</a:t>
            </a:r>
            <a:r>
              <a:rPr lang="en-US" sz="1500" dirty="0">
                <a:effectLst/>
                <a:latin typeface="Sylfaen" panose="010A0502050306030303" pitchFamily="18" charset="0"/>
                <a:ea typeface="Times New Roman" panose="02020603050405020304" pitchFamily="18" charset="0"/>
                <a:cs typeface="Times New Roman" panose="02020603050405020304" pitchFamily="18" charset="0"/>
              </a:rPr>
              <a:t>Re</a:t>
            </a:r>
            <a:endParaRPr lang="hy-AM" sz="1500" dirty="0">
              <a:effectLst/>
              <a:latin typeface="Sylfaen" panose="010A0502050306030303" pitchFamily="18" charset="0"/>
              <a:ea typeface="Times New Roman" panose="02020603050405020304" pitchFamily="18" charset="0"/>
              <a:cs typeface="Times New Roman" panose="02020603050405020304" pitchFamily="18" charset="0"/>
            </a:endParaRPr>
          </a:p>
          <a:p>
            <a:pPr marL="3943350" lvl="8" indent="-285750" algn="just">
              <a:buClr>
                <a:srgbClr val="00B050"/>
              </a:buClr>
              <a:buFont typeface="Wingdings" panose="05000000000000000000" pitchFamily="2" charset="2"/>
              <a:buChar char="Ø"/>
            </a:pPr>
            <a:r>
              <a:rPr lang="en-US" sz="1500" baseline="30000" dirty="0">
                <a:effectLst/>
                <a:latin typeface="Sylfaen" panose="010A0502050306030303" pitchFamily="18" charset="0"/>
                <a:ea typeface="Times New Roman" panose="02020603050405020304" pitchFamily="18" charset="0"/>
                <a:cs typeface="Times New Roman" panose="02020603050405020304" pitchFamily="18" charset="0"/>
              </a:rPr>
              <a:t>209</a:t>
            </a:r>
            <a:r>
              <a:rPr lang="en-US" sz="1500" dirty="0">
                <a:effectLst/>
                <a:latin typeface="Sylfaen" panose="010A0502050306030303" pitchFamily="18" charset="0"/>
                <a:ea typeface="Times New Roman" panose="02020603050405020304" pitchFamily="18" charset="0"/>
                <a:cs typeface="Times New Roman" panose="02020603050405020304" pitchFamily="18" charset="0"/>
              </a:rPr>
              <a:t>Bi</a:t>
            </a:r>
            <a:r>
              <a:rPr lang="en-US" sz="1500" dirty="0">
                <a:effectLst/>
                <a:latin typeface="Sylfaen" panose="010A0502050306030303" pitchFamily="18" charset="0"/>
                <a:ea typeface="Calibri" panose="020F0502020204030204" pitchFamily="34" charset="0"/>
                <a:cs typeface="Times New Roman" panose="02020603050405020304" pitchFamily="18" charset="0"/>
              </a:rPr>
              <a:t>(p, </a:t>
            </a:r>
            <a:r>
              <a:rPr lang="en-US" sz="1500" dirty="0">
                <a:effectLst/>
                <a:latin typeface="Sylfaen" panose="010A0502050306030303" pitchFamily="18" charset="0"/>
                <a:ea typeface="Times New Roman" panose="02020603050405020304" pitchFamily="18" charset="0"/>
                <a:cs typeface="Times New Roman" panose="02020603050405020304" pitchFamily="18" charset="0"/>
              </a:rPr>
              <a:t>4n</a:t>
            </a:r>
            <a:r>
              <a:rPr lang="en-US" sz="1500" dirty="0">
                <a:effectLst/>
                <a:latin typeface="Sylfaen" panose="010A0502050306030303" pitchFamily="18" charset="0"/>
                <a:ea typeface="Calibri" panose="020F0502020204030204" pitchFamily="34" charset="0"/>
                <a:cs typeface="Times New Roman" panose="02020603050405020304" pitchFamily="18" charset="0"/>
              </a:rPr>
              <a:t>)</a:t>
            </a:r>
            <a:r>
              <a:rPr lang="en-US" sz="1500" baseline="30000" dirty="0">
                <a:effectLst/>
                <a:latin typeface="Sylfaen" panose="010A0502050306030303" pitchFamily="18" charset="0"/>
                <a:ea typeface="Times New Roman" panose="02020603050405020304" pitchFamily="18" charset="0"/>
                <a:cs typeface="Times New Roman" panose="02020603050405020304" pitchFamily="18" charset="0"/>
              </a:rPr>
              <a:t>206</a:t>
            </a:r>
            <a:r>
              <a:rPr lang="en-US" sz="1500" dirty="0">
                <a:effectLst/>
                <a:latin typeface="Sylfaen" panose="010A0502050306030303" pitchFamily="18" charset="0"/>
                <a:ea typeface="Times New Roman" panose="02020603050405020304" pitchFamily="18" charset="0"/>
                <a:cs typeface="Times New Roman" panose="02020603050405020304" pitchFamily="18" charset="0"/>
              </a:rPr>
              <a:t>Po</a:t>
            </a:r>
            <a:endParaRPr lang="hy-AM" sz="1500" dirty="0">
              <a:effectLst/>
              <a:latin typeface="Sylfaen" panose="010A0502050306030303" pitchFamily="18" charset="0"/>
              <a:ea typeface="Times New Roman" panose="02020603050405020304" pitchFamily="18" charset="0"/>
              <a:cs typeface="Times New Roman" panose="02020603050405020304" pitchFamily="18" charset="0"/>
            </a:endParaRPr>
          </a:p>
          <a:p>
            <a:pPr marL="3943350" lvl="8" indent="-285750" algn="just">
              <a:buClr>
                <a:srgbClr val="00B050"/>
              </a:buClr>
              <a:buFont typeface="Wingdings" panose="05000000000000000000" pitchFamily="2" charset="2"/>
              <a:buChar char="Ø"/>
            </a:pPr>
            <a:r>
              <a:rPr lang="en-US" sz="1500" baseline="30000" dirty="0">
                <a:effectLst/>
                <a:latin typeface="Sylfaen" panose="010A0502050306030303" pitchFamily="18" charset="0"/>
                <a:ea typeface="Times New Roman" panose="02020603050405020304" pitchFamily="18" charset="0"/>
                <a:cs typeface="Times New Roman" panose="02020603050405020304" pitchFamily="18" charset="0"/>
              </a:rPr>
              <a:t>209</a:t>
            </a:r>
            <a:r>
              <a:rPr lang="en-US" sz="1500" dirty="0">
                <a:effectLst/>
                <a:latin typeface="Sylfaen" panose="010A0502050306030303" pitchFamily="18" charset="0"/>
                <a:ea typeface="Times New Roman" panose="02020603050405020304" pitchFamily="18" charset="0"/>
                <a:cs typeface="Times New Roman" panose="02020603050405020304" pitchFamily="18" charset="0"/>
              </a:rPr>
              <a:t>Bi</a:t>
            </a:r>
            <a:r>
              <a:rPr lang="en-US" sz="1500" dirty="0">
                <a:effectLst/>
                <a:latin typeface="Sylfaen" panose="010A0502050306030303" pitchFamily="18" charset="0"/>
                <a:ea typeface="Calibri" panose="020F0502020204030204" pitchFamily="34" charset="0"/>
                <a:cs typeface="Times New Roman" panose="02020603050405020304" pitchFamily="18" charset="0"/>
              </a:rPr>
              <a:t>(p, p+</a:t>
            </a:r>
            <a:r>
              <a:rPr lang="en-US" sz="1500" dirty="0">
                <a:effectLst/>
                <a:latin typeface="Sylfaen" panose="010A0502050306030303" pitchFamily="18" charset="0"/>
                <a:ea typeface="Times New Roman" panose="02020603050405020304" pitchFamily="18" charset="0"/>
                <a:cs typeface="Times New Roman" panose="02020603050405020304" pitchFamily="18" charset="0"/>
              </a:rPr>
              <a:t>4n</a:t>
            </a:r>
            <a:r>
              <a:rPr lang="en-US" sz="1500" dirty="0">
                <a:effectLst/>
                <a:latin typeface="Sylfaen" panose="010A0502050306030303" pitchFamily="18" charset="0"/>
                <a:ea typeface="Calibri" panose="020F0502020204030204" pitchFamily="34" charset="0"/>
                <a:cs typeface="Times New Roman" panose="02020603050405020304" pitchFamily="18" charset="0"/>
              </a:rPr>
              <a:t>)</a:t>
            </a:r>
            <a:r>
              <a:rPr lang="en-US" sz="1500" baseline="30000" dirty="0">
                <a:effectLst/>
                <a:latin typeface="Sylfaen" panose="010A0502050306030303" pitchFamily="18" charset="0"/>
                <a:ea typeface="Times New Roman" panose="02020603050405020304" pitchFamily="18" charset="0"/>
                <a:cs typeface="Times New Roman" panose="02020603050405020304" pitchFamily="18" charset="0"/>
              </a:rPr>
              <a:t>205</a:t>
            </a:r>
            <a:r>
              <a:rPr lang="en-US" sz="1500" dirty="0">
                <a:effectLst/>
                <a:latin typeface="Sylfaen" panose="010A0502050306030303" pitchFamily="18" charset="0"/>
                <a:ea typeface="Times New Roman" panose="02020603050405020304" pitchFamily="18" charset="0"/>
                <a:cs typeface="Times New Roman" panose="02020603050405020304" pitchFamily="18" charset="0"/>
              </a:rPr>
              <a:t>Bi</a:t>
            </a:r>
            <a:endParaRPr lang="ru-RU" sz="1500" dirty="0">
              <a:latin typeface="Sylfaen" pitchFamily="18" charset="0"/>
            </a:endParaRPr>
          </a:p>
          <a:p>
            <a:pPr marL="285750" indent="-285750" algn="just">
              <a:lnSpc>
                <a:spcPct val="114000"/>
              </a:lnSpc>
              <a:spcBef>
                <a:spcPts val="200"/>
              </a:spcBef>
              <a:spcAft>
                <a:spcPts val="200"/>
              </a:spcAft>
              <a:buClr>
                <a:srgbClr val="00B050"/>
              </a:buClr>
              <a:buFont typeface="Wingdings" pitchFamily="2" charset="2"/>
              <a:buChar char="Ø"/>
            </a:pPr>
            <a:r>
              <a:rPr lang="hy-AM" sz="1400" dirty="0">
                <a:latin typeface="Sylfaen" pitchFamily="18" charset="0"/>
              </a:rPr>
              <a:t>հետազոտությունների շրջանակում ընդգրկվելու են նաև </a:t>
            </a:r>
            <a:r>
              <a:rPr lang="hy-AM" sz="1500" b="1" i="1" dirty="0">
                <a:solidFill>
                  <a:srgbClr val="FF0000"/>
                </a:solidFill>
                <a:latin typeface="Sylfaen" panose="010A0502050306030303" pitchFamily="18" charset="0"/>
                <a:cs typeface="Times New Roman" panose="02020603050405020304" pitchFamily="18" charset="0"/>
              </a:rPr>
              <a:t>երկնեյտրոն համակարգերի </a:t>
            </a:r>
            <a:r>
              <a:rPr lang="hy-AM" sz="1400" dirty="0">
                <a:latin typeface="Sylfaen" pitchFamily="18" charset="0"/>
              </a:rPr>
              <a:t>առաքման </a:t>
            </a:r>
            <a:r>
              <a:rPr lang="hy-AM" sz="1400" b="1" dirty="0">
                <a:solidFill>
                  <a:srgbClr val="FF0000"/>
                </a:solidFill>
                <a:latin typeface="Sylfaen" pitchFamily="18" charset="0"/>
              </a:rPr>
              <a:t>(p, 2n)</a:t>
            </a:r>
            <a:r>
              <a:rPr lang="hy-AM" sz="1400" dirty="0">
                <a:latin typeface="Sylfaen" pitchFamily="18" charset="0"/>
              </a:rPr>
              <a:t> և </a:t>
            </a:r>
            <a:r>
              <a:rPr lang="hy-AM" sz="1400" b="1" dirty="0">
                <a:solidFill>
                  <a:srgbClr val="FF0000"/>
                </a:solidFill>
                <a:latin typeface="Sylfaen" pitchFamily="18" charset="0"/>
              </a:rPr>
              <a:t>(p, t+2n)</a:t>
            </a:r>
            <a:r>
              <a:rPr lang="hy-AM" sz="1400" dirty="0">
                <a:latin typeface="Sylfaen" pitchFamily="18" charset="0"/>
              </a:rPr>
              <a:t> պրոտոն-միջուկային ռեակցիաներ, և իրականացվելու է երկնեյտրոն համակարգերի որոնում հետևյալ ռեակցիաներում՝</a:t>
            </a:r>
          </a:p>
          <a:p>
            <a:pPr marL="1200150" lvl="2" indent="-285750">
              <a:buClr>
                <a:srgbClr val="00B050"/>
              </a:buClr>
              <a:buFont typeface="Wingdings" panose="05000000000000000000" pitchFamily="2" charset="2"/>
              <a:buChar char="Ø"/>
            </a:pPr>
            <a:r>
              <a:rPr lang="en-US" sz="1500" baseline="30000" dirty="0">
                <a:effectLst/>
                <a:latin typeface="Sylfaen" panose="010A0502050306030303" pitchFamily="18" charset="0"/>
                <a:ea typeface="Times New Roman" panose="02020603050405020304" pitchFamily="18" charset="0"/>
                <a:cs typeface="Times New Roman" panose="02020603050405020304" pitchFamily="18" charset="0"/>
              </a:rPr>
              <a:t>63</a:t>
            </a:r>
            <a:r>
              <a:rPr lang="en-US" sz="1500" dirty="0">
                <a:effectLst/>
                <a:latin typeface="Sylfaen" panose="010A0502050306030303" pitchFamily="18" charset="0"/>
                <a:ea typeface="Times New Roman" panose="02020603050405020304" pitchFamily="18" charset="0"/>
                <a:cs typeface="Times New Roman" panose="02020603050405020304" pitchFamily="18" charset="0"/>
              </a:rPr>
              <a:t>Cu</a:t>
            </a:r>
            <a:r>
              <a:rPr lang="en-US" sz="1500" dirty="0">
                <a:effectLst/>
                <a:latin typeface="Sylfaen" panose="010A0502050306030303" pitchFamily="18" charset="0"/>
                <a:ea typeface="Calibri" panose="020F0502020204030204" pitchFamily="34" charset="0"/>
                <a:cs typeface="Times New Roman" panose="02020603050405020304" pitchFamily="18" charset="0"/>
              </a:rPr>
              <a:t>(p,</a:t>
            </a:r>
            <a:r>
              <a:rPr lang="en-US" sz="1500" baseline="30000" dirty="0">
                <a:effectLst/>
                <a:latin typeface="Sylfaen" panose="010A0502050306030303" pitchFamily="18" charset="0"/>
                <a:ea typeface="Times New Roman" panose="02020603050405020304" pitchFamily="18" charset="0"/>
                <a:cs typeface="Times New Roman" panose="02020603050405020304" pitchFamily="18" charset="0"/>
              </a:rPr>
              <a:t> </a:t>
            </a:r>
            <a:r>
              <a:rPr lang="en-US" sz="1500" dirty="0">
                <a:effectLst/>
                <a:latin typeface="Sylfaen" panose="010A0502050306030303" pitchFamily="18" charset="0"/>
                <a:ea typeface="Times New Roman" panose="02020603050405020304" pitchFamily="18" charset="0"/>
                <a:cs typeface="Times New Roman" panose="02020603050405020304" pitchFamily="18" charset="0"/>
              </a:rPr>
              <a:t>2n</a:t>
            </a:r>
            <a:r>
              <a:rPr lang="en-US" sz="1500" dirty="0">
                <a:effectLst/>
                <a:latin typeface="Sylfaen" panose="010A0502050306030303" pitchFamily="18" charset="0"/>
                <a:ea typeface="Calibri" panose="020F0502020204030204" pitchFamily="34" charset="0"/>
                <a:cs typeface="Times New Roman" panose="02020603050405020304" pitchFamily="18" charset="0"/>
              </a:rPr>
              <a:t>)</a:t>
            </a:r>
            <a:r>
              <a:rPr lang="en-US" sz="1500" baseline="30000" dirty="0">
                <a:effectLst/>
                <a:latin typeface="Sylfaen" panose="010A0502050306030303" pitchFamily="18" charset="0"/>
                <a:ea typeface="Times New Roman" panose="02020603050405020304" pitchFamily="18" charset="0"/>
                <a:cs typeface="Times New Roman" panose="02020603050405020304" pitchFamily="18" charset="0"/>
              </a:rPr>
              <a:t>62</a:t>
            </a:r>
            <a:r>
              <a:rPr lang="en-US" sz="1500" dirty="0">
                <a:effectLst/>
                <a:latin typeface="Sylfaen" panose="010A0502050306030303" pitchFamily="18" charset="0"/>
                <a:ea typeface="Times New Roman" panose="02020603050405020304" pitchFamily="18" charset="0"/>
                <a:cs typeface="Times New Roman" panose="02020603050405020304" pitchFamily="18" charset="0"/>
              </a:rPr>
              <a:t>Zn,</a:t>
            </a:r>
            <a:r>
              <a:rPr lang="hy-AM" sz="1500" dirty="0">
                <a:effectLst/>
                <a:latin typeface="Sylfaen" panose="010A0502050306030303" pitchFamily="18" charset="0"/>
                <a:ea typeface="Times New Roman" panose="02020603050405020304" pitchFamily="18" charset="0"/>
                <a:cs typeface="Times New Roman" panose="02020603050405020304" pitchFamily="18" charset="0"/>
              </a:rPr>
              <a:t>			</a:t>
            </a:r>
            <a:r>
              <a:rPr lang="en-US" sz="1500" dirty="0">
                <a:effectLst/>
                <a:latin typeface="Sylfaen" panose="010A0502050306030303" pitchFamily="18" charset="0"/>
                <a:ea typeface="Times New Roman" panose="02020603050405020304" pitchFamily="18" charset="0"/>
                <a:cs typeface="Times New Roman" panose="02020603050405020304" pitchFamily="18" charset="0"/>
              </a:rPr>
              <a:t> </a:t>
            </a:r>
            <a:endParaRPr lang="hy-AM" sz="1500" dirty="0">
              <a:effectLst/>
              <a:latin typeface="Sylfaen" panose="010A0502050306030303" pitchFamily="18" charset="0"/>
              <a:ea typeface="Times New Roman" panose="02020603050405020304" pitchFamily="18" charset="0"/>
              <a:cs typeface="Times New Roman" panose="02020603050405020304" pitchFamily="18" charset="0"/>
            </a:endParaRPr>
          </a:p>
          <a:p>
            <a:pPr marL="1200150" lvl="2" indent="-285750">
              <a:buClr>
                <a:srgbClr val="00B050"/>
              </a:buClr>
              <a:buFont typeface="Wingdings" panose="05000000000000000000" pitchFamily="2" charset="2"/>
              <a:buChar char="Ø"/>
            </a:pPr>
            <a:r>
              <a:rPr lang="en-US" sz="1500" baseline="30000" dirty="0">
                <a:effectLst/>
                <a:latin typeface="Sylfaen" panose="010A0502050306030303" pitchFamily="18" charset="0"/>
                <a:ea typeface="Times New Roman" panose="02020603050405020304" pitchFamily="18" charset="0"/>
                <a:cs typeface="Times New Roman" panose="02020603050405020304" pitchFamily="18" charset="0"/>
              </a:rPr>
              <a:t>90</a:t>
            </a:r>
            <a:r>
              <a:rPr lang="en-US" sz="1500" dirty="0">
                <a:effectLst/>
                <a:latin typeface="Sylfaen" panose="010A0502050306030303" pitchFamily="18" charset="0"/>
                <a:ea typeface="Times New Roman" panose="02020603050405020304" pitchFamily="18" charset="0"/>
                <a:cs typeface="Times New Roman" panose="02020603050405020304" pitchFamily="18" charset="0"/>
              </a:rPr>
              <a:t>Y</a:t>
            </a:r>
            <a:r>
              <a:rPr lang="en-US" sz="1500" dirty="0">
                <a:effectLst/>
                <a:latin typeface="Sylfaen" panose="010A0502050306030303" pitchFamily="18" charset="0"/>
                <a:ea typeface="Calibri" panose="020F0502020204030204" pitchFamily="34" charset="0"/>
                <a:cs typeface="Times New Roman" panose="02020603050405020304" pitchFamily="18" charset="0"/>
              </a:rPr>
              <a:t>(p,</a:t>
            </a:r>
            <a:r>
              <a:rPr lang="en-US" sz="1500" baseline="30000" dirty="0">
                <a:effectLst/>
                <a:latin typeface="Sylfaen" panose="010A0502050306030303" pitchFamily="18" charset="0"/>
                <a:ea typeface="Times New Roman" panose="02020603050405020304" pitchFamily="18" charset="0"/>
                <a:cs typeface="Times New Roman" panose="02020603050405020304" pitchFamily="18" charset="0"/>
              </a:rPr>
              <a:t> </a:t>
            </a:r>
            <a:r>
              <a:rPr lang="en-US" sz="1500" dirty="0">
                <a:effectLst/>
                <a:latin typeface="Sylfaen" panose="010A0502050306030303" pitchFamily="18" charset="0"/>
                <a:ea typeface="Times New Roman" panose="02020603050405020304" pitchFamily="18" charset="0"/>
                <a:cs typeface="Times New Roman" panose="02020603050405020304" pitchFamily="18" charset="0"/>
              </a:rPr>
              <a:t>2n</a:t>
            </a:r>
            <a:r>
              <a:rPr lang="en-US" sz="1500" dirty="0">
                <a:effectLst/>
                <a:latin typeface="Sylfaen" panose="010A0502050306030303" pitchFamily="18" charset="0"/>
                <a:ea typeface="Calibri" panose="020F0502020204030204" pitchFamily="34" charset="0"/>
                <a:cs typeface="Times New Roman" panose="02020603050405020304" pitchFamily="18" charset="0"/>
              </a:rPr>
              <a:t>)</a:t>
            </a:r>
            <a:r>
              <a:rPr lang="en-US" sz="1500" baseline="30000" dirty="0">
                <a:effectLst/>
                <a:latin typeface="Sylfaen" panose="010A0502050306030303" pitchFamily="18" charset="0"/>
                <a:ea typeface="Times New Roman" panose="02020603050405020304" pitchFamily="18" charset="0"/>
                <a:cs typeface="Times New Roman" panose="02020603050405020304" pitchFamily="18" charset="0"/>
              </a:rPr>
              <a:t>88</a:t>
            </a:r>
            <a:r>
              <a:rPr lang="en-US" sz="1500" dirty="0">
                <a:effectLst/>
                <a:latin typeface="Sylfaen" panose="010A0502050306030303" pitchFamily="18" charset="0"/>
                <a:ea typeface="Times New Roman" panose="02020603050405020304" pitchFamily="18" charset="0"/>
                <a:cs typeface="Times New Roman" panose="02020603050405020304" pitchFamily="18" charset="0"/>
              </a:rPr>
              <a:t>Zr,</a:t>
            </a:r>
            <a:r>
              <a:rPr lang="hy-AM" sz="1500" dirty="0">
                <a:effectLst/>
                <a:latin typeface="Sylfaen" panose="010A0502050306030303" pitchFamily="18" charset="0"/>
                <a:ea typeface="Times New Roman" panose="02020603050405020304" pitchFamily="18" charset="0"/>
                <a:cs typeface="Times New Roman" panose="02020603050405020304" pitchFamily="18" charset="0"/>
              </a:rPr>
              <a:t>			</a:t>
            </a:r>
            <a:r>
              <a:rPr lang="en-US" sz="1500" dirty="0">
                <a:effectLst/>
                <a:latin typeface="Sylfaen" panose="010A0502050306030303" pitchFamily="18" charset="0"/>
                <a:ea typeface="Times New Roman" panose="02020603050405020304" pitchFamily="18" charset="0"/>
                <a:cs typeface="Times New Roman" panose="02020603050405020304" pitchFamily="18" charset="0"/>
              </a:rPr>
              <a:t> </a:t>
            </a:r>
            <a:endParaRPr lang="hy-AM" sz="1500" dirty="0">
              <a:effectLst/>
              <a:latin typeface="Sylfaen" panose="010A0502050306030303" pitchFamily="18" charset="0"/>
              <a:ea typeface="Times New Roman" panose="02020603050405020304" pitchFamily="18" charset="0"/>
              <a:cs typeface="Times New Roman" panose="02020603050405020304" pitchFamily="18" charset="0"/>
            </a:endParaRPr>
          </a:p>
          <a:p>
            <a:pPr marL="1200150" lvl="2" indent="-285750">
              <a:buClr>
                <a:srgbClr val="00B050"/>
              </a:buClr>
              <a:buFont typeface="Wingdings" panose="05000000000000000000" pitchFamily="2" charset="2"/>
              <a:buChar char="Ø"/>
            </a:pPr>
            <a:r>
              <a:rPr lang="en-US" sz="1500" baseline="30000" dirty="0">
                <a:effectLst/>
                <a:latin typeface="Sylfaen" panose="010A0502050306030303" pitchFamily="18" charset="0"/>
                <a:ea typeface="Times New Roman" panose="02020603050405020304" pitchFamily="18" charset="0"/>
                <a:cs typeface="Times New Roman" panose="02020603050405020304" pitchFamily="18" charset="0"/>
              </a:rPr>
              <a:t>175</a:t>
            </a:r>
            <a:r>
              <a:rPr lang="en-US" sz="1500" dirty="0">
                <a:effectLst/>
                <a:latin typeface="Sylfaen" panose="010A0502050306030303" pitchFamily="18" charset="0"/>
                <a:ea typeface="Times New Roman" panose="02020603050405020304" pitchFamily="18" charset="0"/>
                <a:cs typeface="Times New Roman" panose="02020603050405020304" pitchFamily="18" charset="0"/>
              </a:rPr>
              <a:t>Lu</a:t>
            </a:r>
            <a:r>
              <a:rPr lang="en-US" sz="1500" dirty="0">
                <a:effectLst/>
                <a:latin typeface="Sylfaen" panose="010A0502050306030303" pitchFamily="18" charset="0"/>
                <a:ea typeface="Calibri" panose="020F0502020204030204" pitchFamily="34" charset="0"/>
                <a:cs typeface="Times New Roman" panose="02020603050405020304" pitchFamily="18" charset="0"/>
              </a:rPr>
              <a:t>(p, t+</a:t>
            </a:r>
            <a:r>
              <a:rPr lang="en-US" sz="1500" dirty="0">
                <a:effectLst/>
                <a:latin typeface="Sylfaen" panose="010A0502050306030303" pitchFamily="18" charset="0"/>
                <a:ea typeface="Times New Roman" panose="02020603050405020304" pitchFamily="18" charset="0"/>
                <a:cs typeface="Times New Roman" panose="02020603050405020304" pitchFamily="18" charset="0"/>
              </a:rPr>
              <a:t>2n</a:t>
            </a:r>
            <a:r>
              <a:rPr lang="en-US" sz="1500" dirty="0">
                <a:effectLst/>
                <a:latin typeface="Sylfaen" panose="010A0502050306030303" pitchFamily="18" charset="0"/>
                <a:ea typeface="Calibri" panose="020F0502020204030204" pitchFamily="34" charset="0"/>
                <a:cs typeface="Times New Roman" panose="02020603050405020304" pitchFamily="18" charset="0"/>
              </a:rPr>
              <a:t>)</a:t>
            </a:r>
            <a:r>
              <a:rPr lang="en-US" sz="1500" baseline="30000" dirty="0">
                <a:effectLst/>
                <a:latin typeface="Sylfaen" panose="010A0502050306030303" pitchFamily="18" charset="0"/>
                <a:ea typeface="Times New Roman" panose="02020603050405020304" pitchFamily="18" charset="0"/>
                <a:cs typeface="Times New Roman" panose="02020603050405020304" pitchFamily="18" charset="0"/>
              </a:rPr>
              <a:t>171</a:t>
            </a:r>
            <a:r>
              <a:rPr lang="en-US" sz="1500" dirty="0">
                <a:effectLst/>
                <a:latin typeface="Sylfaen" panose="010A0502050306030303" pitchFamily="18" charset="0"/>
                <a:ea typeface="Times New Roman" panose="02020603050405020304" pitchFamily="18" charset="0"/>
                <a:cs typeface="Times New Roman" panose="02020603050405020304" pitchFamily="18" charset="0"/>
              </a:rPr>
              <a:t>Lu,</a:t>
            </a:r>
            <a:r>
              <a:rPr lang="hy-AM" sz="1500" dirty="0">
                <a:effectLst/>
                <a:latin typeface="Sylfaen" panose="010A0502050306030303" pitchFamily="18" charset="0"/>
                <a:ea typeface="Times New Roman" panose="02020603050405020304" pitchFamily="18" charset="0"/>
                <a:cs typeface="Times New Roman" panose="02020603050405020304" pitchFamily="18" charset="0"/>
              </a:rPr>
              <a:t>		</a:t>
            </a:r>
            <a:r>
              <a:rPr lang="en-US" sz="1500" dirty="0">
                <a:effectLst/>
                <a:latin typeface="Sylfaen" panose="010A0502050306030303" pitchFamily="18" charset="0"/>
                <a:ea typeface="Times New Roman" panose="02020603050405020304" pitchFamily="18" charset="0"/>
                <a:cs typeface="Times New Roman" panose="02020603050405020304" pitchFamily="18" charset="0"/>
              </a:rPr>
              <a:t> </a:t>
            </a:r>
            <a:endParaRPr lang="hy-AM" sz="1500" dirty="0">
              <a:effectLst/>
              <a:latin typeface="Sylfaen" panose="010A0502050306030303" pitchFamily="18" charset="0"/>
              <a:ea typeface="Times New Roman" panose="02020603050405020304" pitchFamily="18" charset="0"/>
              <a:cs typeface="Times New Roman" panose="02020603050405020304" pitchFamily="18" charset="0"/>
            </a:endParaRPr>
          </a:p>
          <a:p>
            <a:pPr marL="1200150" lvl="2" indent="-285750">
              <a:buClr>
                <a:srgbClr val="00B050"/>
              </a:buClr>
              <a:buFont typeface="Wingdings" panose="05000000000000000000" pitchFamily="2" charset="2"/>
              <a:buChar char="Ø"/>
            </a:pPr>
            <a:r>
              <a:rPr lang="en-US" sz="1500" baseline="30000" dirty="0">
                <a:effectLst/>
                <a:latin typeface="Sylfaen" panose="010A0502050306030303" pitchFamily="18" charset="0"/>
                <a:ea typeface="Times New Roman" panose="02020603050405020304" pitchFamily="18" charset="0"/>
                <a:cs typeface="Times New Roman" panose="02020603050405020304" pitchFamily="18" charset="0"/>
              </a:rPr>
              <a:t>181</a:t>
            </a:r>
            <a:r>
              <a:rPr lang="en-US" sz="1500" dirty="0">
                <a:effectLst/>
                <a:latin typeface="Sylfaen" panose="010A0502050306030303" pitchFamily="18" charset="0"/>
                <a:ea typeface="Times New Roman" panose="02020603050405020304" pitchFamily="18" charset="0"/>
                <a:cs typeface="Times New Roman" panose="02020603050405020304" pitchFamily="18" charset="0"/>
              </a:rPr>
              <a:t>Ta</a:t>
            </a:r>
            <a:r>
              <a:rPr lang="en-US" sz="1500" dirty="0">
                <a:effectLst/>
                <a:latin typeface="Sylfaen" panose="010A0502050306030303" pitchFamily="18" charset="0"/>
                <a:ea typeface="Calibri" panose="020F0502020204030204" pitchFamily="34" charset="0"/>
                <a:cs typeface="Times New Roman" panose="02020603050405020304" pitchFamily="18" charset="0"/>
              </a:rPr>
              <a:t>(p, t+</a:t>
            </a:r>
            <a:r>
              <a:rPr lang="en-US" sz="1500" dirty="0">
                <a:effectLst/>
                <a:latin typeface="Sylfaen" panose="010A0502050306030303" pitchFamily="18" charset="0"/>
                <a:ea typeface="Times New Roman" panose="02020603050405020304" pitchFamily="18" charset="0"/>
                <a:cs typeface="Times New Roman" panose="02020603050405020304" pitchFamily="18" charset="0"/>
              </a:rPr>
              <a:t>2n</a:t>
            </a:r>
            <a:r>
              <a:rPr lang="en-US" sz="1500" dirty="0">
                <a:effectLst/>
                <a:latin typeface="Sylfaen" panose="010A0502050306030303" pitchFamily="18" charset="0"/>
                <a:ea typeface="Calibri" panose="020F0502020204030204" pitchFamily="34" charset="0"/>
                <a:cs typeface="Times New Roman" panose="02020603050405020304" pitchFamily="18" charset="0"/>
              </a:rPr>
              <a:t>)</a:t>
            </a:r>
            <a:r>
              <a:rPr lang="en-US" sz="1500" baseline="30000" dirty="0">
                <a:effectLst/>
                <a:latin typeface="Sylfaen" panose="010A0502050306030303" pitchFamily="18" charset="0"/>
                <a:ea typeface="Times New Roman" panose="02020603050405020304" pitchFamily="18" charset="0"/>
                <a:cs typeface="Times New Roman" panose="02020603050405020304" pitchFamily="18" charset="0"/>
              </a:rPr>
              <a:t>177</a:t>
            </a:r>
            <a:r>
              <a:rPr lang="en-US" sz="1500" dirty="0">
                <a:effectLst/>
                <a:latin typeface="Sylfaen" panose="010A0502050306030303" pitchFamily="18" charset="0"/>
                <a:ea typeface="Times New Roman" panose="02020603050405020304" pitchFamily="18" charset="0"/>
                <a:cs typeface="Times New Roman" panose="02020603050405020304" pitchFamily="18" charset="0"/>
              </a:rPr>
              <a:t>Ta</a:t>
            </a:r>
            <a:r>
              <a:rPr lang="hy-AM" sz="1500" dirty="0">
                <a:effectLst/>
                <a:latin typeface="Sylfaen" panose="010A0502050306030303" pitchFamily="18" charset="0"/>
                <a:ea typeface="Times New Roman" panose="02020603050405020304" pitchFamily="18" charset="0"/>
                <a:cs typeface="Times New Roman" panose="02020603050405020304" pitchFamily="18" charset="0"/>
              </a:rPr>
              <a:t>		</a:t>
            </a:r>
          </a:p>
          <a:p>
            <a:pPr marL="1200150" lvl="2" indent="-285750">
              <a:buClr>
                <a:srgbClr val="00B050"/>
              </a:buClr>
              <a:buFont typeface="Wingdings" panose="05000000000000000000" pitchFamily="2" charset="2"/>
              <a:buChar char="Ø"/>
            </a:pPr>
            <a:r>
              <a:rPr lang="en-US" sz="1500" baseline="30000" dirty="0">
                <a:effectLst/>
                <a:latin typeface="Sylfaen" panose="010A0502050306030303" pitchFamily="18" charset="0"/>
                <a:ea typeface="Times New Roman" panose="02020603050405020304" pitchFamily="18" charset="0"/>
                <a:cs typeface="Times New Roman" panose="02020603050405020304" pitchFamily="18" charset="0"/>
              </a:rPr>
              <a:t>185</a:t>
            </a:r>
            <a:r>
              <a:rPr lang="en-US" sz="1500" dirty="0">
                <a:effectLst/>
                <a:latin typeface="Sylfaen" panose="010A0502050306030303" pitchFamily="18" charset="0"/>
                <a:ea typeface="Times New Roman" panose="02020603050405020304" pitchFamily="18" charset="0"/>
                <a:cs typeface="Times New Roman" panose="02020603050405020304" pitchFamily="18" charset="0"/>
              </a:rPr>
              <a:t>Re</a:t>
            </a:r>
            <a:r>
              <a:rPr lang="en-US" sz="1500" dirty="0">
                <a:effectLst/>
                <a:latin typeface="Sylfaen" panose="010A0502050306030303" pitchFamily="18" charset="0"/>
                <a:ea typeface="Calibri" panose="020F0502020204030204" pitchFamily="34" charset="0"/>
                <a:cs typeface="Times New Roman" panose="02020603050405020304" pitchFamily="18" charset="0"/>
              </a:rPr>
              <a:t>(p, t+</a:t>
            </a:r>
            <a:r>
              <a:rPr lang="en-US" sz="1500" dirty="0">
                <a:effectLst/>
                <a:latin typeface="Sylfaen" panose="010A0502050306030303" pitchFamily="18" charset="0"/>
                <a:ea typeface="Times New Roman" panose="02020603050405020304" pitchFamily="18" charset="0"/>
                <a:cs typeface="Times New Roman" panose="02020603050405020304" pitchFamily="18" charset="0"/>
              </a:rPr>
              <a:t>2n</a:t>
            </a:r>
            <a:r>
              <a:rPr lang="en-US" sz="1500" dirty="0">
                <a:effectLst/>
                <a:latin typeface="Sylfaen" panose="010A0502050306030303" pitchFamily="18" charset="0"/>
                <a:ea typeface="Calibri" panose="020F0502020204030204" pitchFamily="34" charset="0"/>
                <a:cs typeface="Times New Roman" panose="02020603050405020304" pitchFamily="18" charset="0"/>
              </a:rPr>
              <a:t>)</a:t>
            </a:r>
            <a:r>
              <a:rPr lang="en-US" sz="1500" baseline="30000" dirty="0">
                <a:effectLst/>
                <a:latin typeface="Sylfaen" panose="010A0502050306030303" pitchFamily="18" charset="0"/>
                <a:ea typeface="Times New Roman" panose="02020603050405020304" pitchFamily="18" charset="0"/>
                <a:cs typeface="Times New Roman" panose="02020603050405020304" pitchFamily="18" charset="0"/>
              </a:rPr>
              <a:t>181</a:t>
            </a:r>
            <a:r>
              <a:rPr lang="en-US" sz="1500" dirty="0">
                <a:effectLst/>
                <a:latin typeface="Sylfaen" panose="010A0502050306030303" pitchFamily="18" charset="0"/>
                <a:ea typeface="Times New Roman" panose="02020603050405020304" pitchFamily="18" charset="0"/>
                <a:cs typeface="Times New Roman" panose="02020603050405020304" pitchFamily="18" charset="0"/>
              </a:rPr>
              <a:t>Re</a:t>
            </a:r>
            <a:r>
              <a:rPr lang="hy-AM" sz="1600" dirty="0">
                <a:effectLst/>
                <a:latin typeface="Sylfaen" panose="010A0502050306030303" pitchFamily="18"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7056423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37805" y="1001805"/>
            <a:ext cx="6868391" cy="300082"/>
          </a:xfrm>
          <a:prstGeom prst="rect">
            <a:avLst/>
          </a:prstGeom>
          <a:noFill/>
        </p:spPr>
        <p:txBody>
          <a:bodyPr wrap="square" rtlCol="0">
            <a:spAutoFit/>
          </a:bodyPr>
          <a:lstStyle/>
          <a:p>
            <a:pPr defTabSz="685800"/>
            <a:r>
              <a:rPr lang="fr-FR" sz="1350">
                <a:solidFill>
                  <a:prstClr val="white"/>
                </a:solidFill>
                <a:latin typeface="Sylfaen" panose="010A0502050306030303" pitchFamily="18" charset="0"/>
              </a:rPr>
              <a:t>M. Duer et al. Observation of a correlated free four-neutron system. </a:t>
            </a:r>
            <a:r>
              <a:rPr lang="en-US" sz="1350" b="1">
                <a:solidFill>
                  <a:prstClr val="white"/>
                </a:solidFill>
                <a:latin typeface="Sylfaen" panose="010A0502050306030303" pitchFamily="18" charset="0"/>
              </a:rPr>
              <a:t>Nature</a:t>
            </a:r>
            <a:r>
              <a:rPr lang="en-US" sz="1350">
                <a:solidFill>
                  <a:prstClr val="white"/>
                </a:solidFill>
                <a:latin typeface="Sylfaen" panose="010A0502050306030303" pitchFamily="18" charset="0"/>
              </a:rPr>
              <a:t>,606, 678 (2022)</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8206" y="1904900"/>
            <a:ext cx="3750014" cy="1116719"/>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6526" y="1904900"/>
            <a:ext cx="4447309" cy="3144709"/>
          </a:xfrm>
          <a:prstGeom prst="rect">
            <a:avLst/>
          </a:prstGeom>
        </p:spPr>
      </p:pic>
      <p:sp>
        <p:nvSpPr>
          <p:cNvPr id="8" name="TextBox 7"/>
          <p:cNvSpPr txBox="1"/>
          <p:nvPr/>
        </p:nvSpPr>
        <p:spPr>
          <a:xfrm flipH="1">
            <a:off x="5202206" y="5270150"/>
            <a:ext cx="2895948" cy="507831"/>
          </a:xfrm>
          <a:prstGeom prst="rect">
            <a:avLst/>
          </a:prstGeom>
          <a:noFill/>
        </p:spPr>
        <p:txBody>
          <a:bodyPr wrap="square" rtlCol="0">
            <a:spAutoFit/>
          </a:bodyPr>
          <a:lstStyle/>
          <a:p>
            <a:pPr defTabSz="685800"/>
            <a:r>
              <a:rPr lang="en-US" sz="1350" i="1">
                <a:solidFill>
                  <a:prstClr val="white"/>
                </a:solidFill>
                <a:latin typeface="Sylfaen" panose="010A0502050306030303" pitchFamily="18" charset="0"/>
              </a:rPr>
              <a:t>E</a:t>
            </a:r>
            <a:r>
              <a:rPr lang="en-US" sz="1350" i="1" baseline="-25000">
                <a:solidFill>
                  <a:prstClr val="white"/>
                </a:solidFill>
                <a:latin typeface="Sylfaen" panose="010A0502050306030303" pitchFamily="18" charset="0"/>
              </a:rPr>
              <a:t>r</a:t>
            </a:r>
            <a:r>
              <a:rPr lang="en-US" sz="1350" i="1">
                <a:solidFill>
                  <a:prstClr val="white"/>
                </a:solidFill>
                <a:latin typeface="Sylfaen" panose="010A0502050306030303" pitchFamily="18" charset="0"/>
              </a:rPr>
              <a:t> </a:t>
            </a:r>
            <a:r>
              <a:rPr lang="en-US" sz="1350">
                <a:solidFill>
                  <a:prstClr val="white"/>
                </a:solidFill>
                <a:latin typeface="Sylfaen" panose="010A0502050306030303" pitchFamily="18" charset="0"/>
              </a:rPr>
              <a:t>= 2.37 ± 0.38(stat.) ± 0.44(sys) MeV</a:t>
            </a:r>
          </a:p>
          <a:p>
            <a:pPr defTabSz="685800"/>
            <a:r>
              <a:rPr lang="en-US" sz="1350" i="1">
                <a:solidFill>
                  <a:prstClr val="white"/>
                </a:solidFill>
                <a:latin typeface="Sylfaen" panose="010A0502050306030303" pitchFamily="18" charset="0"/>
              </a:rPr>
              <a:t>Г</a:t>
            </a:r>
            <a:r>
              <a:rPr lang="en-US" sz="1350">
                <a:solidFill>
                  <a:prstClr val="white"/>
                </a:solidFill>
                <a:latin typeface="Sylfaen" panose="010A0502050306030303" pitchFamily="18" charset="0"/>
              </a:rPr>
              <a:t> = 1.75 ± 0.22(stat.) ± 0.30(sys) MeV</a:t>
            </a:r>
          </a:p>
        </p:txBody>
      </p:sp>
      <p:sp>
        <p:nvSpPr>
          <p:cNvPr id="10" name="TextBox 9"/>
          <p:cNvSpPr txBox="1"/>
          <p:nvPr/>
        </p:nvSpPr>
        <p:spPr>
          <a:xfrm>
            <a:off x="1453976" y="1524786"/>
            <a:ext cx="1310006" cy="300082"/>
          </a:xfrm>
          <a:prstGeom prst="rect">
            <a:avLst/>
          </a:prstGeom>
          <a:noFill/>
        </p:spPr>
        <p:txBody>
          <a:bodyPr wrap="square" rtlCol="0">
            <a:spAutoFit/>
          </a:bodyPr>
          <a:lstStyle/>
          <a:p>
            <a:pPr defTabSz="685800"/>
            <a:r>
              <a:rPr lang="en-US" sz="1350">
                <a:solidFill>
                  <a:prstClr val="white"/>
                </a:solidFill>
                <a:latin typeface="Sylfaen" panose="010A0502050306030303" pitchFamily="18" charset="0"/>
              </a:rPr>
              <a:t>p</a:t>
            </a:r>
            <a:r>
              <a:rPr lang="ru-RU" sz="1350">
                <a:solidFill>
                  <a:prstClr val="white"/>
                </a:solidFill>
                <a:latin typeface="Sylfaen" panose="010A0502050306030303" pitchFamily="18" charset="0"/>
              </a:rPr>
              <a:t>(</a:t>
            </a:r>
            <a:r>
              <a:rPr lang="ru-RU" sz="1350" baseline="30000">
                <a:solidFill>
                  <a:prstClr val="white"/>
                </a:solidFill>
                <a:latin typeface="Sylfaen" panose="010A0502050306030303" pitchFamily="18" charset="0"/>
              </a:rPr>
              <a:t>8</a:t>
            </a:r>
            <a:r>
              <a:rPr lang="ru-RU" sz="1350">
                <a:solidFill>
                  <a:prstClr val="white"/>
                </a:solidFill>
                <a:latin typeface="Sylfaen" panose="010A0502050306030303" pitchFamily="18" charset="0"/>
              </a:rPr>
              <a:t>He,</a:t>
            </a:r>
            <a:r>
              <a:rPr lang="en-US" sz="1350">
                <a:solidFill>
                  <a:prstClr val="white"/>
                </a:solidFill>
                <a:latin typeface="Sylfaen" panose="010A0502050306030303" pitchFamily="18" charset="0"/>
              </a:rPr>
              <a:t> p</a:t>
            </a:r>
            <a:r>
              <a:rPr lang="en-US" sz="1350" baseline="30000">
                <a:solidFill>
                  <a:prstClr val="white"/>
                </a:solidFill>
                <a:latin typeface="Sylfaen" panose="010A0502050306030303" pitchFamily="18" charset="0"/>
              </a:rPr>
              <a:t>4</a:t>
            </a:r>
            <a:r>
              <a:rPr lang="ru-RU" sz="1350">
                <a:solidFill>
                  <a:prstClr val="white"/>
                </a:solidFill>
                <a:latin typeface="Sylfaen" panose="010A0502050306030303" pitchFamily="18" charset="0"/>
              </a:rPr>
              <a:t>He)4</a:t>
            </a:r>
            <a:r>
              <a:rPr lang="ru-RU" sz="1350" i="1">
                <a:solidFill>
                  <a:prstClr val="white"/>
                </a:solidFill>
                <a:latin typeface="Sylfaen" panose="010A0502050306030303" pitchFamily="18" charset="0"/>
              </a:rPr>
              <a:t>n</a:t>
            </a:r>
            <a:r>
              <a:rPr lang="en-US" sz="1350" i="1">
                <a:solidFill>
                  <a:prstClr val="white"/>
                </a:solidFill>
                <a:latin typeface="Sylfaen" panose="010A0502050306030303" pitchFamily="18" charset="0"/>
              </a:rPr>
              <a:t> </a:t>
            </a:r>
          </a:p>
        </p:txBody>
      </p:sp>
      <mc:AlternateContent xmlns:mc="http://schemas.openxmlformats.org/markup-compatibility/2006" xmlns:a14="http://schemas.microsoft.com/office/drawing/2010/main">
        <mc:Choice Requires="a14">
          <p:sp>
            <p:nvSpPr>
              <p:cNvPr id="3" name="Rectangle 2"/>
              <p:cNvSpPr/>
              <p:nvPr/>
            </p:nvSpPr>
            <p:spPr>
              <a:xfrm>
                <a:off x="777827" y="3129013"/>
                <a:ext cx="2805576" cy="300082"/>
              </a:xfrm>
              <a:prstGeom prst="rect">
                <a:avLst/>
              </a:prstGeom>
            </p:spPr>
            <p:txBody>
              <a:bodyPr wrap="none">
                <a:spAutoFit/>
              </a:bodyPr>
              <a:lstStyle/>
              <a:p>
                <a:pPr defTabSz="685800"/>
                <a:r>
                  <a:rPr lang="en-US" sz="1350" i="1" dirty="0" err="1">
                    <a:solidFill>
                      <a:prstClr val="white"/>
                    </a:solidFill>
                    <a:latin typeface="Sylfaen" panose="010A0502050306030303" pitchFamily="18" charset="0"/>
                    <a:ea typeface="Calibri" panose="020F0502020204030204" pitchFamily="34" charset="0"/>
                    <a:cs typeface="Harding-Bold"/>
                  </a:rPr>
                  <a:t>E</a:t>
                </a:r>
                <a:r>
                  <a:rPr lang="en-US" sz="1350" i="1" baseline="-25000" dirty="0" err="1">
                    <a:solidFill>
                      <a:prstClr val="white"/>
                    </a:solidFill>
                    <a:latin typeface="Sylfaen" panose="010A0502050306030303" pitchFamily="18" charset="0"/>
                    <a:ea typeface="Calibri" panose="020F0502020204030204" pitchFamily="34" charset="0"/>
                    <a:cs typeface="Harding-Bold"/>
                  </a:rPr>
                  <a:t>miss</a:t>
                </a:r>
                <a:r>
                  <a:rPr lang="en-US" sz="1350" i="1" dirty="0">
                    <a:solidFill>
                      <a:prstClr val="white"/>
                    </a:solidFill>
                    <a:latin typeface="Sylfaen" panose="010A0502050306030303" pitchFamily="18" charset="0"/>
                    <a:ea typeface="Calibri" panose="020F0502020204030204" pitchFamily="34" charset="0"/>
                    <a:cs typeface="Harding-Bold"/>
                  </a:rPr>
                  <a:t> = E(</a:t>
                </a:r>
                <a:r>
                  <a:rPr lang="en-US" sz="1350" i="1" baseline="30000" dirty="0">
                    <a:solidFill>
                      <a:prstClr val="white"/>
                    </a:solidFill>
                    <a:latin typeface="Sylfaen" panose="010A0502050306030303" pitchFamily="18" charset="0"/>
                    <a:ea typeface="Calibri" panose="020F0502020204030204" pitchFamily="34" charset="0"/>
                    <a:cs typeface="Harding-Bold"/>
                  </a:rPr>
                  <a:t>8</a:t>
                </a:r>
                <a:r>
                  <a:rPr lang="en-US" sz="1350" i="1" dirty="0">
                    <a:solidFill>
                      <a:prstClr val="white"/>
                    </a:solidFill>
                    <a:latin typeface="Sylfaen" panose="010A0502050306030303" pitchFamily="18" charset="0"/>
                    <a:ea typeface="Calibri" panose="020F0502020204030204" pitchFamily="34" charset="0"/>
                    <a:cs typeface="Harding-Bold"/>
                  </a:rPr>
                  <a:t>He) + </a:t>
                </a:r>
                <a:r>
                  <a:rPr lang="en-US" sz="1350" i="1" dirty="0" err="1">
                    <a:solidFill>
                      <a:prstClr val="white"/>
                    </a:solidFill>
                    <a:latin typeface="Sylfaen" panose="010A0502050306030303" pitchFamily="18" charset="0"/>
                    <a:ea typeface="Calibri" panose="020F0502020204030204" pitchFamily="34" charset="0"/>
                    <a:cs typeface="Harding-Bold"/>
                  </a:rPr>
                  <a:t>m</a:t>
                </a:r>
                <a:r>
                  <a:rPr lang="en-US" sz="1350" i="1" baseline="-25000" dirty="0" err="1">
                    <a:solidFill>
                      <a:prstClr val="white"/>
                    </a:solidFill>
                    <a:latin typeface="Sylfaen" panose="010A0502050306030303" pitchFamily="18" charset="0"/>
                    <a:ea typeface="Calibri" panose="020F0502020204030204" pitchFamily="34" charset="0"/>
                    <a:cs typeface="Harding-Bold"/>
                  </a:rPr>
                  <a:t>p</a:t>
                </a:r>
                <a:r>
                  <a:rPr lang="en-US" sz="1350" i="1" baseline="-25000" dirty="0">
                    <a:solidFill>
                      <a:prstClr val="white"/>
                    </a:solidFill>
                    <a:latin typeface="Sylfaen" panose="010A0502050306030303" pitchFamily="18" charset="0"/>
                    <a:ea typeface="Calibri" panose="020F0502020204030204" pitchFamily="34" charset="0"/>
                    <a:cs typeface="Harding-Bold"/>
                  </a:rPr>
                  <a:t>  </a:t>
                </a:r>
                <a14:m>
                  <m:oMath xmlns:m="http://schemas.openxmlformats.org/officeDocument/2006/math">
                    <m:r>
                      <a:rPr lang="en-US" sz="1350" i="1">
                        <a:solidFill>
                          <a:prstClr val="white"/>
                        </a:solidFill>
                        <a:latin typeface="Cambria Math" panose="02040503050406030204" pitchFamily="18" charset="0"/>
                      </a:rPr>
                      <m:t>−</m:t>
                    </m:r>
                  </m:oMath>
                </a14:m>
                <a:r>
                  <a:rPr lang="en-US" sz="1350" i="1" dirty="0">
                    <a:solidFill>
                      <a:prstClr val="white"/>
                    </a:solidFill>
                    <a:latin typeface="Sylfaen" panose="010A0502050306030303" pitchFamily="18" charset="0"/>
                    <a:ea typeface="Calibri" panose="020F0502020204030204" pitchFamily="34" charset="0"/>
                    <a:cs typeface="Harding-Bold"/>
                  </a:rPr>
                  <a:t> E(</a:t>
                </a:r>
                <a:r>
                  <a:rPr lang="en-US" sz="1350" i="1" baseline="30000" dirty="0">
                    <a:solidFill>
                      <a:prstClr val="white"/>
                    </a:solidFill>
                    <a:latin typeface="Sylfaen" panose="010A0502050306030303" pitchFamily="18" charset="0"/>
                    <a:ea typeface="Calibri" panose="020F0502020204030204" pitchFamily="34" charset="0"/>
                    <a:cs typeface="Harding-Bold"/>
                  </a:rPr>
                  <a:t>4</a:t>
                </a:r>
                <a:r>
                  <a:rPr lang="en-US" sz="1350" i="1" dirty="0">
                    <a:solidFill>
                      <a:prstClr val="white"/>
                    </a:solidFill>
                    <a:latin typeface="Sylfaen" panose="010A0502050306030303" pitchFamily="18" charset="0"/>
                    <a:ea typeface="Calibri" panose="020F0502020204030204" pitchFamily="34" charset="0"/>
                    <a:cs typeface="Harding-Bold"/>
                  </a:rPr>
                  <a:t>He) </a:t>
                </a:r>
                <a14:m>
                  <m:oMath xmlns:m="http://schemas.openxmlformats.org/officeDocument/2006/math">
                    <m:r>
                      <a:rPr lang="en-US" sz="1350" i="1">
                        <a:solidFill>
                          <a:prstClr val="white"/>
                        </a:solidFill>
                        <a:latin typeface="Cambria Math" panose="02040503050406030204" pitchFamily="18" charset="0"/>
                      </a:rPr>
                      <m:t>−</m:t>
                    </m:r>
                  </m:oMath>
                </a14:m>
                <a:r>
                  <a:rPr lang="en-US" sz="1350" i="1" dirty="0">
                    <a:solidFill>
                      <a:prstClr val="white"/>
                    </a:solidFill>
                    <a:latin typeface="Sylfaen" panose="010A0502050306030303" pitchFamily="18" charset="0"/>
                    <a:ea typeface="Calibri" panose="020F0502020204030204" pitchFamily="34" charset="0"/>
                    <a:cs typeface="Harding-Bold"/>
                  </a:rPr>
                  <a:t> E(p) </a:t>
                </a:r>
                <a:endParaRPr lang="en-US" sz="1350" i="1" dirty="0">
                  <a:solidFill>
                    <a:prstClr val="white"/>
                  </a:solidFill>
                  <a:latin typeface="Sylfaen" panose="010A0502050306030303"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777827" y="3129013"/>
                <a:ext cx="2805576" cy="300082"/>
              </a:xfrm>
              <a:prstGeom prst="rect">
                <a:avLst/>
              </a:prstGeom>
              <a:blipFill>
                <a:blip r:embed="rId4" cstate="print"/>
                <a:stretch>
                  <a:fillRect l="-652" t="-2000" b="-1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777828" y="4071554"/>
                <a:ext cx="2137988" cy="515077"/>
              </a:xfrm>
              <a:prstGeom prst="rect">
                <a:avLst/>
              </a:prstGeom>
            </p:spPr>
            <p:txBody>
              <a:bodyPr wrap="square">
                <a:spAutoFit/>
              </a:bodyPr>
              <a:lstStyle/>
              <a:p>
                <a:pPr defTabSz="685800"/>
                <a14:m>
                  <m:oMathPara xmlns:m="http://schemas.openxmlformats.org/officeDocument/2006/math">
                    <m:oMathParaPr>
                      <m:jc m:val="centerGroup"/>
                    </m:oMathParaPr>
                    <m:oMath xmlns:m="http://schemas.openxmlformats.org/officeDocument/2006/math">
                      <m:r>
                        <a:rPr lang="en-US" sz="1350" i="1">
                          <a:solidFill>
                            <a:prstClr val="white"/>
                          </a:solidFill>
                          <a:latin typeface="Cambria Math" panose="02040503050406030204" pitchFamily="18" charset="0"/>
                        </a:rPr>
                        <m:t>𝑀</m:t>
                      </m:r>
                      <m:r>
                        <a:rPr lang="en-US" sz="1350">
                          <a:solidFill>
                            <a:prstClr val="white"/>
                          </a:solidFill>
                          <a:latin typeface="Cambria Math" panose="02040503050406030204" pitchFamily="18" charset="0"/>
                        </a:rPr>
                        <m:t>=</m:t>
                      </m:r>
                      <m:rad>
                        <m:radPr>
                          <m:degHide m:val="on"/>
                          <m:ctrlPr>
                            <a:rPr lang="en-US" sz="1350" i="1">
                              <a:solidFill>
                                <a:prstClr val="white"/>
                              </a:solidFill>
                              <a:latin typeface="Cambria Math"/>
                            </a:rPr>
                          </m:ctrlPr>
                        </m:radPr>
                        <m:deg/>
                        <m:e>
                          <m:sSubSup>
                            <m:sSubSupPr>
                              <m:ctrlPr>
                                <a:rPr lang="en-US" sz="1350" i="1">
                                  <a:solidFill>
                                    <a:prstClr val="white"/>
                                  </a:solidFill>
                                  <a:latin typeface="Cambria Math"/>
                                </a:rPr>
                              </m:ctrlPr>
                            </m:sSubSupPr>
                            <m:e>
                              <m:r>
                                <a:rPr lang="en-US" sz="1350" i="1">
                                  <a:solidFill>
                                    <a:prstClr val="white"/>
                                  </a:solidFill>
                                  <a:latin typeface="Cambria Math" panose="02040503050406030204" pitchFamily="18" charset="0"/>
                                </a:rPr>
                                <m:t>𝐸</m:t>
                              </m:r>
                            </m:e>
                            <m:sub>
                              <m:r>
                                <a:rPr lang="en-US" sz="1350" i="1">
                                  <a:solidFill>
                                    <a:prstClr val="white"/>
                                  </a:solidFill>
                                  <a:latin typeface="Cambria Math" panose="02040503050406030204" pitchFamily="18" charset="0"/>
                                </a:rPr>
                                <m:t>𝑚𝑖𝑠𝑠</m:t>
                              </m:r>
                            </m:sub>
                            <m:sup>
                              <m:r>
                                <a:rPr lang="en-US" sz="1350">
                                  <a:solidFill>
                                    <a:prstClr val="white"/>
                                  </a:solidFill>
                                  <a:latin typeface="Cambria Math" panose="02040503050406030204" pitchFamily="18" charset="0"/>
                                </a:rPr>
                                <m:t>2</m:t>
                              </m:r>
                            </m:sup>
                          </m:sSubSup>
                          <m:r>
                            <a:rPr lang="en-US" sz="1350">
                              <a:solidFill>
                                <a:prstClr val="white"/>
                              </a:solidFill>
                              <a:latin typeface="Cambria Math" panose="02040503050406030204" pitchFamily="18" charset="0"/>
                            </a:rPr>
                            <m:t>−</m:t>
                          </m:r>
                          <m:sSubSup>
                            <m:sSubSupPr>
                              <m:ctrlPr>
                                <a:rPr lang="en-US" sz="1350" i="1">
                                  <a:solidFill>
                                    <a:prstClr val="white"/>
                                  </a:solidFill>
                                  <a:latin typeface="Cambria Math"/>
                                </a:rPr>
                              </m:ctrlPr>
                            </m:sSubSupPr>
                            <m:e>
                              <m:r>
                                <a:rPr lang="en-US" sz="1350" i="1">
                                  <a:solidFill>
                                    <a:prstClr val="white"/>
                                  </a:solidFill>
                                  <a:latin typeface="Cambria Math" panose="02040503050406030204" pitchFamily="18" charset="0"/>
                                </a:rPr>
                                <m:t>𝑃</m:t>
                              </m:r>
                            </m:e>
                            <m:sub>
                              <m:r>
                                <a:rPr lang="en-US" sz="1350" i="1">
                                  <a:solidFill>
                                    <a:prstClr val="white"/>
                                  </a:solidFill>
                                  <a:latin typeface="Cambria Math" panose="02040503050406030204" pitchFamily="18" charset="0"/>
                                </a:rPr>
                                <m:t>𝑚𝑖𝑠𝑠</m:t>
                              </m:r>
                            </m:sub>
                            <m:sup>
                              <m:r>
                                <a:rPr lang="en-US" sz="1350">
                                  <a:solidFill>
                                    <a:prstClr val="white"/>
                                  </a:solidFill>
                                  <a:latin typeface="Cambria Math" panose="02040503050406030204" pitchFamily="18" charset="0"/>
                                </a:rPr>
                                <m:t>2</m:t>
                              </m:r>
                            </m:sup>
                          </m:sSubSup>
                          <m:r>
                            <a:rPr lang="en-US" sz="1350">
                              <a:solidFill>
                                <a:prstClr val="white"/>
                              </a:solidFill>
                              <a:latin typeface="Cambria Math" panose="02040503050406030204" pitchFamily="18" charset="0"/>
                            </a:rPr>
                            <m:t> </m:t>
                          </m:r>
                        </m:e>
                      </m:rad>
                    </m:oMath>
                  </m:oMathPara>
                </a14:m>
                <a:endParaRPr lang="en-US" sz="1350" dirty="0">
                  <a:solidFill>
                    <a:prstClr val="white"/>
                  </a:solidFill>
                  <a:latin typeface="Tw Cen MT" panose="020B0602020104020603"/>
                </a:endParaRPr>
              </a:p>
            </p:txBody>
          </p:sp>
        </mc:Choice>
        <mc:Fallback xmlns="">
          <p:sp>
            <p:nvSpPr>
              <p:cNvPr id="6" name="Rectangle 5"/>
              <p:cNvSpPr>
                <a:spLocks noRot="1" noChangeAspect="1" noMove="1" noResize="1" noEditPoints="1" noAdjustHandles="1" noChangeArrowheads="1" noChangeShapeType="1" noTextEdit="1"/>
              </p:cNvSpPr>
              <p:nvPr/>
            </p:nvSpPr>
            <p:spPr>
              <a:xfrm>
                <a:off x="777828" y="4071554"/>
                <a:ext cx="2137988" cy="515077"/>
              </a:xfrm>
              <a:prstGeom prst="rect">
                <a:avLst/>
              </a:prstGeom>
              <a:blipFill rotWithShape="1">
                <a:blip r:embed="rId5"/>
                <a:stretch>
                  <a:fillRect/>
                </a:stretch>
              </a:blipFill>
            </p:spPr>
            <p:txBody>
              <a:bodyPr/>
              <a:lstStyle/>
              <a:p>
                <a:r>
                  <a:rPr lang="ru-RU">
                    <a:noFill/>
                  </a:rPr>
                  <a:t> </a:t>
                </a:r>
              </a:p>
            </p:txBody>
          </p:sp>
        </mc:Fallback>
      </mc:AlternateContent>
      <p:sp>
        <p:nvSpPr>
          <p:cNvPr id="9" name="Rectangle 8"/>
          <p:cNvSpPr/>
          <p:nvPr/>
        </p:nvSpPr>
        <p:spPr>
          <a:xfrm>
            <a:off x="1121734" y="4612321"/>
            <a:ext cx="1221809" cy="300082"/>
          </a:xfrm>
          <a:prstGeom prst="rect">
            <a:avLst/>
          </a:prstGeom>
        </p:spPr>
        <p:txBody>
          <a:bodyPr wrap="none">
            <a:spAutoFit/>
          </a:bodyPr>
          <a:lstStyle/>
          <a:p>
            <a:pPr defTabSz="685800"/>
            <a:r>
              <a:rPr lang="en-US" sz="1350" i="1" dirty="0">
                <a:solidFill>
                  <a:prstClr val="white"/>
                </a:solidFill>
                <a:latin typeface="Sylfaen" panose="010A0502050306030303" pitchFamily="18" charset="0"/>
                <a:ea typeface="Calibri" panose="020F0502020204030204" pitchFamily="34" charset="0"/>
                <a:cs typeface="Harding-Bold"/>
              </a:rPr>
              <a:t>Е</a:t>
            </a:r>
            <a:r>
              <a:rPr lang="en-US" sz="1350" i="1" baseline="-25000" dirty="0">
                <a:solidFill>
                  <a:prstClr val="white"/>
                </a:solidFill>
                <a:latin typeface="Sylfaen" panose="010A0502050306030303" pitchFamily="18" charset="0"/>
                <a:ea typeface="Calibri" panose="020F0502020204030204" pitchFamily="34" charset="0"/>
                <a:cs typeface="Harding-Bold"/>
              </a:rPr>
              <a:t>4n  </a:t>
            </a:r>
            <a:r>
              <a:rPr lang="en-US" sz="1350" i="1" dirty="0">
                <a:solidFill>
                  <a:prstClr val="white"/>
                </a:solidFill>
                <a:latin typeface="Sylfaen" panose="010A0502050306030303" pitchFamily="18" charset="0"/>
                <a:ea typeface="Calibri" panose="020F0502020204030204" pitchFamily="34" charset="0"/>
                <a:cs typeface="Harding-Bold"/>
              </a:rPr>
              <a:t>= M – 4m</a:t>
            </a:r>
            <a:r>
              <a:rPr lang="en-US" sz="1350" i="1" baseline="-25000" dirty="0">
                <a:solidFill>
                  <a:prstClr val="white"/>
                </a:solidFill>
                <a:latin typeface="Sylfaen" panose="010A0502050306030303" pitchFamily="18" charset="0"/>
                <a:ea typeface="Calibri" panose="020F0502020204030204" pitchFamily="34" charset="0"/>
                <a:cs typeface="Harding-Bold"/>
              </a:rPr>
              <a:t>n</a:t>
            </a:r>
            <a:endParaRPr lang="en-US" sz="1350" i="1" dirty="0">
              <a:solidFill>
                <a:prstClr val="white"/>
              </a:solidFill>
              <a:latin typeface="Sylfaen" panose="010A0502050306030303" pitchFamily="18" charset="0"/>
            </a:endParaRPr>
          </a:p>
        </p:txBody>
      </p:sp>
      <mc:AlternateContent xmlns:mc="http://schemas.openxmlformats.org/markup-compatibility/2006">
        <mc:Choice xmlns:a14="http://schemas.microsoft.com/office/drawing/2010/main" Requires="a14">
          <p:sp>
            <p:nvSpPr>
              <p:cNvPr id="11" name="Rectangle 10"/>
              <p:cNvSpPr/>
              <p:nvPr/>
            </p:nvSpPr>
            <p:spPr>
              <a:xfrm>
                <a:off x="777827" y="3509892"/>
                <a:ext cx="3002085" cy="342017"/>
              </a:xfrm>
              <a:prstGeom prst="rect">
                <a:avLst/>
              </a:prstGeom>
            </p:spPr>
            <p:txBody>
              <a:bodyPr wrap="square">
                <a:spAutoFit/>
              </a:bodyPr>
              <a:lstStyle/>
              <a:p>
                <a:pPr defTabSz="685800"/>
                <a14:m>
                  <m:oMathPara xmlns:m="http://schemas.openxmlformats.org/officeDocument/2006/math">
                    <m:oMathParaPr>
                      <m:jc m:val="centerGroup"/>
                    </m:oMathParaPr>
                    <m:oMath xmlns:m="http://schemas.openxmlformats.org/officeDocument/2006/math">
                      <m:d>
                        <m:dPr>
                          <m:begChr m:val=""/>
                          <m:ctrlPr>
                            <a:rPr lang="en-US" sz="1350" i="1">
                              <a:solidFill>
                                <a:prstClr val="white"/>
                              </a:solidFill>
                              <a:latin typeface="Cambria Math"/>
                            </a:rPr>
                          </m:ctrlPr>
                        </m:dPr>
                        <m:e>
                          <m:acc>
                            <m:accPr>
                              <m:chr m:val="⃗"/>
                              <m:ctrlPr>
                                <a:rPr lang="en-US" sz="1350" i="1">
                                  <a:solidFill>
                                    <a:prstClr val="white"/>
                                  </a:solidFill>
                                  <a:latin typeface="Cambria Math"/>
                                </a:rPr>
                              </m:ctrlPr>
                            </m:accPr>
                            <m:e>
                              <m:r>
                                <a:rPr lang="en-US" sz="1350" i="1">
                                  <a:solidFill>
                                    <a:prstClr val="white"/>
                                  </a:solidFill>
                                  <a:latin typeface="Cambria Math" panose="02040503050406030204" pitchFamily="18" charset="0"/>
                                </a:rPr>
                                <m:t>𝑃</m:t>
                              </m:r>
                            </m:e>
                          </m:acc>
                          <m:r>
                            <m:rPr>
                              <m:nor/>
                            </m:rPr>
                            <a:rPr lang="en-US" sz="1350" i="1" baseline="-25000">
                              <a:solidFill>
                                <a:prstClr val="white"/>
                              </a:solidFill>
                              <a:latin typeface="Sylfaen" panose="010A0502050306030303" pitchFamily="18" charset="0"/>
                              <a:ea typeface="Calibri" panose="020F0502020204030204" pitchFamily="34" charset="0"/>
                              <a:cs typeface="Harding-Bold"/>
                            </a:rPr>
                            <m:t>miss</m:t>
                          </m:r>
                          <m:r>
                            <a:rPr lang="en-US" sz="1350">
                              <a:solidFill>
                                <a:prstClr val="white"/>
                              </a:solidFill>
                              <a:latin typeface="Cambria Math" panose="02040503050406030204" pitchFamily="18" charset="0"/>
                            </a:rPr>
                            <m:t>=</m:t>
                          </m:r>
                          <m:acc>
                            <m:accPr>
                              <m:chr m:val="⃗"/>
                              <m:ctrlPr>
                                <a:rPr lang="en-US" sz="1350" i="1">
                                  <a:solidFill>
                                    <a:prstClr val="white"/>
                                  </a:solidFill>
                                  <a:latin typeface="Cambria Math"/>
                                </a:rPr>
                              </m:ctrlPr>
                            </m:accPr>
                            <m:e>
                              <m:r>
                                <a:rPr lang="en-US" sz="1350" i="1">
                                  <a:solidFill>
                                    <a:prstClr val="white"/>
                                  </a:solidFill>
                                  <a:latin typeface="Cambria Math" panose="02040503050406030204" pitchFamily="18" charset="0"/>
                                </a:rPr>
                                <m:t>𝑃</m:t>
                              </m:r>
                            </m:e>
                          </m:acc>
                          <m:r>
                            <a:rPr lang="en-US" sz="1350">
                              <a:solidFill>
                                <a:prstClr val="white"/>
                              </a:solidFill>
                              <a:latin typeface="Cambria Math" panose="02040503050406030204" pitchFamily="18" charset="0"/>
                            </a:rPr>
                            <m:t>(</m:t>
                          </m:r>
                          <m:r>
                            <m:rPr>
                              <m:nor/>
                            </m:rPr>
                            <a:rPr lang="en-US" sz="1350" i="1" baseline="30000">
                              <a:solidFill>
                                <a:prstClr val="white"/>
                              </a:solidFill>
                              <a:latin typeface="Sylfaen" panose="010A0502050306030303" pitchFamily="18" charset="0"/>
                              <a:ea typeface="Calibri" panose="020F0502020204030204" pitchFamily="34" charset="0"/>
                              <a:cs typeface="Harding-Bold"/>
                            </a:rPr>
                            <m:t>8</m:t>
                          </m:r>
                          <m:r>
                            <m:rPr>
                              <m:nor/>
                            </m:rPr>
                            <a:rPr lang="en-US" sz="1350" i="1">
                              <a:solidFill>
                                <a:prstClr val="white"/>
                              </a:solidFill>
                              <a:latin typeface="Sylfaen" panose="010A0502050306030303" pitchFamily="18" charset="0"/>
                              <a:ea typeface="Calibri" panose="020F0502020204030204" pitchFamily="34" charset="0"/>
                              <a:cs typeface="Harding-Bold"/>
                            </a:rPr>
                            <m:t>He</m:t>
                          </m:r>
                          <m:r>
                            <a:rPr lang="en-US" sz="1350">
                              <a:solidFill>
                                <a:prstClr val="white"/>
                              </a:solidFill>
                              <a:latin typeface="Cambria Math" panose="02040503050406030204" pitchFamily="18" charset="0"/>
                            </a:rPr>
                            <m:t>) − </m:t>
                          </m:r>
                          <m:acc>
                            <m:accPr>
                              <m:chr m:val="⃗"/>
                              <m:ctrlPr>
                                <a:rPr lang="en-US" sz="1350" i="1">
                                  <a:solidFill>
                                    <a:prstClr val="white"/>
                                  </a:solidFill>
                                  <a:latin typeface="Cambria Math"/>
                                </a:rPr>
                              </m:ctrlPr>
                            </m:accPr>
                            <m:e>
                              <m:r>
                                <a:rPr lang="en-US" sz="1350" i="1">
                                  <a:solidFill>
                                    <a:prstClr val="white"/>
                                  </a:solidFill>
                                  <a:latin typeface="Cambria Math" panose="02040503050406030204" pitchFamily="18" charset="0"/>
                                </a:rPr>
                                <m:t>𝑃</m:t>
                              </m:r>
                            </m:e>
                          </m:acc>
                          <m:r>
                            <a:rPr lang="en-US" sz="1350">
                              <a:solidFill>
                                <a:prstClr val="white"/>
                              </a:solidFill>
                              <a:latin typeface="Cambria Math" panose="02040503050406030204" pitchFamily="18" charset="0"/>
                            </a:rPr>
                            <m:t>(</m:t>
                          </m:r>
                          <m:r>
                            <m:rPr>
                              <m:nor/>
                            </m:rPr>
                            <a:rPr lang="en-US" sz="1350" i="1" baseline="30000">
                              <a:solidFill>
                                <a:prstClr val="white"/>
                              </a:solidFill>
                              <a:latin typeface="Sylfaen" panose="010A0502050306030303" pitchFamily="18" charset="0"/>
                              <a:ea typeface="Calibri" panose="020F0502020204030204" pitchFamily="34" charset="0"/>
                              <a:cs typeface="Harding-Bold"/>
                            </a:rPr>
                            <m:t>4</m:t>
                          </m:r>
                          <m:r>
                            <m:rPr>
                              <m:nor/>
                            </m:rPr>
                            <a:rPr lang="en-US" sz="1350" i="1">
                              <a:solidFill>
                                <a:prstClr val="white"/>
                              </a:solidFill>
                              <a:latin typeface="Sylfaen" panose="010A0502050306030303" pitchFamily="18" charset="0"/>
                              <a:ea typeface="Calibri" panose="020F0502020204030204" pitchFamily="34" charset="0"/>
                              <a:cs typeface="Harding-Bold"/>
                            </a:rPr>
                            <m:t>He</m:t>
                          </m:r>
                          <m:r>
                            <a:rPr lang="en-US" sz="1350">
                              <a:solidFill>
                                <a:prstClr val="white"/>
                              </a:solidFill>
                              <a:latin typeface="Cambria Math" panose="02040503050406030204" pitchFamily="18" charset="0"/>
                            </a:rPr>
                            <m:t>) − </m:t>
                          </m:r>
                          <m:acc>
                            <m:accPr>
                              <m:chr m:val="⃗"/>
                              <m:ctrlPr>
                                <a:rPr lang="en-US" sz="1350" i="1">
                                  <a:solidFill>
                                    <a:prstClr val="white"/>
                                  </a:solidFill>
                                  <a:latin typeface="Cambria Math"/>
                                </a:rPr>
                              </m:ctrlPr>
                            </m:accPr>
                            <m:e>
                              <m:r>
                                <a:rPr lang="en-US" sz="1350" i="1">
                                  <a:solidFill>
                                    <a:prstClr val="white"/>
                                  </a:solidFill>
                                  <a:latin typeface="Cambria Math" panose="02040503050406030204" pitchFamily="18" charset="0"/>
                                </a:rPr>
                                <m:t>𝑃</m:t>
                              </m:r>
                            </m:e>
                          </m:acc>
                          <m:r>
                            <a:rPr lang="en-US" sz="1350">
                              <a:solidFill>
                                <a:prstClr val="white"/>
                              </a:solidFill>
                              <a:latin typeface="Cambria Math" panose="02040503050406030204" pitchFamily="18" charset="0"/>
                            </a:rPr>
                            <m:t>(</m:t>
                          </m:r>
                          <m:r>
                            <a:rPr lang="en-US" sz="1350" i="1">
                              <a:solidFill>
                                <a:prstClr val="white"/>
                              </a:solidFill>
                              <a:latin typeface="Cambria Math" panose="02040503050406030204" pitchFamily="18" charset="0"/>
                            </a:rPr>
                            <m:t>𝑝</m:t>
                          </m:r>
                        </m:e>
                      </m:d>
                    </m:oMath>
                  </m:oMathPara>
                </a14:m>
                <a:endParaRPr lang="en-US" sz="1350" dirty="0">
                  <a:solidFill>
                    <a:prstClr val="white"/>
                  </a:solidFill>
                  <a:latin typeface="Tw Cen MT" panose="020B0602020104020603"/>
                </a:endParaRPr>
              </a:p>
            </p:txBody>
          </p:sp>
        </mc:Choice>
        <mc:Fallback>
          <p:sp>
            <p:nvSpPr>
              <p:cNvPr id="11" name="Rectangle 10"/>
              <p:cNvSpPr>
                <a:spLocks noRot="1" noChangeAspect="1" noMove="1" noResize="1" noEditPoints="1" noAdjustHandles="1" noChangeArrowheads="1" noChangeShapeType="1" noTextEdit="1"/>
              </p:cNvSpPr>
              <p:nvPr/>
            </p:nvSpPr>
            <p:spPr>
              <a:xfrm>
                <a:off x="777827" y="3509892"/>
                <a:ext cx="3002085" cy="342017"/>
              </a:xfrm>
              <a:prstGeom prst="rect">
                <a:avLst/>
              </a:prstGeom>
              <a:blipFill rotWithShape="1">
                <a:blip r:embed="rId6"/>
                <a:stretch>
                  <a:fillRect t="-126786" r="-11992" b="-200000"/>
                </a:stretch>
              </a:blipFill>
            </p:spPr>
            <p:txBody>
              <a:bodyPr/>
              <a:lstStyle/>
              <a:p>
                <a:r>
                  <a:rPr lang="ru-RU">
                    <a:noFill/>
                  </a:rPr>
                  <a:t> </a:t>
                </a:r>
              </a:p>
            </p:txBody>
          </p:sp>
        </mc:Fallback>
      </mc:AlternateContent>
    </p:spTree>
    <p:extLst>
      <p:ext uri="{BB962C8B-B14F-4D97-AF65-F5344CB8AC3E}">
        <p14:creationId xmlns:p14="http://schemas.microsoft.com/office/powerpoint/2010/main" val="14126051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914400" y="255588"/>
            <a:ext cx="7772400" cy="562074"/>
          </a:xfrm>
        </p:spPr>
        <p:style>
          <a:lnRef idx="1">
            <a:schemeClr val="accent3"/>
          </a:lnRef>
          <a:fillRef idx="2">
            <a:schemeClr val="accent3"/>
          </a:fillRef>
          <a:effectRef idx="1">
            <a:schemeClr val="accent3"/>
          </a:effectRef>
          <a:fontRef idx="minor">
            <a:schemeClr val="dk1"/>
          </a:fontRef>
        </p:style>
        <p:txBody>
          <a:bodyPr>
            <a:normAutofit/>
          </a:bodyPr>
          <a:lstStyle/>
          <a:p>
            <a:pPr algn="ctr"/>
            <a:r>
              <a:rPr lang="hy-AM" sz="2000" b="1" u="sng"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ylfaen" pitchFamily="18" charset="0"/>
              </a:rPr>
              <a:t>Ի</a:t>
            </a:r>
            <a:r>
              <a:rPr lang="en-US" sz="2000" b="1" u="sng"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ylfaen" pitchFamily="18" charset="0"/>
              </a:rPr>
              <a:t>րականացված</a:t>
            </a:r>
            <a:r>
              <a:rPr lang="en-US" sz="2000" b="1" u="sng"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ylfaen" pitchFamily="18" charset="0"/>
              </a:rPr>
              <a:t> </a:t>
            </a:r>
            <a:r>
              <a:rPr lang="en-US" sz="2000" b="1" u="sng"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ylfaen" pitchFamily="18" charset="0"/>
              </a:rPr>
              <a:t>աշխատանքները</a:t>
            </a:r>
            <a:endParaRPr lang="hy-AM" sz="2000" b="1" u="sng"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ylfaen" pitchFamily="18" charset="0"/>
            </a:endParaRPr>
          </a:p>
        </p:txBody>
      </p:sp>
      <p:sp>
        <p:nvSpPr>
          <p:cNvPr id="9" name="Заголовок 1">
            <a:extLst>
              <a:ext uri="{FF2B5EF4-FFF2-40B4-BE49-F238E27FC236}">
                <a16:creationId xmlns:a16="http://schemas.microsoft.com/office/drawing/2014/main" xmlns="" id="{6E3C5E2F-6F89-4381-9E6F-31EFF81EB56E}"/>
              </a:ext>
            </a:extLst>
          </p:cNvPr>
          <p:cNvSpPr txBox="1">
            <a:spLocks/>
          </p:cNvSpPr>
          <p:nvPr/>
        </p:nvSpPr>
        <p:spPr>
          <a:xfrm>
            <a:off x="914400" y="188640"/>
            <a:ext cx="7772400" cy="634082"/>
          </a:xfrm>
          <a:prstGeom prst="rect">
            <a:avLst/>
          </a:prstGeom>
        </p:spPr>
        <p:style>
          <a:lnRef idx="1">
            <a:schemeClr val="accent3"/>
          </a:lnRef>
          <a:fillRef idx="2">
            <a:schemeClr val="accent3"/>
          </a:fillRef>
          <a:effectRef idx="1">
            <a:schemeClr val="accent3"/>
          </a:effectRef>
          <a:fontRef idx="minor">
            <a:schemeClr val="dk1"/>
          </a:fontRef>
        </p:style>
        <p:txBody>
          <a:bodyPr bIns="91440" anchor="b" anchorCtr="0">
            <a:normAutofit fontScale="70000" lnSpcReduction="20000"/>
          </a:bodyPr>
          <a:lstStyle>
            <a:lvl1pPr algn="l" rtl="0" eaLnBrk="1" latinLnBrk="0" hangingPunct="1">
              <a:spcBef>
                <a:spcPct val="0"/>
              </a:spcBef>
              <a:buNone/>
              <a:defRPr kumimoji="0" sz="4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lnSpc>
                <a:spcPct val="134000"/>
              </a:lnSpc>
            </a:pPr>
            <a:r>
              <a:rPr lang="hy-AM" sz="2000" b="1" u="sng"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Sylfaen" pitchFamily="18" charset="0"/>
              </a:rPr>
              <a:t>Տետրանեյտրոնի </a:t>
            </a:r>
            <a:r>
              <a:rPr lang="en-US" sz="2000" b="1" u="sng"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Sylfaen" pitchFamily="18" charset="0"/>
              </a:rPr>
              <a:t> </a:t>
            </a:r>
            <a:r>
              <a:rPr lang="hy-AM" sz="2000" b="1" u="sng"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Sylfaen" pitchFamily="18" charset="0"/>
              </a:rPr>
              <a:t>որոնումը </a:t>
            </a:r>
            <a:r>
              <a:rPr lang="en-US" sz="2000" b="1" u="sng"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Sylfaen" pitchFamily="18" charset="0"/>
              </a:rPr>
              <a:t> </a:t>
            </a:r>
            <a:r>
              <a:rPr lang="hy-AM" sz="2000" b="1" u="sng"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Sylfaen" pitchFamily="18" charset="0"/>
              </a:rPr>
              <a:t>բիսմութի  միջուկի</a:t>
            </a:r>
            <a:r>
              <a:rPr lang="en-US" sz="2000" b="1" u="sng"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Sylfaen" pitchFamily="18" charset="0"/>
              </a:rPr>
              <a:t> </a:t>
            </a:r>
            <a:r>
              <a:rPr lang="hy-AM" sz="2000" b="1" u="sng"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Sylfaen" pitchFamily="18" charset="0"/>
              </a:rPr>
              <a:t> ֆոտոճեղքման </a:t>
            </a:r>
            <a:r>
              <a:rPr lang="en-US" sz="2000" b="1" u="sng"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Sylfaen" pitchFamily="18" charset="0"/>
              </a:rPr>
              <a:t> </a:t>
            </a:r>
            <a:r>
              <a:rPr lang="hy-AM" sz="2000" b="1" u="sng"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Sylfaen" pitchFamily="18" charset="0"/>
              </a:rPr>
              <a:t>ռեակցիայում</a:t>
            </a:r>
          </a:p>
        </p:txBody>
      </p:sp>
      <p:pic>
        <p:nvPicPr>
          <p:cNvPr id="7" name="Picture 6" descr="G:\Y\Hodvacner\Seminar tetraneutron\IMG20230503133118 - Copy (3).jpg">
            <a:extLst>
              <a:ext uri="{FF2B5EF4-FFF2-40B4-BE49-F238E27FC236}">
                <a16:creationId xmlns:a16="http://schemas.microsoft.com/office/drawing/2014/main" xmlns="" id="{741AD020-8EE6-4BAD-B2B1-39F6B89BF5FB}"/>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4410" l="4956" r="100000">
                        <a14:backgroundMark x1="28844" y1="89130" x2="37823" y2="85342"/>
                        <a14:backgroundMark x1="28039" y1="84161" x2="28844" y2="83727"/>
                      </a14:backgroundRemoval>
                    </a14:imgEffect>
                  </a14:imgLayer>
                </a14:imgProps>
              </a:ext>
              <a:ext uri="{28A0092B-C50C-407E-A947-70E740481C1C}">
                <a14:useLocalDpi xmlns:a14="http://schemas.microsoft.com/office/drawing/2010/main" val="0"/>
              </a:ext>
            </a:extLst>
          </a:blip>
          <a:srcRect/>
          <a:stretch>
            <a:fillRect/>
          </a:stretch>
        </p:blipFill>
        <p:spPr bwMode="auto">
          <a:xfrm>
            <a:off x="3869749" y="646388"/>
            <a:ext cx="3622057" cy="2468880"/>
          </a:xfrm>
          <a:prstGeom prst="rect">
            <a:avLst/>
          </a:prstGeom>
          <a:noFill/>
          <a:ln>
            <a:noFill/>
          </a:ln>
        </p:spPr>
      </p:pic>
      <p:cxnSp>
        <p:nvCxnSpPr>
          <p:cNvPr id="8" name="Straight Arrow Connector 7">
            <a:extLst>
              <a:ext uri="{FF2B5EF4-FFF2-40B4-BE49-F238E27FC236}">
                <a16:creationId xmlns:a16="http://schemas.microsoft.com/office/drawing/2014/main" xmlns="" id="{3E62CEDA-8001-48E6-BFAD-874ED5ECFC3D}"/>
              </a:ext>
            </a:extLst>
          </p:cNvPr>
          <p:cNvCxnSpPr/>
          <p:nvPr/>
        </p:nvCxnSpPr>
        <p:spPr>
          <a:xfrm flipV="1">
            <a:off x="1088156" y="1904296"/>
            <a:ext cx="2618509" cy="13855"/>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xmlns="" id="{559D958C-FC0E-4600-8F63-6EC98BC2C4D8}"/>
              </a:ext>
            </a:extLst>
          </p:cNvPr>
          <p:cNvSpPr txBox="1"/>
          <p:nvPr/>
        </p:nvSpPr>
        <p:spPr>
          <a:xfrm flipH="1">
            <a:off x="2483768" y="1889835"/>
            <a:ext cx="489758" cy="861774"/>
          </a:xfrm>
          <a:prstGeom prst="rect">
            <a:avLst/>
          </a:prstGeom>
          <a:noFill/>
        </p:spPr>
        <p:txBody>
          <a:bodyPr wrap="square" rtlCol="0">
            <a:spAutoFit/>
          </a:bodyPr>
          <a:lstStyle/>
          <a:p>
            <a:r>
              <a:rPr lang="en-US" sz="3200" dirty="0">
                <a:latin typeface="Sylfaen" panose="010A0502050306030303" pitchFamily="18" charset="0"/>
              </a:rPr>
              <a:t>e</a:t>
            </a:r>
          </a:p>
          <a:p>
            <a:endParaRPr lang="en-US" dirty="0"/>
          </a:p>
        </p:txBody>
      </p:sp>
      <p:pic>
        <p:nvPicPr>
          <p:cNvPr id="14" name="Рисунок 3" descr="E:\ANSL 2022\Article 8 tetraneutron\Для Известии\A.Y. Aleksanyan, S.M. Amirkhanyan et al\fig_1_new.JPG">
            <a:extLst>
              <a:ext uri="{FF2B5EF4-FFF2-40B4-BE49-F238E27FC236}">
                <a16:creationId xmlns:a16="http://schemas.microsoft.com/office/drawing/2014/main" xmlns="" id="{DE2FE941-C996-4E3A-A6CD-C800DF4A7FE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356" t="10960" r="12297" b="4955"/>
          <a:stretch/>
        </p:blipFill>
        <p:spPr bwMode="auto">
          <a:xfrm>
            <a:off x="2267744" y="3513724"/>
            <a:ext cx="4273919" cy="3052799"/>
          </a:xfrm>
          <a:prstGeom prst="rect">
            <a:avLst/>
          </a:prstGeom>
          <a:noFill/>
          <a:ln>
            <a:noFill/>
          </a:ln>
          <a:extLst>
            <a:ext uri="{53640926-AAD7-44D8-BBD7-CCE9431645EC}">
              <a14:shadowObscured xmlns:a14="http://schemas.microsoft.com/office/drawing/2010/main"/>
            </a:ext>
          </a:extLst>
        </p:spPr>
      </p:pic>
      <p:sp>
        <p:nvSpPr>
          <p:cNvPr id="15" name="TextBox 14">
            <a:extLst>
              <a:ext uri="{FF2B5EF4-FFF2-40B4-BE49-F238E27FC236}">
                <a16:creationId xmlns:a16="http://schemas.microsoft.com/office/drawing/2014/main" xmlns="" id="{7316CEC1-95AE-4091-AE85-E901426498DC}"/>
              </a:ext>
            </a:extLst>
          </p:cNvPr>
          <p:cNvSpPr txBox="1"/>
          <p:nvPr/>
        </p:nvSpPr>
        <p:spPr>
          <a:xfrm flipH="1">
            <a:off x="2674755" y="2940636"/>
            <a:ext cx="2022711" cy="461665"/>
          </a:xfrm>
          <a:prstGeom prst="rect">
            <a:avLst/>
          </a:prstGeom>
          <a:noFill/>
        </p:spPr>
        <p:txBody>
          <a:bodyPr wrap="square" rtlCol="0">
            <a:spAutoFit/>
          </a:bodyPr>
          <a:lstStyle/>
          <a:p>
            <a:r>
              <a:rPr lang="en-US" sz="2400" baseline="30000" dirty="0">
                <a:latin typeface="Sylfaen" panose="010A0502050306030303" pitchFamily="18" charset="0"/>
              </a:rPr>
              <a:t>65</a:t>
            </a:r>
            <a:r>
              <a:rPr lang="en-US" sz="2400" dirty="0">
                <a:latin typeface="Sylfaen" panose="010A0502050306030303" pitchFamily="18" charset="0"/>
              </a:rPr>
              <a:t>Cu</a:t>
            </a:r>
            <a:r>
              <a:rPr lang="ru-RU" sz="2400" dirty="0">
                <a:latin typeface="Sylfaen" panose="010A0502050306030303" pitchFamily="18" charset="0"/>
              </a:rPr>
              <a:t>(γ, </a:t>
            </a:r>
            <a:r>
              <a:rPr lang="en-US" sz="2400" dirty="0">
                <a:latin typeface="Sylfaen" panose="010A0502050306030303" pitchFamily="18" charset="0"/>
              </a:rPr>
              <a:t>n</a:t>
            </a:r>
            <a:r>
              <a:rPr lang="ru-RU" sz="2400" dirty="0">
                <a:latin typeface="Sylfaen" panose="010A0502050306030303" pitchFamily="18" charset="0"/>
              </a:rPr>
              <a:t>)</a:t>
            </a:r>
            <a:r>
              <a:rPr lang="en-US" sz="2400" baseline="30000" dirty="0">
                <a:latin typeface="Sylfaen" panose="010A0502050306030303" pitchFamily="18" charset="0"/>
              </a:rPr>
              <a:t>64</a:t>
            </a:r>
            <a:r>
              <a:rPr lang="en-US" sz="2400" dirty="0">
                <a:latin typeface="Sylfaen" panose="010A0502050306030303" pitchFamily="18" charset="0"/>
              </a:rPr>
              <a:t>Cu </a:t>
            </a:r>
          </a:p>
        </p:txBody>
      </p:sp>
      <p:sp>
        <p:nvSpPr>
          <p:cNvPr id="2" name="Arrow: Right 1">
            <a:extLst>
              <a:ext uri="{FF2B5EF4-FFF2-40B4-BE49-F238E27FC236}">
                <a16:creationId xmlns:a16="http://schemas.microsoft.com/office/drawing/2014/main" xmlns="" id="{AA8E5D84-9D01-4DA3-968F-D9501EEFADA4}"/>
              </a:ext>
            </a:extLst>
          </p:cNvPr>
          <p:cNvSpPr/>
          <p:nvPr/>
        </p:nvSpPr>
        <p:spPr>
          <a:xfrm>
            <a:off x="1043608" y="1700808"/>
            <a:ext cx="2736304" cy="360040"/>
          </a:xfrm>
          <a:prstGeom prst="rightArrow">
            <a:avLst>
              <a:gd name="adj1" fmla="val 50000"/>
              <a:gd name="adj2" fmla="val 116138"/>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TextBox 15">
            <a:extLst>
              <a:ext uri="{FF2B5EF4-FFF2-40B4-BE49-F238E27FC236}">
                <a16:creationId xmlns:a16="http://schemas.microsoft.com/office/drawing/2014/main" xmlns="" id="{57FCF0DC-A92F-4B94-AC2C-4B6FB65FDED9}"/>
              </a:ext>
            </a:extLst>
          </p:cNvPr>
          <p:cNvSpPr txBox="1"/>
          <p:nvPr/>
        </p:nvSpPr>
        <p:spPr>
          <a:xfrm>
            <a:off x="4572000" y="2983468"/>
            <a:ext cx="3010574" cy="369332"/>
          </a:xfrm>
          <a:prstGeom prst="rect">
            <a:avLst/>
          </a:prstGeom>
          <a:noFill/>
        </p:spPr>
        <p:txBody>
          <a:bodyPr wrap="square" rtlCol="0">
            <a:spAutoFit/>
          </a:bodyPr>
          <a:lstStyle/>
          <a:p>
            <a:r>
              <a:rPr lang="en-US" dirty="0">
                <a:latin typeface="Sylfaen" panose="010A0502050306030303" pitchFamily="18" charset="0"/>
              </a:rPr>
              <a:t>- </a:t>
            </a:r>
            <a:r>
              <a:rPr lang="hy-AM" dirty="0">
                <a:latin typeface="Sylfaen" panose="010A0502050306030303" pitchFamily="18" charset="0"/>
              </a:rPr>
              <a:t>մոնիտորային ռեակցիա</a:t>
            </a:r>
          </a:p>
        </p:txBody>
      </p:sp>
      <p:sp>
        <p:nvSpPr>
          <p:cNvPr id="11" name="TextBox 10"/>
          <p:cNvSpPr txBox="1"/>
          <p:nvPr/>
        </p:nvSpPr>
        <p:spPr>
          <a:xfrm>
            <a:off x="4634245" y="908720"/>
            <a:ext cx="4533210" cy="369332"/>
          </a:xfrm>
          <a:prstGeom prst="rect">
            <a:avLst/>
          </a:prstGeom>
          <a:noFill/>
        </p:spPr>
        <p:txBody>
          <a:bodyPr wrap="square" rtlCol="0">
            <a:spAutoFit/>
          </a:bodyPr>
          <a:lstStyle/>
          <a:p>
            <a:r>
              <a:rPr lang="en-US" b="1" dirty="0">
                <a:solidFill>
                  <a:srgbClr val="00B050"/>
                </a:solidFill>
                <a:latin typeface="Sylfaen" panose="010A0502050306030303" pitchFamily="18" charset="0"/>
              </a:rPr>
              <a:t>W       Al</a:t>
            </a:r>
            <a:r>
              <a:rPr lang="ru-RU" b="1" dirty="0">
                <a:solidFill>
                  <a:srgbClr val="00B050"/>
                </a:solidFill>
                <a:latin typeface="Sylfaen" panose="010A0502050306030303" pitchFamily="18" charset="0"/>
              </a:rPr>
              <a:t>     </a:t>
            </a:r>
            <a:r>
              <a:rPr lang="en-US" b="1" dirty="0">
                <a:solidFill>
                  <a:srgbClr val="00B050"/>
                </a:solidFill>
                <a:latin typeface="Sylfaen" panose="010A0502050306030303" pitchFamily="18" charset="0"/>
              </a:rPr>
              <a:t>    Cu     Bi</a:t>
            </a:r>
            <a:r>
              <a:rPr lang="en-US" b="1" baseline="-25000" dirty="0">
                <a:solidFill>
                  <a:srgbClr val="00B050"/>
                </a:solidFill>
                <a:latin typeface="Sylfaen" panose="010A0502050306030303" pitchFamily="18" charset="0"/>
              </a:rPr>
              <a:t>4</a:t>
            </a:r>
            <a:r>
              <a:rPr lang="en-US" b="1" dirty="0">
                <a:solidFill>
                  <a:srgbClr val="00B050"/>
                </a:solidFill>
                <a:latin typeface="Sylfaen" panose="010A0502050306030303" pitchFamily="18" charset="0"/>
              </a:rPr>
              <a:t>Ge</a:t>
            </a:r>
            <a:r>
              <a:rPr lang="en-US" b="1" baseline="-25000" dirty="0">
                <a:solidFill>
                  <a:srgbClr val="00B050"/>
                </a:solidFill>
                <a:latin typeface="Sylfaen" panose="010A0502050306030303" pitchFamily="18" charset="0"/>
              </a:rPr>
              <a:t>3</a:t>
            </a:r>
            <a:r>
              <a:rPr lang="en-US" b="1" dirty="0">
                <a:solidFill>
                  <a:srgbClr val="00B050"/>
                </a:solidFill>
                <a:latin typeface="Sylfaen" panose="010A0502050306030303" pitchFamily="18" charset="0"/>
              </a:rPr>
              <a:t>O</a:t>
            </a:r>
            <a:r>
              <a:rPr lang="en-US" b="1" baseline="-25000" dirty="0">
                <a:solidFill>
                  <a:srgbClr val="00B050"/>
                </a:solidFill>
                <a:latin typeface="Sylfaen" panose="010A0502050306030303" pitchFamily="18" charset="0"/>
              </a:rPr>
              <a:t>12</a:t>
            </a:r>
            <a:endParaRPr lang="en-US" b="1" dirty="0">
              <a:solidFill>
                <a:srgbClr val="00B050"/>
              </a:solidFill>
              <a:latin typeface="Sylfaen" panose="010A0502050306030303" pitchFamily="18" charset="0"/>
            </a:endParaRPr>
          </a:p>
        </p:txBody>
      </p:sp>
    </p:spTree>
    <p:extLst>
      <p:ext uri="{BB962C8B-B14F-4D97-AF65-F5344CB8AC3E}">
        <p14:creationId xmlns:p14="http://schemas.microsoft.com/office/powerpoint/2010/main" val="38441749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Объект 2"/>
          <p:cNvGraphicFramePr>
            <a:graphicFrameLocks noChangeAspect="1"/>
          </p:cNvGraphicFramePr>
          <p:nvPr>
            <p:extLst>
              <p:ext uri="{D42A27DB-BD31-4B8C-83A1-F6EECF244321}">
                <p14:modId xmlns:p14="http://schemas.microsoft.com/office/powerpoint/2010/main" val="2294070289"/>
              </p:ext>
            </p:extLst>
          </p:nvPr>
        </p:nvGraphicFramePr>
        <p:xfrm>
          <a:off x="611560" y="332656"/>
          <a:ext cx="8153352" cy="6238800"/>
        </p:xfrm>
        <a:graphic>
          <a:graphicData uri="http://schemas.openxmlformats.org/presentationml/2006/ole">
            <mc:AlternateContent xmlns:mc="http://schemas.openxmlformats.org/markup-compatibility/2006">
              <mc:Choice xmlns:v="urn:schemas-microsoft-com:vml" Requires="v">
                <p:oleObj spid="_x0000_s1074" name="Graph" r:id="rId3" imgW="3920760" imgH="3000960" progId="Origin50.Graph">
                  <p:embed/>
                </p:oleObj>
              </mc:Choice>
              <mc:Fallback>
                <p:oleObj name="Graph" r:id="rId3" imgW="3920760" imgH="3000960" progId="Origin50.Graph">
                  <p:embed/>
                  <p:pic>
                    <p:nvPicPr>
                      <p:cNvPr id="0" name=""/>
                      <p:cNvPicPr/>
                      <p:nvPr/>
                    </p:nvPicPr>
                    <p:blipFill>
                      <a:blip r:embed="rId4"/>
                      <a:stretch>
                        <a:fillRect/>
                      </a:stretch>
                    </p:blipFill>
                    <p:spPr>
                      <a:xfrm>
                        <a:off x="611560" y="332656"/>
                        <a:ext cx="8153352" cy="6238800"/>
                      </a:xfrm>
                      <a:prstGeom prst="rect">
                        <a:avLst/>
                      </a:prstGeom>
                    </p:spPr>
                  </p:pic>
                </p:oleObj>
              </mc:Fallback>
            </mc:AlternateContent>
          </a:graphicData>
        </a:graphic>
      </p:graphicFrame>
    </p:spTree>
    <p:extLst>
      <p:ext uri="{BB962C8B-B14F-4D97-AF65-F5344CB8AC3E}">
        <p14:creationId xmlns:p14="http://schemas.microsoft.com/office/powerpoint/2010/main" val="40908518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a:extLst>
              <a:ext uri="{FF2B5EF4-FFF2-40B4-BE49-F238E27FC236}">
                <a16:creationId xmlns:a16="http://schemas.microsoft.com/office/drawing/2014/main" xmlns="" id="{6E3C5E2F-6F89-4381-9E6F-31EFF81EB56E}"/>
              </a:ext>
            </a:extLst>
          </p:cNvPr>
          <p:cNvSpPr txBox="1">
            <a:spLocks/>
          </p:cNvSpPr>
          <p:nvPr/>
        </p:nvSpPr>
        <p:spPr>
          <a:xfrm>
            <a:off x="914400" y="116632"/>
            <a:ext cx="7772400" cy="691951"/>
          </a:xfrm>
          <a:prstGeom prst="rect">
            <a:avLst/>
          </a:prstGeom>
        </p:spPr>
        <p:style>
          <a:lnRef idx="1">
            <a:schemeClr val="accent3"/>
          </a:lnRef>
          <a:fillRef idx="2">
            <a:schemeClr val="accent3"/>
          </a:fillRef>
          <a:effectRef idx="1">
            <a:schemeClr val="accent3"/>
          </a:effectRef>
          <a:fontRef idx="minor">
            <a:schemeClr val="dk1"/>
          </a:fontRef>
        </p:style>
        <p:txBody>
          <a:bodyPr bIns="91440" anchor="b" anchorCtr="0">
            <a:noAutofit/>
          </a:bodyPr>
          <a:lstStyle>
            <a:lvl1pPr algn="l" rtl="0" eaLnBrk="1" latinLnBrk="0" hangingPunct="1">
              <a:spcBef>
                <a:spcPct val="0"/>
              </a:spcBef>
              <a:buNone/>
              <a:defRPr kumimoji="0" sz="4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lnSpc>
                <a:spcPct val="134000"/>
              </a:lnSpc>
            </a:pPr>
            <a:r>
              <a:rPr lang="hy-AM" sz="1600" b="1" u="sng"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Sylfaen" pitchFamily="18" charset="0"/>
              </a:rPr>
              <a:t>Տետրանեյտրոնի </a:t>
            </a:r>
            <a:r>
              <a:rPr lang="en-US" sz="1600" b="1" u="sng"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Sylfaen" pitchFamily="18" charset="0"/>
              </a:rPr>
              <a:t> </a:t>
            </a:r>
            <a:r>
              <a:rPr lang="hy-AM" sz="1600" b="1" u="sng"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Sylfaen" pitchFamily="18" charset="0"/>
              </a:rPr>
              <a:t>որոնումը </a:t>
            </a:r>
            <a:r>
              <a:rPr lang="en-US" sz="1600" b="1" u="sng"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Sylfaen" pitchFamily="18" charset="0"/>
              </a:rPr>
              <a:t> </a:t>
            </a:r>
            <a:r>
              <a:rPr lang="hy-AM" sz="1600" b="1" u="sng"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Sylfaen" pitchFamily="18" charset="0"/>
              </a:rPr>
              <a:t>բիսմութի  միջուկի</a:t>
            </a:r>
            <a:r>
              <a:rPr lang="en-US" sz="1600" b="1" u="sng"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Sylfaen" pitchFamily="18" charset="0"/>
              </a:rPr>
              <a:t> </a:t>
            </a:r>
            <a:r>
              <a:rPr lang="hy-AM" sz="1600" b="1" u="sng"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Sylfaen" pitchFamily="18" charset="0"/>
              </a:rPr>
              <a:t> ֆոտոճեղքման </a:t>
            </a:r>
            <a:r>
              <a:rPr lang="en-US" sz="1600" b="1" u="sng"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Sylfaen" pitchFamily="18" charset="0"/>
              </a:rPr>
              <a:t> </a:t>
            </a:r>
            <a:r>
              <a:rPr lang="hy-AM" sz="1600" b="1" u="sng"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Sylfaen" pitchFamily="18" charset="0"/>
              </a:rPr>
              <a:t>ռեակցիայում</a:t>
            </a:r>
          </a:p>
        </p:txBody>
      </p:sp>
      <p:sp>
        <p:nvSpPr>
          <p:cNvPr id="4" name="TextBox 3">
            <a:extLst>
              <a:ext uri="{FF2B5EF4-FFF2-40B4-BE49-F238E27FC236}">
                <a16:creationId xmlns:a16="http://schemas.microsoft.com/office/drawing/2014/main" xmlns="" id="{F2CFDA3F-F588-4D61-A194-5B1AAEFE1DB9}"/>
              </a:ext>
            </a:extLst>
          </p:cNvPr>
          <p:cNvSpPr txBox="1"/>
          <p:nvPr/>
        </p:nvSpPr>
        <p:spPr>
          <a:xfrm>
            <a:off x="3563888" y="822573"/>
            <a:ext cx="3394365" cy="707886"/>
          </a:xfrm>
          <a:prstGeom prst="rect">
            <a:avLst/>
          </a:prstGeom>
          <a:noFill/>
        </p:spPr>
        <p:txBody>
          <a:bodyPr wrap="square" rtlCol="0">
            <a:spAutoFit/>
          </a:bodyPr>
          <a:lstStyle/>
          <a:p>
            <a:pPr algn="ctr"/>
            <a:r>
              <a:rPr lang="en-US" sz="4000" i="1" dirty="0" err="1">
                <a:latin typeface="Sylfaen" panose="010A0502050306030303" pitchFamily="18" charset="0"/>
              </a:rPr>
              <a:t>Ē</a:t>
            </a:r>
            <a:r>
              <a:rPr lang="en-US" sz="4000" i="1" baseline="-25000" dirty="0" err="1">
                <a:latin typeface="Sylfaen" panose="010A0502050306030303" pitchFamily="18" charset="0"/>
              </a:rPr>
              <a:t>e</a:t>
            </a:r>
            <a:r>
              <a:rPr lang="ru-RU" sz="4000" i="1" baseline="-25000" dirty="0">
                <a:latin typeface="Sylfaen" panose="010A0502050306030303" pitchFamily="18" charset="0"/>
              </a:rPr>
              <a:t> </a:t>
            </a:r>
            <a:r>
              <a:rPr lang="ru-RU" sz="4000" dirty="0">
                <a:latin typeface="Sylfaen" panose="010A0502050306030303" pitchFamily="18" charset="0"/>
              </a:rPr>
              <a:t>= </a:t>
            </a:r>
            <a:r>
              <a:rPr lang="en-US" sz="4000" dirty="0">
                <a:latin typeface="Sylfaen" panose="010A0502050306030303" pitchFamily="18" charset="0"/>
              </a:rPr>
              <a:t>30 </a:t>
            </a:r>
            <a:r>
              <a:rPr lang="en-US" sz="4000" dirty="0" err="1">
                <a:latin typeface="Sylfaen" panose="010A0502050306030303" pitchFamily="18" charset="0"/>
              </a:rPr>
              <a:t>ՄէՎ</a:t>
            </a:r>
            <a:r>
              <a:rPr lang="ru-RU" sz="4000" dirty="0">
                <a:latin typeface="Sylfaen" panose="010A0502050306030303" pitchFamily="18" charset="0"/>
              </a:rPr>
              <a:t> </a:t>
            </a:r>
            <a:endParaRPr lang="en-US" sz="4000" dirty="0">
              <a:latin typeface="Sylfaen" panose="010A0502050306030303" pitchFamily="18" charset="0"/>
            </a:endParaRPr>
          </a:p>
        </p:txBody>
      </p:sp>
      <p:sp>
        <p:nvSpPr>
          <p:cNvPr id="6" name="TextBox 5">
            <a:extLst>
              <a:ext uri="{FF2B5EF4-FFF2-40B4-BE49-F238E27FC236}">
                <a16:creationId xmlns:a16="http://schemas.microsoft.com/office/drawing/2014/main" xmlns="" id="{D39EBEDF-44AA-4778-9B46-7142D3BF3CB0}"/>
              </a:ext>
            </a:extLst>
          </p:cNvPr>
          <p:cNvSpPr txBox="1"/>
          <p:nvPr/>
        </p:nvSpPr>
        <p:spPr>
          <a:xfrm>
            <a:off x="2382334" y="1954500"/>
            <a:ext cx="1873715" cy="400110"/>
          </a:xfrm>
          <a:prstGeom prst="rect">
            <a:avLst/>
          </a:prstGeom>
          <a:noFill/>
        </p:spPr>
        <p:txBody>
          <a:bodyPr wrap="square" rtlCol="0">
            <a:spAutoFit/>
          </a:bodyPr>
          <a:lstStyle/>
          <a:p>
            <a:r>
              <a:rPr lang="ru-RU" sz="2000" i="1" dirty="0">
                <a:latin typeface="Sylfaen" panose="010A0502050306030303" pitchFamily="18" charset="0"/>
              </a:rPr>
              <a:t>Е</a:t>
            </a:r>
            <a:r>
              <a:rPr lang="ru-RU" sz="2000" i="1" baseline="-25000" dirty="0">
                <a:latin typeface="Sylfaen" panose="010A0502050306030303" pitchFamily="18" charset="0"/>
              </a:rPr>
              <a:t>γ</a:t>
            </a:r>
            <a:r>
              <a:rPr lang="en-US" sz="2000" i="1" baseline="30000" dirty="0" err="1">
                <a:latin typeface="Sylfaen" panose="010A0502050306030303" pitchFamily="18" charset="0"/>
              </a:rPr>
              <a:t>th</a:t>
            </a:r>
            <a:r>
              <a:rPr lang="ru-RU" sz="2000" dirty="0">
                <a:latin typeface="Sylfaen" panose="010A0502050306030303" pitchFamily="18" charset="0"/>
              </a:rPr>
              <a:t>= </a:t>
            </a:r>
            <a:r>
              <a:rPr lang="en-US" sz="2000" dirty="0">
                <a:latin typeface="Sylfaen" panose="010A0502050306030303" pitchFamily="18" charset="0"/>
              </a:rPr>
              <a:t>29.5 </a:t>
            </a:r>
            <a:r>
              <a:rPr lang="en-US" sz="2000" dirty="0" err="1">
                <a:latin typeface="Sylfaen" panose="010A0502050306030303" pitchFamily="18" charset="0"/>
              </a:rPr>
              <a:t>ՄէՎ</a:t>
            </a:r>
            <a:endParaRPr lang="en-US" sz="2000" dirty="0">
              <a:latin typeface="Sylfaen" panose="010A0502050306030303" pitchFamily="18" charset="0"/>
            </a:endParaRPr>
          </a:p>
        </p:txBody>
      </p:sp>
      <p:sp>
        <p:nvSpPr>
          <p:cNvPr id="7" name="TextBox 6">
            <a:extLst>
              <a:ext uri="{FF2B5EF4-FFF2-40B4-BE49-F238E27FC236}">
                <a16:creationId xmlns:a16="http://schemas.microsoft.com/office/drawing/2014/main" xmlns="" id="{A0B0C460-E612-43C6-9240-315578837433}"/>
              </a:ext>
            </a:extLst>
          </p:cNvPr>
          <p:cNvSpPr txBox="1">
            <a:spLocks noChangeAspect="1"/>
          </p:cNvSpPr>
          <p:nvPr/>
        </p:nvSpPr>
        <p:spPr>
          <a:xfrm flipH="1">
            <a:off x="2225131" y="1450210"/>
            <a:ext cx="2237808" cy="457200"/>
          </a:xfrm>
          <a:prstGeom prst="rect">
            <a:avLst/>
          </a:prstGeom>
          <a:noFill/>
        </p:spPr>
        <p:txBody>
          <a:bodyPr wrap="square" rtlCol="0">
            <a:spAutoFit/>
          </a:bodyPr>
          <a:lstStyle/>
          <a:p>
            <a:r>
              <a:rPr lang="ru-RU" sz="2400" baseline="30000" dirty="0">
                <a:latin typeface="Sylfaen" panose="010A0502050306030303" pitchFamily="18" charset="0"/>
              </a:rPr>
              <a:t>209</a:t>
            </a:r>
            <a:r>
              <a:rPr lang="en-US" sz="2400" dirty="0">
                <a:latin typeface="Sylfaen" panose="010A0502050306030303" pitchFamily="18" charset="0"/>
              </a:rPr>
              <a:t>Bi</a:t>
            </a:r>
            <a:r>
              <a:rPr lang="ru-RU" sz="2400" dirty="0">
                <a:latin typeface="Sylfaen" panose="010A0502050306030303" pitchFamily="18" charset="0"/>
              </a:rPr>
              <a:t>(γ, 4</a:t>
            </a:r>
            <a:r>
              <a:rPr lang="en-US" sz="2400" dirty="0">
                <a:latin typeface="Sylfaen" panose="010A0502050306030303" pitchFamily="18" charset="0"/>
              </a:rPr>
              <a:t>n</a:t>
            </a:r>
            <a:r>
              <a:rPr lang="ru-RU" sz="2400" dirty="0">
                <a:latin typeface="Sylfaen" panose="010A0502050306030303" pitchFamily="18" charset="0"/>
              </a:rPr>
              <a:t>)</a:t>
            </a:r>
            <a:r>
              <a:rPr lang="ru-RU" sz="2400" baseline="30000" dirty="0">
                <a:latin typeface="Sylfaen" panose="010A0502050306030303" pitchFamily="18" charset="0"/>
              </a:rPr>
              <a:t>205</a:t>
            </a:r>
            <a:r>
              <a:rPr lang="en-US" sz="2400" dirty="0">
                <a:latin typeface="Sylfaen" panose="010A0502050306030303" pitchFamily="18" charset="0"/>
              </a:rPr>
              <a:t>Bi </a:t>
            </a:r>
          </a:p>
        </p:txBody>
      </p:sp>
      <p:pic>
        <p:nvPicPr>
          <p:cNvPr id="8" name="Picture 7">
            <a:extLst>
              <a:ext uri="{FF2B5EF4-FFF2-40B4-BE49-F238E27FC236}">
                <a16:creationId xmlns:a16="http://schemas.microsoft.com/office/drawing/2014/main" xmlns="" id="{8D162DB5-9F98-4092-BCB4-5CDD9E5843D0}"/>
              </a:ext>
            </a:extLst>
          </p:cNvPr>
          <p:cNvPicPr>
            <a:picLocks noChangeAspect="1"/>
          </p:cNvPicPr>
          <p:nvPr/>
        </p:nvPicPr>
        <p:blipFill rotWithShape="1">
          <a:blip r:embed="rId3">
            <a:extLst>
              <a:ext uri="{28A0092B-C50C-407E-A947-70E740481C1C}">
                <a14:useLocalDpi xmlns:a14="http://schemas.microsoft.com/office/drawing/2010/main" val="0"/>
              </a:ext>
            </a:extLst>
          </a:blip>
          <a:srcRect l="18361" t="15512" r="18238" b="10136"/>
          <a:stretch/>
        </p:blipFill>
        <p:spPr>
          <a:xfrm>
            <a:off x="179512" y="872952"/>
            <a:ext cx="2045619" cy="2124000"/>
          </a:xfrm>
          <a:prstGeom prst="rect">
            <a:avLst/>
          </a:prstGeom>
        </p:spPr>
      </p:pic>
      <p:pic>
        <p:nvPicPr>
          <p:cNvPr id="14" name="Рисунок 6">
            <a:extLst>
              <a:ext uri="{FF2B5EF4-FFF2-40B4-BE49-F238E27FC236}">
                <a16:creationId xmlns:a16="http://schemas.microsoft.com/office/drawing/2014/main" xmlns="" id="{DEF59D35-205E-4DA5-9305-D46B5967262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242" t="9210" r="13557" b="4441"/>
          <a:stretch/>
        </p:blipFill>
        <p:spPr bwMode="auto">
          <a:xfrm>
            <a:off x="328289" y="3006326"/>
            <a:ext cx="4056993" cy="2952000"/>
          </a:xfrm>
          <a:prstGeom prst="rect">
            <a:avLst/>
          </a:prstGeom>
          <a:noFill/>
          <a:ln>
            <a:noFill/>
          </a:ln>
          <a:extLst>
            <a:ext uri="{53640926-AAD7-44D8-BBD7-CCE9431645EC}">
              <a14:shadowObscured xmlns:a14="http://schemas.microsoft.com/office/drawing/2010/main"/>
            </a:ext>
          </a:extLst>
        </p:spPr>
      </p:pic>
      <p:pic>
        <p:nvPicPr>
          <p:cNvPr id="15" name="Рисунок 10">
            <a:extLst>
              <a:ext uri="{FF2B5EF4-FFF2-40B4-BE49-F238E27FC236}">
                <a16:creationId xmlns:a16="http://schemas.microsoft.com/office/drawing/2014/main" xmlns="" id="{C1FD4A27-3157-40FF-A216-73BEFC64D84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9426" t="9539" r="13443" b="3618"/>
          <a:stretch/>
        </p:blipFill>
        <p:spPr bwMode="auto">
          <a:xfrm>
            <a:off x="4499992" y="1412776"/>
            <a:ext cx="4371116" cy="3108960"/>
          </a:xfrm>
          <a:prstGeom prst="rect">
            <a:avLst/>
          </a:prstGeom>
          <a:noFill/>
          <a:ln>
            <a:noFill/>
          </a:ln>
          <a:extLst>
            <a:ext uri="{53640926-AAD7-44D8-BBD7-CCE9431645EC}">
              <a14:shadowObscured xmlns:a14="http://schemas.microsoft.com/office/drawing/2010/main"/>
            </a:ext>
          </a:extLst>
        </p:spPr>
      </p:pic>
      <p:sp>
        <p:nvSpPr>
          <p:cNvPr id="16" name="TextBox 15">
            <a:extLst>
              <a:ext uri="{FF2B5EF4-FFF2-40B4-BE49-F238E27FC236}">
                <a16:creationId xmlns:a16="http://schemas.microsoft.com/office/drawing/2014/main" xmlns="" id="{48F7370E-4DE9-4EA8-B2AB-8D76572F10D4}"/>
              </a:ext>
            </a:extLst>
          </p:cNvPr>
          <p:cNvSpPr txBox="1"/>
          <p:nvPr/>
        </p:nvSpPr>
        <p:spPr>
          <a:xfrm>
            <a:off x="4681892" y="4437112"/>
            <a:ext cx="4354604" cy="1815882"/>
          </a:xfrm>
          <a:prstGeom prst="rect">
            <a:avLst/>
          </a:prstGeom>
          <a:noFill/>
        </p:spPr>
        <p:txBody>
          <a:bodyPr wrap="square">
            <a:spAutoFit/>
          </a:bodyPr>
          <a:lstStyle/>
          <a:p>
            <a:pPr algn="just"/>
            <a:r>
              <a:rPr lang="ru-RU" sz="1600" b="1" dirty="0">
                <a:latin typeface="Times New Roman" panose="02020603050405020304" pitchFamily="18" charset="0"/>
                <a:ea typeface="Times New Roman" panose="02020603050405020304" pitchFamily="18" charset="0"/>
                <a:cs typeface="Times New Roman" panose="02020603050405020304" pitchFamily="18" charset="0"/>
              </a:rPr>
              <a:t>Նկ.9.</a:t>
            </a:r>
            <a:r>
              <a:rPr lang="ru-RU" sz="1600" b="1" dirty="0">
                <a:effectLst/>
                <a:latin typeface="Times New Roman" panose="02020603050405020304" pitchFamily="18" charset="0"/>
                <a:ea typeface="Times New Roman" panose="02020603050405020304" pitchFamily="18" charset="0"/>
              </a:rPr>
              <a:t> </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γ-</a:t>
            </a:r>
            <a:r>
              <a:rPr lang="hy-AM" sz="1600" dirty="0">
                <a:latin typeface="Times New Roman" panose="02020603050405020304" pitchFamily="18" charset="0"/>
                <a:ea typeface="Times New Roman" panose="02020603050405020304" pitchFamily="18" charset="0"/>
                <a:cs typeface="Times New Roman" panose="02020603050405020304" pitchFamily="18" charset="0"/>
              </a:rPr>
              <a:t>սպեկտրը</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B</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GO </a:t>
            </a:r>
            <a:r>
              <a:rPr lang="hy-AM" sz="1600" dirty="0">
                <a:latin typeface="Times New Roman" panose="02020603050405020304" pitchFamily="18" charset="0"/>
                <a:ea typeface="Times New Roman" panose="02020603050405020304" pitchFamily="18" charset="0"/>
                <a:cs typeface="Times New Roman" panose="02020603050405020304" pitchFamily="18" charset="0"/>
              </a:rPr>
              <a:t>թիրախից</a:t>
            </a:r>
            <a:r>
              <a:rPr lang="ru-RU" sz="1600" dirty="0">
                <a:effectLst/>
                <a:latin typeface="Times New Roman" panose="02020603050405020304" pitchFamily="18" charset="0"/>
                <a:ea typeface="Times New Roman" panose="02020603050405020304" pitchFamily="18" charset="0"/>
              </a:rPr>
              <a:t> </a:t>
            </a:r>
            <a:r>
              <a:rPr lang="en-US" sz="1600" i="1" dirty="0">
                <a:effectLst/>
                <a:latin typeface="Times New Roman" panose="02020603050405020304" pitchFamily="18" charset="0"/>
                <a:ea typeface="Times New Roman" panose="02020603050405020304" pitchFamily="18" charset="0"/>
              </a:rPr>
              <a:t>E</a:t>
            </a:r>
            <a:r>
              <a:rPr lang="ru-RU" sz="1600" baseline="-25000" dirty="0">
                <a:effectLst/>
                <a:latin typeface="Times New Roman" panose="02020603050405020304" pitchFamily="18" charset="0"/>
                <a:ea typeface="Times New Roman" panose="02020603050405020304" pitchFamily="18" charset="0"/>
              </a:rPr>
              <a:t>γ </a:t>
            </a:r>
            <a:r>
              <a:rPr lang="ru-RU" sz="1600" dirty="0">
                <a:effectLst/>
                <a:latin typeface="Times New Roman" panose="02020603050405020304" pitchFamily="18" charset="0"/>
                <a:ea typeface="Times New Roman" panose="02020603050405020304" pitchFamily="18" charset="0"/>
              </a:rPr>
              <a:t>= 1764.3 </a:t>
            </a:r>
            <a:r>
              <a:rPr lang="hy-AM" sz="1600" dirty="0">
                <a:latin typeface="Times New Roman" panose="02020603050405020304" pitchFamily="18" charset="0"/>
                <a:ea typeface="Times New Roman" panose="02020603050405020304" pitchFamily="18" charset="0"/>
                <a:cs typeface="Times New Roman" panose="02020603050405020304" pitchFamily="18" charset="0"/>
              </a:rPr>
              <a:t>ԿէՎ</a:t>
            </a:r>
            <a:r>
              <a:rPr lang="ru-RU" sz="1600" dirty="0">
                <a:effectLst/>
                <a:latin typeface="Times New Roman" panose="02020603050405020304" pitchFamily="18" charset="0"/>
                <a:ea typeface="Times New Roman" panose="02020603050405020304" pitchFamily="18" charset="0"/>
              </a:rPr>
              <a:t> </a:t>
            </a:r>
            <a:r>
              <a:rPr lang="hy-AM" sz="1600" dirty="0">
                <a:latin typeface="Times New Roman" panose="02020603050405020304" pitchFamily="18" charset="0"/>
                <a:ea typeface="Times New Roman" panose="02020603050405020304" pitchFamily="18" charset="0"/>
                <a:cs typeface="Times New Roman" panose="02020603050405020304" pitchFamily="18" charset="0"/>
              </a:rPr>
              <a:t>էներգիայի մոտ</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hy-AM" sz="1600" dirty="0">
                <a:latin typeface="Times New Roman" panose="02020603050405020304" pitchFamily="18" charset="0"/>
                <a:ea typeface="Times New Roman" panose="02020603050405020304" pitchFamily="18" charset="0"/>
                <a:cs typeface="Times New Roman" panose="02020603050405020304" pitchFamily="18" charset="0"/>
              </a:rPr>
              <a:t>տիրույթում</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ea typeface="Times New Roman" panose="02020603050405020304" pitchFamily="18" charset="0"/>
                <a:cs typeface="Times New Roman" panose="02020603050405020304" pitchFamily="18" charset="0"/>
              </a:rPr>
              <a:t>Ê</a:t>
            </a:r>
            <a:r>
              <a:rPr lang="ru-RU" sz="1600" i="1" baseline="-25000" dirty="0" err="1">
                <a:latin typeface="Times New Roman" panose="02020603050405020304" pitchFamily="18" charset="0"/>
                <a:ea typeface="Times New Roman" panose="02020603050405020304" pitchFamily="18" charset="0"/>
                <a:cs typeface="Times New Roman" panose="02020603050405020304" pitchFamily="18" charset="0"/>
              </a:rPr>
              <a:t>е</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=30</a:t>
            </a:r>
            <a:r>
              <a:rPr lang="hy-AM" sz="1600" dirty="0">
                <a:latin typeface="Sylfaen" panose="010A0502050306030303" pitchFamily="18" charset="0"/>
              </a:rPr>
              <a:t>ՄէՎ</a:t>
            </a:r>
            <a:r>
              <a:rPr lang="ru-RU" sz="1600" dirty="0">
                <a:latin typeface="Sylfaen" panose="010A0502050306030303" pitchFamily="18" charset="0"/>
              </a:rPr>
              <a:t>-ի </a:t>
            </a:r>
            <a:r>
              <a:rPr lang="hy-AM" sz="1600" dirty="0">
                <a:latin typeface="Sylfaen" panose="010A0502050306030303" pitchFamily="18" charset="0"/>
              </a:rPr>
              <a:t>դեպքու</a:t>
            </a:r>
            <a:r>
              <a:rPr lang="ru-RU" sz="1600" dirty="0">
                <a:latin typeface="Sylfaen" panose="010A0502050306030303" pitchFamily="18" charset="0"/>
              </a:rPr>
              <a:t>մ:</a:t>
            </a:r>
            <a:r>
              <a:rPr lang="en-US" sz="1600" dirty="0">
                <a:latin typeface="Sylfaen" panose="010A0502050306030303" pitchFamily="18" charset="0"/>
              </a:rPr>
              <a:t> </a:t>
            </a:r>
            <a:r>
              <a:rPr lang="hy-AM" sz="1600" dirty="0">
                <a:latin typeface="Sylfaen" panose="010A0502050306030303" pitchFamily="18" charset="0"/>
                <a:ea typeface="Times New Roman" panose="02020603050405020304" pitchFamily="18" charset="0"/>
                <a:cs typeface="Times New Roman" panose="02020603050405020304" pitchFamily="18" charset="0"/>
              </a:rPr>
              <a:t>Կոր</a:t>
            </a:r>
            <a:r>
              <a:rPr lang="ru-RU" sz="1600" dirty="0">
                <a:effectLst/>
                <a:latin typeface="Times New Roman" panose="02020603050405020304" pitchFamily="18" charset="0"/>
                <a:ea typeface="Times New Roman" panose="02020603050405020304" pitchFamily="18" charset="0"/>
              </a:rPr>
              <a:t> 2</a:t>
            </a:r>
            <a:r>
              <a:rPr lang="en-US" sz="1600" dirty="0">
                <a:effectLst/>
                <a:latin typeface="Times New Roman" panose="02020603050405020304" pitchFamily="18" charset="0"/>
                <a:ea typeface="Times New Roman" panose="02020603050405020304" pitchFamily="18" charset="0"/>
              </a:rPr>
              <a:t>-</a:t>
            </a:r>
            <a:r>
              <a:rPr lang="hy-AM" sz="1600" dirty="0">
                <a:effectLst/>
                <a:latin typeface="Times New Roman" panose="02020603050405020304" pitchFamily="18" charset="0"/>
                <a:ea typeface="Times New Roman" panose="02020603050405020304" pitchFamily="18" charset="0"/>
              </a:rPr>
              <a:t>ով</a:t>
            </a:r>
            <a:r>
              <a:rPr lang="ru-RU" sz="1600" dirty="0">
                <a:effectLst/>
                <a:latin typeface="Times New Roman" panose="02020603050405020304" pitchFamily="18" charset="0"/>
                <a:ea typeface="Times New Roman" panose="02020603050405020304" pitchFamily="18" charset="0"/>
              </a:rPr>
              <a:t> </a:t>
            </a:r>
            <a:r>
              <a:rPr lang="hy-AM" sz="1600" dirty="0">
                <a:effectLst/>
                <a:latin typeface="Times New Roman" panose="02020603050405020304" pitchFamily="18" charset="0"/>
                <a:ea typeface="Times New Roman" panose="02020603050405020304" pitchFamily="18" charset="0"/>
              </a:rPr>
              <a:t>նշված</a:t>
            </a:r>
            <a:r>
              <a:rPr lang="en-US" sz="1600" dirty="0">
                <a:effectLst/>
                <a:latin typeface="Times New Roman" panose="02020603050405020304" pitchFamily="18" charset="0"/>
                <a:ea typeface="Times New Roman" panose="02020603050405020304" pitchFamily="18" charset="0"/>
              </a:rPr>
              <a:t> է </a:t>
            </a:r>
            <a:r>
              <a:rPr lang="ru-RU" sz="1600" baseline="30000" dirty="0">
                <a:latin typeface="Times New Roman" panose="02020603050405020304" pitchFamily="18" charset="0"/>
                <a:ea typeface="Times New Roman" panose="02020603050405020304" pitchFamily="18" charset="0"/>
              </a:rPr>
              <a:t>214</a:t>
            </a:r>
            <a:r>
              <a:rPr lang="en-US" sz="1600" dirty="0">
                <a:latin typeface="Times New Roman" panose="02020603050405020304" pitchFamily="18" charset="0"/>
                <a:ea typeface="Times New Roman" panose="02020603050405020304" pitchFamily="18" charset="0"/>
              </a:rPr>
              <a:t>Bi </a:t>
            </a:r>
            <a:r>
              <a:rPr lang="hy-AM" sz="1600" dirty="0">
                <a:latin typeface="Times New Roman" panose="02020603050405020304" pitchFamily="18" charset="0"/>
                <a:ea typeface="Times New Roman" panose="02020603050405020304" pitchFamily="18" charset="0"/>
              </a:rPr>
              <a:t>իզոտոպի</a:t>
            </a:r>
            <a:r>
              <a:rPr lang="en-US" sz="1600" dirty="0">
                <a:latin typeface="Times New Roman" panose="02020603050405020304" pitchFamily="18" charset="0"/>
                <a:ea typeface="Times New Roman" panose="02020603050405020304" pitchFamily="18" charset="0"/>
              </a:rPr>
              <a:t> </a:t>
            </a:r>
            <a:r>
              <a:rPr lang="en-US" sz="1600" i="1" dirty="0">
                <a:effectLst/>
                <a:latin typeface="Times New Roman" panose="02020603050405020304" pitchFamily="18" charset="0"/>
                <a:ea typeface="Times New Roman" panose="02020603050405020304" pitchFamily="18" charset="0"/>
              </a:rPr>
              <a:t>E</a:t>
            </a:r>
            <a:r>
              <a:rPr lang="ru-RU" sz="1600" baseline="-25000" dirty="0">
                <a:effectLst/>
                <a:latin typeface="Times New Roman" panose="02020603050405020304" pitchFamily="18" charset="0"/>
                <a:ea typeface="Times New Roman" panose="02020603050405020304" pitchFamily="18" charset="0"/>
              </a:rPr>
              <a:t>γ </a:t>
            </a:r>
            <a:r>
              <a:rPr lang="ru-RU" sz="1600" dirty="0">
                <a:effectLst/>
                <a:latin typeface="Times New Roman" panose="02020603050405020304" pitchFamily="18" charset="0"/>
                <a:ea typeface="Times New Roman" panose="02020603050405020304" pitchFamily="18" charset="0"/>
              </a:rPr>
              <a:t>= 1764.5</a:t>
            </a:r>
            <a:r>
              <a:rPr lang="hy-AM" sz="1600" dirty="0">
                <a:latin typeface="Times New Roman" panose="02020603050405020304" pitchFamily="18" charset="0"/>
                <a:ea typeface="Times New Roman" panose="02020603050405020304" pitchFamily="18" charset="0"/>
                <a:cs typeface="Times New Roman" panose="02020603050405020304" pitchFamily="18" charset="0"/>
              </a:rPr>
              <a:t>ԿէՎ</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hy-AM" sz="1600" dirty="0">
                <a:latin typeface="Times New Roman" panose="02020603050405020304" pitchFamily="18" charset="0"/>
                <a:ea typeface="Times New Roman" panose="02020603050405020304" pitchFamily="18" charset="0"/>
                <a:cs typeface="Times New Roman" panose="02020603050405020304" pitchFamily="18" charset="0"/>
              </a:rPr>
              <a:t>էներգիայով գծի</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hy-AM" sz="1600" dirty="0">
                <a:latin typeface="Times New Roman" panose="02020603050405020304" pitchFamily="18" charset="0"/>
                <a:ea typeface="Times New Roman" panose="02020603050405020304" pitchFamily="18" charset="0"/>
                <a:cs typeface="Times New Roman" panose="02020603050405020304" pitchFamily="18" charset="0"/>
              </a:rPr>
              <a:t>ֆոնային ներդրումը</a:t>
            </a:r>
            <a:r>
              <a:rPr lang="ru-RU" sz="1600" dirty="0">
                <a:effectLst/>
                <a:latin typeface="Times New Roman" panose="02020603050405020304" pitchFamily="18" charset="0"/>
                <a:ea typeface="Times New Roman" panose="02020603050405020304" pitchFamily="18" charset="0"/>
              </a:rPr>
              <a:t>, </a:t>
            </a:r>
            <a:r>
              <a:rPr lang="hy-AM" sz="1600" dirty="0">
                <a:effectLst/>
                <a:latin typeface="Times New Roman" panose="02020603050405020304" pitchFamily="18" charset="0"/>
                <a:ea typeface="Times New Roman" panose="02020603050405020304" pitchFamily="18" charset="0"/>
              </a:rPr>
              <a:t>որը</a:t>
            </a:r>
            <a:r>
              <a:rPr lang="en-US" sz="1600" dirty="0">
                <a:effectLst/>
                <a:latin typeface="Times New Roman" panose="02020603050405020304" pitchFamily="18" charset="0"/>
                <a:ea typeface="Times New Roman" panose="02020603050405020304" pitchFamily="18" charset="0"/>
              </a:rPr>
              <a:t> </a:t>
            </a:r>
            <a:r>
              <a:rPr lang="hy-AM" sz="1600" dirty="0">
                <a:effectLst/>
                <a:latin typeface="Times New Roman" panose="02020603050405020304" pitchFamily="18" charset="0"/>
                <a:ea typeface="Times New Roman" panose="02020603050405020304" pitchFamily="18" charset="0"/>
              </a:rPr>
              <a:t>առաջանում</a:t>
            </a:r>
            <a:r>
              <a:rPr lang="en-US" sz="1600" dirty="0">
                <a:effectLst/>
                <a:latin typeface="Times New Roman" panose="02020603050405020304" pitchFamily="18" charset="0"/>
                <a:ea typeface="Times New Roman" panose="02020603050405020304" pitchFamily="18" charset="0"/>
              </a:rPr>
              <a:t> է</a:t>
            </a:r>
            <a:r>
              <a:rPr lang="ru-RU" sz="1600" dirty="0">
                <a:effectLst/>
                <a:latin typeface="Times New Roman" panose="02020603050405020304" pitchFamily="18" charset="0"/>
                <a:ea typeface="Times New Roman" panose="02020603050405020304" pitchFamily="18" charset="0"/>
              </a:rPr>
              <a:t> </a:t>
            </a:r>
            <a:r>
              <a:rPr lang="hy-AM" sz="1600" dirty="0">
                <a:effectLst/>
                <a:latin typeface="Times New Roman" panose="02020603050405020304" pitchFamily="18" charset="0"/>
                <a:ea typeface="Times New Roman" panose="02020603050405020304" pitchFamily="18" charset="0"/>
              </a:rPr>
              <a:t>շրջակա նյութերում պարունակվող</a:t>
            </a:r>
            <a:r>
              <a:rPr lang="ru-RU" sz="1600" dirty="0">
                <a:effectLst/>
                <a:latin typeface="Times New Roman" panose="02020603050405020304" pitchFamily="18" charset="0"/>
                <a:ea typeface="Times New Roman" panose="02020603050405020304" pitchFamily="18" charset="0"/>
              </a:rPr>
              <a:t> </a:t>
            </a:r>
            <a:r>
              <a:rPr lang="ru-RU" sz="1600" baseline="30000" dirty="0">
                <a:effectLst/>
                <a:latin typeface="Times New Roman" panose="02020603050405020304" pitchFamily="18" charset="0"/>
                <a:ea typeface="Times New Roman" panose="02020603050405020304" pitchFamily="18" charset="0"/>
              </a:rPr>
              <a:t>238</a:t>
            </a:r>
            <a:r>
              <a:rPr lang="en-US" sz="1600" dirty="0">
                <a:effectLst/>
                <a:latin typeface="Times New Roman" panose="02020603050405020304" pitchFamily="18" charset="0"/>
                <a:ea typeface="Times New Roman" panose="02020603050405020304" pitchFamily="18" charset="0"/>
              </a:rPr>
              <a:t>U-ի </a:t>
            </a:r>
            <a:r>
              <a:rPr lang="hy-AM" sz="1600" dirty="0">
                <a:effectLst/>
                <a:latin typeface="Times New Roman" panose="02020603050405020304" pitchFamily="18" charset="0"/>
                <a:ea typeface="Times New Roman" panose="02020603050405020304" pitchFamily="18" charset="0"/>
              </a:rPr>
              <a:t>տրոհման շղթայում</a:t>
            </a:r>
            <a:endParaRPr lang="hy-AM" sz="1600" dirty="0"/>
          </a:p>
        </p:txBody>
      </p:sp>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xmlns="" id="{C843E7BB-BE41-418C-A9A4-B383EBBBA555}"/>
                  </a:ext>
                </a:extLst>
              </p:cNvPr>
              <p:cNvSpPr/>
              <p:nvPr/>
            </p:nvSpPr>
            <p:spPr>
              <a:xfrm>
                <a:off x="4407410" y="6152123"/>
                <a:ext cx="4773102" cy="48135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Pre>
                        <m:sPrePr>
                          <m:ctrlPr>
                            <a:rPr lang="en-US" i="1">
                              <a:latin typeface="Cambria Math"/>
                            </a:rPr>
                          </m:ctrlPr>
                        </m:sPrePr>
                        <m:sub>
                          <m:r>
                            <a:rPr lang="en-US" i="0">
                              <a:latin typeface="Cambria Math" panose="02040503050406030204" pitchFamily="18" charset="0"/>
                            </a:rPr>
                            <m:t>92</m:t>
                          </m:r>
                        </m:sub>
                        <m:sup>
                          <m:r>
                            <a:rPr lang="en-US" i="0">
                              <a:latin typeface="Cambria Math" panose="02040503050406030204" pitchFamily="18" charset="0"/>
                            </a:rPr>
                            <m:t>238</m:t>
                          </m:r>
                        </m:sup>
                        <m:e>
                          <m:r>
                            <m:rPr>
                              <m:sty m:val="p"/>
                            </m:rPr>
                            <a:rPr lang="en-US">
                              <a:latin typeface="Cambria Math" panose="02040503050406030204" pitchFamily="18" charset="0"/>
                            </a:rPr>
                            <m:t>U</m:t>
                          </m:r>
                        </m:e>
                      </m:sPre>
                      <m:groupChr>
                        <m:groupChrPr>
                          <m:chr m:val="→"/>
                          <m:vertJc m:val="bot"/>
                          <m:ctrlPr>
                            <a:rPr lang="en-US" i="1">
                              <a:latin typeface="Cambria Math"/>
                            </a:rPr>
                          </m:ctrlPr>
                        </m:groupChrPr>
                        <m:e>
                          <m:r>
                            <m:rPr>
                              <m:sty m:val="p"/>
                            </m:rPr>
                            <a:rPr lang="en-US" i="0">
                              <a:latin typeface="Cambria Math" panose="02040503050406030204" pitchFamily="18" charset="0"/>
                            </a:rPr>
                            <m:t>α</m:t>
                          </m:r>
                        </m:e>
                      </m:groupChr>
                      <m:sPre>
                        <m:sPrePr>
                          <m:ctrlPr>
                            <a:rPr lang="en-US" i="1">
                              <a:latin typeface="Cambria Math"/>
                            </a:rPr>
                          </m:ctrlPr>
                        </m:sPrePr>
                        <m:sub>
                          <m:r>
                            <a:rPr lang="en-US" i="0">
                              <a:latin typeface="Cambria Math" panose="02040503050406030204" pitchFamily="18" charset="0"/>
                            </a:rPr>
                            <m:t>90</m:t>
                          </m:r>
                        </m:sub>
                        <m:sup>
                          <m:r>
                            <a:rPr lang="en-US" i="0">
                              <a:latin typeface="Cambria Math" panose="02040503050406030204" pitchFamily="18" charset="0"/>
                            </a:rPr>
                            <m:t>234</m:t>
                          </m:r>
                        </m:sup>
                        <m:e>
                          <m:r>
                            <m:rPr>
                              <m:sty m:val="p"/>
                            </m:rPr>
                            <a:rPr lang="en-US" i="0">
                              <a:latin typeface="Cambria Math" panose="02040503050406030204" pitchFamily="18" charset="0"/>
                            </a:rPr>
                            <m:t>Th</m:t>
                          </m:r>
                        </m:e>
                      </m:sPre>
                      <m:groupChr>
                        <m:groupChrPr>
                          <m:chr m:val="→"/>
                          <m:vertJc m:val="bot"/>
                          <m:ctrlPr>
                            <a:rPr lang="en-US" i="1">
                              <a:latin typeface="Cambria Math"/>
                            </a:rPr>
                          </m:ctrlPr>
                        </m:groupChrPr>
                        <m:e>
                          <m:sSup>
                            <m:sSupPr>
                              <m:ctrlPr>
                                <a:rPr lang="en-US" i="1">
                                  <a:latin typeface="Cambria Math"/>
                                </a:rPr>
                              </m:ctrlPr>
                            </m:sSupPr>
                            <m:e>
                              <m:r>
                                <m:rPr>
                                  <m:sty m:val="p"/>
                                </m:rPr>
                                <a:rPr lang="en-US" i="0">
                                  <a:latin typeface="Cambria Math" panose="02040503050406030204" pitchFamily="18" charset="0"/>
                                </a:rPr>
                                <m:t>β</m:t>
                              </m:r>
                            </m:e>
                            <m:sup>
                              <m:r>
                                <a:rPr lang="en-US" i="0">
                                  <a:latin typeface="Cambria Math" panose="02040503050406030204" pitchFamily="18" charset="0"/>
                                </a:rPr>
                                <m:t>−</m:t>
                              </m:r>
                            </m:sup>
                          </m:sSup>
                        </m:e>
                      </m:groupChr>
                      <m:sPre>
                        <m:sPrePr>
                          <m:ctrlPr>
                            <a:rPr lang="en-US" i="1">
                              <a:latin typeface="Cambria Math"/>
                            </a:rPr>
                          </m:ctrlPr>
                        </m:sPrePr>
                        <m:sub>
                          <m:r>
                            <a:rPr lang="en-US" i="0">
                              <a:latin typeface="Cambria Math" panose="02040503050406030204" pitchFamily="18" charset="0"/>
                            </a:rPr>
                            <m:t>91</m:t>
                          </m:r>
                        </m:sub>
                        <m:sup>
                          <m:r>
                            <a:rPr lang="en-US" i="0">
                              <a:latin typeface="Cambria Math" panose="02040503050406030204" pitchFamily="18" charset="0"/>
                            </a:rPr>
                            <m:t>234</m:t>
                          </m:r>
                        </m:sup>
                        <m:e>
                          <m:r>
                            <m:rPr>
                              <m:sty m:val="p"/>
                            </m:rPr>
                            <a:rPr lang="en-US" i="0">
                              <a:latin typeface="Cambria Math" panose="02040503050406030204" pitchFamily="18" charset="0"/>
                            </a:rPr>
                            <m:t>Pa</m:t>
                          </m:r>
                        </m:e>
                      </m:sPre>
                      <m:r>
                        <a:rPr lang="en-US" i="0">
                          <a:latin typeface="Cambria Math" panose="02040503050406030204" pitchFamily="18" charset="0"/>
                        </a:rPr>
                        <m:t>…</m:t>
                      </m:r>
                      <m:sPre>
                        <m:sPrePr>
                          <m:ctrlPr>
                            <a:rPr lang="en-US" i="1">
                              <a:latin typeface="Cambria Math"/>
                            </a:rPr>
                          </m:ctrlPr>
                        </m:sPrePr>
                        <m:sub>
                          <m:r>
                            <a:rPr lang="en-US" i="0">
                              <a:latin typeface="Cambria Math" panose="02040503050406030204" pitchFamily="18" charset="0"/>
                            </a:rPr>
                            <m:t>83</m:t>
                          </m:r>
                        </m:sub>
                        <m:sup>
                          <m:r>
                            <a:rPr lang="en-US" i="0">
                              <a:latin typeface="Cambria Math" panose="02040503050406030204" pitchFamily="18" charset="0"/>
                            </a:rPr>
                            <m:t>214</m:t>
                          </m:r>
                        </m:sup>
                        <m:e>
                          <m:r>
                            <m:rPr>
                              <m:sty m:val="p"/>
                            </m:rPr>
                            <a:rPr lang="en-US" i="0">
                              <a:latin typeface="Cambria Math" panose="02040503050406030204" pitchFamily="18" charset="0"/>
                            </a:rPr>
                            <m:t>Bi</m:t>
                          </m:r>
                        </m:e>
                      </m:sPre>
                      <m:r>
                        <a:rPr lang="en-US" i="0">
                          <a:latin typeface="Cambria Math" panose="02040503050406030204" pitchFamily="18" charset="0"/>
                        </a:rPr>
                        <m:t>…</m:t>
                      </m:r>
                      <m:sPre>
                        <m:sPrePr>
                          <m:ctrlPr>
                            <a:rPr lang="en-US" i="1">
                              <a:latin typeface="Cambria Math"/>
                            </a:rPr>
                          </m:ctrlPr>
                        </m:sPrePr>
                        <m:sub>
                          <m:r>
                            <a:rPr lang="en-US" i="0">
                              <a:latin typeface="Cambria Math" panose="02040503050406030204" pitchFamily="18" charset="0"/>
                            </a:rPr>
                            <m:t>84</m:t>
                          </m:r>
                        </m:sub>
                        <m:sup>
                          <m:r>
                            <a:rPr lang="en-US" i="0">
                              <a:latin typeface="Cambria Math" panose="02040503050406030204" pitchFamily="18" charset="0"/>
                            </a:rPr>
                            <m:t>210</m:t>
                          </m:r>
                        </m:sup>
                        <m:e>
                          <m:r>
                            <m:rPr>
                              <m:sty m:val="p"/>
                            </m:rPr>
                            <a:rPr lang="en-US" i="0">
                              <a:latin typeface="Cambria Math" panose="02040503050406030204" pitchFamily="18" charset="0"/>
                            </a:rPr>
                            <m:t>Po</m:t>
                          </m:r>
                        </m:e>
                      </m:sPre>
                      <m:groupChr>
                        <m:groupChrPr>
                          <m:chr m:val="→"/>
                          <m:vertJc m:val="bot"/>
                          <m:ctrlPr>
                            <a:rPr lang="en-US" i="1">
                              <a:latin typeface="Cambria Math"/>
                            </a:rPr>
                          </m:ctrlPr>
                        </m:groupChrPr>
                        <m:e>
                          <m:r>
                            <m:rPr>
                              <m:sty m:val="p"/>
                            </m:rPr>
                            <a:rPr lang="en-US" i="0">
                              <a:latin typeface="Cambria Math" panose="02040503050406030204" pitchFamily="18" charset="0"/>
                            </a:rPr>
                            <m:t>α</m:t>
                          </m:r>
                        </m:e>
                      </m:groupChr>
                      <m:sPre>
                        <m:sPrePr>
                          <m:ctrlPr>
                            <a:rPr lang="en-US" i="1">
                              <a:latin typeface="Cambria Math"/>
                            </a:rPr>
                          </m:ctrlPr>
                        </m:sPrePr>
                        <m:sub>
                          <m:r>
                            <a:rPr lang="en-US" i="0">
                              <a:latin typeface="Cambria Math" panose="02040503050406030204" pitchFamily="18" charset="0"/>
                            </a:rPr>
                            <m:t>82</m:t>
                          </m:r>
                        </m:sub>
                        <m:sup>
                          <m:r>
                            <a:rPr lang="en-US" i="0">
                              <a:latin typeface="Cambria Math" panose="02040503050406030204" pitchFamily="18" charset="0"/>
                            </a:rPr>
                            <m:t>206</m:t>
                          </m:r>
                        </m:sup>
                        <m:e>
                          <m:r>
                            <m:rPr>
                              <m:sty m:val="p"/>
                            </m:rPr>
                            <a:rPr lang="en-US" i="0">
                              <a:latin typeface="Cambria Math" panose="02040503050406030204" pitchFamily="18" charset="0"/>
                            </a:rPr>
                            <m:t>Pb</m:t>
                          </m:r>
                        </m:e>
                      </m:sPre>
                    </m:oMath>
                  </m:oMathPara>
                </a14:m>
                <a:endParaRPr lang="en-US" dirty="0"/>
              </a:p>
            </p:txBody>
          </p:sp>
        </mc:Choice>
        <mc:Fallback xmlns="">
          <p:sp>
            <p:nvSpPr>
              <p:cNvPr id="17" name="Rectangle 16">
                <a:extLst>
                  <a:ext uri="{FF2B5EF4-FFF2-40B4-BE49-F238E27FC236}">
                    <a16:creationId xmlns:a16="http://schemas.microsoft.com/office/drawing/2014/main" xmlns="" xmlns:a14="http://schemas.microsoft.com/office/drawing/2010/main" id="{C843E7BB-BE41-418C-A9A4-B383EBBBA555}"/>
                  </a:ext>
                </a:extLst>
              </p:cNvPr>
              <p:cNvSpPr>
                <a:spLocks noRot="1" noChangeAspect="1" noMove="1" noResize="1" noEditPoints="1" noAdjustHandles="1" noChangeArrowheads="1" noChangeShapeType="1" noTextEdit="1"/>
              </p:cNvSpPr>
              <p:nvPr/>
            </p:nvSpPr>
            <p:spPr>
              <a:xfrm>
                <a:off x="4407410" y="6152123"/>
                <a:ext cx="4773102" cy="481350"/>
              </a:xfrm>
              <a:prstGeom prst="rect">
                <a:avLst/>
              </a:prstGeom>
              <a:blipFill rotWithShape="1">
                <a:blip r:embed="rId6"/>
                <a:stretch>
                  <a:fillRect/>
                </a:stretch>
              </a:blipFill>
            </p:spPr>
            <p:txBody>
              <a:bodyPr/>
              <a:lstStyle/>
              <a:p>
                <a:r>
                  <a:rPr lang="ru-RU">
                    <a:noFill/>
                  </a:rPr>
                  <a:t> </a:t>
                </a:r>
              </a:p>
            </p:txBody>
          </p:sp>
        </mc:Fallback>
      </mc:AlternateContent>
      <p:sp>
        <p:nvSpPr>
          <p:cNvPr id="18" name="TextBox 17">
            <a:extLst>
              <a:ext uri="{FF2B5EF4-FFF2-40B4-BE49-F238E27FC236}">
                <a16:creationId xmlns:a16="http://schemas.microsoft.com/office/drawing/2014/main" xmlns="" id="{74968B43-5B80-431E-AEDA-E73343A87646}"/>
              </a:ext>
            </a:extLst>
          </p:cNvPr>
          <p:cNvSpPr txBox="1"/>
          <p:nvPr/>
        </p:nvSpPr>
        <p:spPr>
          <a:xfrm>
            <a:off x="-79295" y="5877272"/>
            <a:ext cx="4486705" cy="934487"/>
          </a:xfrm>
          <a:prstGeom prst="rect">
            <a:avLst/>
          </a:prstGeom>
          <a:noFill/>
        </p:spPr>
        <p:txBody>
          <a:bodyPr wrap="square">
            <a:spAutoFit/>
          </a:bodyPr>
          <a:lstStyle/>
          <a:p>
            <a:pPr marL="540385" algn="just">
              <a:lnSpc>
                <a:spcPct val="114000"/>
              </a:lnSpc>
            </a:pPr>
            <a:r>
              <a:rPr lang="ru-RU" sz="1600" b="1" dirty="0">
                <a:latin typeface="Times New Roman" panose="02020603050405020304" pitchFamily="18" charset="0"/>
                <a:ea typeface="Times New Roman" panose="02020603050405020304" pitchFamily="18" charset="0"/>
                <a:cs typeface="Times New Roman" panose="02020603050405020304" pitchFamily="18" charset="0"/>
              </a:rPr>
              <a:t>Նկ.8. </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γ-</a:t>
            </a:r>
            <a:r>
              <a:rPr lang="hy-AM" sz="1600" dirty="0">
                <a:latin typeface="Times New Roman" panose="02020603050405020304" pitchFamily="18" charset="0"/>
                <a:ea typeface="Times New Roman" panose="02020603050405020304" pitchFamily="18" charset="0"/>
                <a:cs typeface="Times New Roman" panose="02020603050405020304" pitchFamily="18" charset="0"/>
              </a:rPr>
              <a:t>սպեկտրը</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B</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GO </a:t>
            </a:r>
            <a:r>
              <a:rPr lang="hy-AM" sz="1600" dirty="0">
                <a:latin typeface="Times New Roman" panose="02020603050405020304" pitchFamily="18" charset="0"/>
                <a:ea typeface="Times New Roman" panose="02020603050405020304" pitchFamily="18" charset="0"/>
                <a:cs typeface="Times New Roman" panose="02020603050405020304" pitchFamily="18" charset="0"/>
              </a:rPr>
              <a:t>թիրախից</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a:latin typeface="Times New Roman" panose="02020603050405020304" pitchFamily="18" charset="0"/>
                <a:ea typeface="Times New Roman" panose="02020603050405020304" pitchFamily="18" charset="0"/>
                <a:cs typeface="Times New Roman" panose="02020603050405020304" pitchFamily="18" charset="0"/>
              </a:rPr>
              <a:t>E</a:t>
            </a:r>
            <a:r>
              <a:rPr lang="ru-RU" sz="1600" baseline="-25000" dirty="0">
                <a:latin typeface="Times New Roman" panose="02020603050405020304" pitchFamily="18" charset="0"/>
                <a:ea typeface="Times New Roman" panose="02020603050405020304" pitchFamily="18" charset="0"/>
                <a:cs typeface="Times New Roman" panose="02020603050405020304" pitchFamily="18" charset="0"/>
              </a:rPr>
              <a:t>γ</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=703.4</a:t>
            </a:r>
            <a:r>
              <a:rPr lang="hy-AM" sz="1600" dirty="0">
                <a:latin typeface="Times New Roman" panose="02020603050405020304" pitchFamily="18" charset="0"/>
                <a:ea typeface="Times New Roman" panose="02020603050405020304" pitchFamily="18" charset="0"/>
                <a:cs typeface="Times New Roman" panose="02020603050405020304" pitchFamily="18" charset="0"/>
              </a:rPr>
              <a:t>ԿէՎ</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hy-AM" sz="1600" dirty="0">
                <a:latin typeface="Times New Roman" panose="02020603050405020304" pitchFamily="18" charset="0"/>
                <a:ea typeface="Times New Roman" panose="02020603050405020304" pitchFamily="18" charset="0"/>
                <a:cs typeface="Times New Roman" panose="02020603050405020304" pitchFamily="18" charset="0"/>
              </a:rPr>
              <a:t>էներգիայի մոտ</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hy-AM" sz="1600" dirty="0">
                <a:latin typeface="Times New Roman" panose="02020603050405020304" pitchFamily="18" charset="0"/>
                <a:ea typeface="Times New Roman" panose="02020603050405020304" pitchFamily="18" charset="0"/>
                <a:cs typeface="Times New Roman" panose="02020603050405020304" pitchFamily="18" charset="0"/>
              </a:rPr>
              <a:t>տիրույթում</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ea typeface="Times New Roman" panose="02020603050405020304" pitchFamily="18" charset="0"/>
                <a:cs typeface="Times New Roman" panose="02020603050405020304" pitchFamily="18" charset="0"/>
              </a:rPr>
              <a:t>Ê</a:t>
            </a:r>
            <a:r>
              <a:rPr lang="ru-RU" sz="1600" i="1" baseline="-25000" dirty="0" err="1">
                <a:latin typeface="Times New Roman" panose="02020603050405020304" pitchFamily="18" charset="0"/>
                <a:ea typeface="Times New Roman" panose="02020603050405020304" pitchFamily="18" charset="0"/>
                <a:cs typeface="Times New Roman" panose="02020603050405020304" pitchFamily="18" charset="0"/>
              </a:rPr>
              <a:t>е</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=30</a:t>
            </a:r>
            <a:r>
              <a:rPr lang="hy-AM" sz="1600" dirty="0">
                <a:latin typeface="Sylfaen" panose="010A0502050306030303" pitchFamily="18" charset="0"/>
              </a:rPr>
              <a:t>ՄէՎ</a:t>
            </a:r>
            <a:r>
              <a:rPr lang="ru-RU" sz="1600" dirty="0">
                <a:latin typeface="Sylfaen" panose="010A0502050306030303" pitchFamily="18" charset="0"/>
              </a:rPr>
              <a:t>-ի </a:t>
            </a:r>
            <a:r>
              <a:rPr lang="hy-AM" sz="1600" dirty="0">
                <a:latin typeface="Sylfaen" panose="010A0502050306030303" pitchFamily="18" charset="0"/>
              </a:rPr>
              <a:t>դեպքու</a:t>
            </a:r>
            <a:r>
              <a:rPr lang="ru-RU" sz="1600" dirty="0">
                <a:latin typeface="Sylfaen" panose="010A0502050306030303" pitchFamily="18" charset="0"/>
              </a:rPr>
              <a:t>մ</a:t>
            </a: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2525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914400" y="255588"/>
            <a:ext cx="7772400" cy="562074"/>
          </a:xfrm>
        </p:spPr>
        <p:style>
          <a:lnRef idx="1">
            <a:schemeClr val="accent3"/>
          </a:lnRef>
          <a:fillRef idx="2">
            <a:schemeClr val="accent3"/>
          </a:fillRef>
          <a:effectRef idx="1">
            <a:schemeClr val="accent3"/>
          </a:effectRef>
          <a:fontRef idx="minor">
            <a:schemeClr val="dk1"/>
          </a:fontRef>
        </p:style>
        <p:txBody>
          <a:bodyPr>
            <a:normAutofit/>
          </a:bodyPr>
          <a:lstStyle/>
          <a:p>
            <a:pPr algn="ctr"/>
            <a:r>
              <a:rPr lang="hy-AM" sz="2000" b="1" u="sng"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ylfaen" pitchFamily="18" charset="0"/>
              </a:rPr>
              <a:t>Ի</a:t>
            </a:r>
            <a:r>
              <a:rPr lang="en-US" sz="2000" b="1" u="sng"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ylfaen" pitchFamily="18" charset="0"/>
              </a:rPr>
              <a:t>րականացված</a:t>
            </a:r>
            <a:r>
              <a:rPr lang="en-US" sz="2000" b="1" u="sng"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ylfaen" pitchFamily="18" charset="0"/>
              </a:rPr>
              <a:t> </a:t>
            </a:r>
            <a:r>
              <a:rPr lang="en-US" sz="2000" b="1" u="sng"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ylfaen" pitchFamily="18" charset="0"/>
              </a:rPr>
              <a:t>աշխատանքները</a:t>
            </a:r>
            <a:endParaRPr lang="hy-AM" sz="2000" b="1" u="sng"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ylfaen" pitchFamily="18" charset="0"/>
            </a:endParaRPr>
          </a:p>
        </p:txBody>
      </p:sp>
      <p:sp>
        <p:nvSpPr>
          <p:cNvPr id="9" name="Заголовок 1">
            <a:extLst>
              <a:ext uri="{FF2B5EF4-FFF2-40B4-BE49-F238E27FC236}">
                <a16:creationId xmlns:a16="http://schemas.microsoft.com/office/drawing/2014/main" xmlns="" id="{6E3C5E2F-6F89-4381-9E6F-31EFF81EB56E}"/>
              </a:ext>
            </a:extLst>
          </p:cNvPr>
          <p:cNvSpPr txBox="1">
            <a:spLocks/>
          </p:cNvSpPr>
          <p:nvPr/>
        </p:nvSpPr>
        <p:spPr>
          <a:xfrm>
            <a:off x="914400" y="274638"/>
            <a:ext cx="7772400" cy="706090"/>
          </a:xfrm>
          <a:prstGeom prst="rect">
            <a:avLst/>
          </a:prstGeom>
        </p:spPr>
        <p:style>
          <a:lnRef idx="1">
            <a:schemeClr val="accent3"/>
          </a:lnRef>
          <a:fillRef idx="2">
            <a:schemeClr val="accent3"/>
          </a:fillRef>
          <a:effectRef idx="1">
            <a:schemeClr val="accent3"/>
          </a:effectRef>
          <a:fontRef idx="minor">
            <a:schemeClr val="dk1"/>
          </a:fontRef>
        </p:style>
        <p:txBody>
          <a:bodyPr bIns="91440" anchor="b" anchorCtr="0">
            <a:normAutofit fontScale="77500" lnSpcReduction="20000"/>
          </a:bodyPr>
          <a:lstStyle>
            <a:lvl1pPr algn="l" rtl="0" eaLnBrk="1" latinLnBrk="0" hangingPunct="1">
              <a:spcBef>
                <a:spcPct val="0"/>
              </a:spcBef>
              <a:buNone/>
              <a:defRPr kumimoji="0" sz="4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lnSpc>
                <a:spcPct val="134000"/>
              </a:lnSpc>
            </a:pPr>
            <a:r>
              <a:rPr lang="hy-AM" sz="2000" b="1" u="sng"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Sylfaen" pitchFamily="18" charset="0"/>
              </a:rPr>
              <a:t>Տետրանեյտրոնի </a:t>
            </a:r>
            <a:r>
              <a:rPr lang="en-US" sz="2000" b="1" u="sng"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Sylfaen" pitchFamily="18" charset="0"/>
              </a:rPr>
              <a:t> </a:t>
            </a:r>
            <a:r>
              <a:rPr lang="hy-AM" sz="2000" b="1" u="sng"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Sylfaen" pitchFamily="18" charset="0"/>
              </a:rPr>
              <a:t>որոնումը </a:t>
            </a:r>
            <a:r>
              <a:rPr lang="en-US" sz="2000" b="1" u="sng"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Sylfaen" pitchFamily="18" charset="0"/>
              </a:rPr>
              <a:t> </a:t>
            </a:r>
            <a:r>
              <a:rPr lang="hy-AM" sz="2000" b="1" u="sng"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Sylfaen" pitchFamily="18" charset="0"/>
              </a:rPr>
              <a:t>բիսմութի  միջուկի</a:t>
            </a:r>
            <a:r>
              <a:rPr lang="en-US" sz="2000" b="1" u="sng"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Sylfaen" pitchFamily="18" charset="0"/>
              </a:rPr>
              <a:t> </a:t>
            </a:r>
            <a:r>
              <a:rPr lang="hy-AM" sz="2000" b="1" u="sng"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Sylfaen" pitchFamily="18" charset="0"/>
              </a:rPr>
              <a:t> ֆոտոճեղքման </a:t>
            </a:r>
            <a:r>
              <a:rPr lang="en-US" sz="2000" b="1" u="sng"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Sylfaen" pitchFamily="18" charset="0"/>
              </a:rPr>
              <a:t> </a:t>
            </a:r>
            <a:r>
              <a:rPr lang="hy-AM" sz="2000" b="1" u="sng"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Sylfaen" pitchFamily="18" charset="0"/>
              </a:rPr>
              <a:t>ռեակցիայում</a:t>
            </a:r>
          </a:p>
        </p:txBody>
      </p:sp>
      <p:pic>
        <p:nvPicPr>
          <p:cNvPr id="4" name="Рисунок 12">
            <a:extLst>
              <a:ext uri="{FF2B5EF4-FFF2-40B4-BE49-F238E27FC236}">
                <a16:creationId xmlns:a16="http://schemas.microsoft.com/office/drawing/2014/main" xmlns="" id="{90885273-A1CE-4F33-8AF3-C2CB5114EA0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206" t="10822" r="12427" b="4252"/>
          <a:stretch/>
        </p:blipFill>
        <p:spPr bwMode="auto">
          <a:xfrm>
            <a:off x="1421637" y="1468720"/>
            <a:ext cx="6157726" cy="4480560"/>
          </a:xfrm>
          <a:prstGeom prst="rect">
            <a:avLst/>
          </a:prstGeom>
          <a:noFill/>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xmlns="" id="{829244E6-8CD5-4BAE-9992-D8DA13AD95C0}"/>
              </a:ext>
            </a:extLst>
          </p:cNvPr>
          <p:cNvSpPr txBox="1"/>
          <p:nvPr/>
        </p:nvSpPr>
        <p:spPr>
          <a:xfrm>
            <a:off x="14707" y="6010064"/>
            <a:ext cx="9001000" cy="369332"/>
          </a:xfrm>
          <a:prstGeom prst="rect">
            <a:avLst/>
          </a:prstGeom>
          <a:noFill/>
        </p:spPr>
        <p:txBody>
          <a:bodyPr wrap="square">
            <a:spAutoFit/>
          </a:bodyPr>
          <a:lstStyle/>
          <a:p>
            <a:pPr marL="540385" algn="ctr">
              <a:spcAft>
                <a:spcPts val="1000"/>
              </a:spcAft>
            </a:pPr>
            <a:r>
              <a:rPr lang="ru-RU" sz="1800" b="1" dirty="0">
                <a:effectLst/>
                <a:latin typeface="Times New Roman" panose="02020603050405020304" pitchFamily="18" charset="0"/>
                <a:ea typeface="Times New Roman" panose="02020603050405020304" pitchFamily="18" charset="0"/>
                <a:cs typeface="Times New Roman" panose="02020603050405020304" pitchFamily="18" charset="0"/>
              </a:rPr>
              <a:t>Նկ.9. </a:t>
            </a:r>
            <a:r>
              <a:rPr lang="ru-RU" sz="1800" baseline="30000" dirty="0">
                <a:effectLst/>
                <a:latin typeface="Times New Roman" panose="02020603050405020304" pitchFamily="18" charset="0"/>
                <a:ea typeface="Times New Roman" panose="02020603050405020304" pitchFamily="18" charset="0"/>
                <a:cs typeface="Times New Roman" panose="02020603050405020304" pitchFamily="18" charset="0"/>
              </a:rPr>
              <a:t>205</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Bi</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hy-AM" sz="1800" dirty="0">
                <a:effectLst/>
                <a:latin typeface="Times New Roman" panose="02020603050405020304" pitchFamily="18" charset="0"/>
                <a:ea typeface="Times New Roman" panose="02020603050405020304" pitchFamily="18" charset="0"/>
                <a:cs typeface="Times New Roman" panose="02020603050405020304" pitchFamily="18" charset="0"/>
              </a:rPr>
              <a:t>իզոտոպի տրոհման կորը  </a:t>
            </a:r>
            <a:r>
              <a:rPr lang="ru-RU" sz="1800" i="1" dirty="0" err="1">
                <a:effectLst/>
                <a:latin typeface="Times New Roman" panose="02020603050405020304" pitchFamily="18" charset="0"/>
                <a:ea typeface="Times New Roman" panose="02020603050405020304" pitchFamily="18" charset="0"/>
                <a:cs typeface="Times New Roman" panose="02020603050405020304" pitchFamily="18" charset="0"/>
              </a:rPr>
              <a:t>Ê</a:t>
            </a:r>
            <a:r>
              <a:rPr lang="ru-RU" sz="1800" i="1" baseline="-25000" dirty="0" err="1">
                <a:effectLst/>
                <a:latin typeface="Times New Roman" panose="02020603050405020304" pitchFamily="18" charset="0"/>
                <a:ea typeface="Times New Roman" panose="02020603050405020304" pitchFamily="18" charset="0"/>
                <a:cs typeface="Times New Roman" panose="02020603050405020304" pitchFamily="18" charset="0"/>
              </a:rPr>
              <a:t>е</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=30</a:t>
            </a:r>
            <a:r>
              <a:rPr lang="hy-AM" dirty="0">
                <a:latin typeface="Sylfaen" panose="010A0502050306030303" pitchFamily="18" charset="0"/>
              </a:rPr>
              <a:t>ՄէՎ</a:t>
            </a:r>
            <a:r>
              <a:rPr lang="ru-RU" dirty="0">
                <a:latin typeface="Sylfaen" panose="010A0502050306030303" pitchFamily="18" charset="0"/>
              </a:rPr>
              <a:t>-ի </a:t>
            </a:r>
            <a:r>
              <a:rPr lang="hy-AM" dirty="0">
                <a:latin typeface="Sylfaen" panose="010A0502050306030303" pitchFamily="18" charset="0"/>
              </a:rPr>
              <a:t>դեպքու</a:t>
            </a:r>
            <a:r>
              <a:rPr lang="ru-RU" dirty="0">
                <a:latin typeface="Sylfaen" panose="010A0502050306030303" pitchFamily="18" charset="0"/>
              </a:rPr>
              <a:t>մ</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47234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914400" y="255588"/>
            <a:ext cx="7772400" cy="562074"/>
          </a:xfrm>
        </p:spPr>
        <p:style>
          <a:lnRef idx="1">
            <a:schemeClr val="accent3"/>
          </a:lnRef>
          <a:fillRef idx="2">
            <a:schemeClr val="accent3"/>
          </a:fillRef>
          <a:effectRef idx="1">
            <a:schemeClr val="accent3"/>
          </a:effectRef>
          <a:fontRef idx="minor">
            <a:schemeClr val="dk1"/>
          </a:fontRef>
        </p:style>
        <p:txBody>
          <a:bodyPr>
            <a:normAutofit/>
          </a:bodyPr>
          <a:lstStyle/>
          <a:p>
            <a:pPr algn="ctr"/>
            <a:r>
              <a:rPr lang="hy-AM" sz="2000" b="1" u="sng"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ylfaen" pitchFamily="18" charset="0"/>
              </a:rPr>
              <a:t>Ի</a:t>
            </a:r>
            <a:r>
              <a:rPr lang="en-US" sz="2000" b="1" u="sng"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ylfaen" pitchFamily="18" charset="0"/>
              </a:rPr>
              <a:t>րականացված</a:t>
            </a:r>
            <a:r>
              <a:rPr lang="en-US" sz="2000" b="1" u="sng"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ylfaen" pitchFamily="18" charset="0"/>
              </a:rPr>
              <a:t> </a:t>
            </a:r>
            <a:r>
              <a:rPr lang="en-US" sz="2000" b="1" u="sng"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ylfaen" pitchFamily="18" charset="0"/>
              </a:rPr>
              <a:t>աշխատանքները</a:t>
            </a:r>
            <a:endParaRPr lang="hy-AM" sz="2000" b="1" u="sng"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ylfaen" pitchFamily="18" charset="0"/>
            </a:endParaRPr>
          </a:p>
        </p:txBody>
      </p:sp>
      <p:sp>
        <p:nvSpPr>
          <p:cNvPr id="8" name="Прямоугольник 7"/>
          <p:cNvSpPr/>
          <p:nvPr/>
        </p:nvSpPr>
        <p:spPr>
          <a:xfrm>
            <a:off x="34405" y="1029062"/>
            <a:ext cx="8928991" cy="4795544"/>
          </a:xfrm>
          <a:prstGeom prst="rect">
            <a:avLst/>
          </a:prstGeom>
        </p:spPr>
        <p:txBody>
          <a:bodyPr wrap="square">
            <a:spAutoFit/>
          </a:bodyPr>
          <a:lstStyle/>
          <a:p>
            <a:pPr algn="just">
              <a:lnSpc>
                <a:spcPct val="114000"/>
              </a:lnSpc>
            </a:pP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Благодаря низкофоновым условиям удается при </a:t>
            </a:r>
            <a:r>
              <a:rPr lang="en-US" sz="1600" i="1" dirty="0" err="1">
                <a:effectLst/>
                <a:latin typeface="Times New Roman" panose="02020603050405020304" pitchFamily="18" charset="0"/>
                <a:ea typeface="Times New Roman" panose="02020603050405020304" pitchFamily="18" charset="0"/>
                <a:cs typeface="Times New Roman" panose="02020603050405020304" pitchFamily="18" charset="0"/>
              </a:rPr>
              <a:t>E</a:t>
            </a:r>
            <a:r>
              <a:rPr lang="en-US" sz="1600" baseline="-25000" dirty="0" err="1">
                <a:effectLst/>
                <a:latin typeface="Times New Roman" panose="02020603050405020304" pitchFamily="18" charset="0"/>
                <a:ea typeface="Times New Roman" panose="02020603050405020304" pitchFamily="18" charset="0"/>
                <a:cs typeface="Times New Roman" panose="02020603050405020304" pitchFamily="18" charset="0"/>
              </a:rPr>
              <a:t>e</a:t>
            </a: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 = 30 МэВ надежно идентифицировать ядро </a:t>
            </a:r>
            <a:r>
              <a:rPr lang="ru-RU" sz="1600" baseline="30000" dirty="0">
                <a:effectLst/>
                <a:latin typeface="Times New Roman" panose="02020603050405020304" pitchFamily="18" charset="0"/>
                <a:ea typeface="Times New Roman" panose="02020603050405020304" pitchFamily="18" charset="0"/>
                <a:cs typeface="Times New Roman" panose="02020603050405020304" pitchFamily="18" charset="0"/>
              </a:rPr>
              <a:t>205</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Bi </a:t>
            </a: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и впервые определить взвешенное по спектру тормозных фотонов сечение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σ</a:t>
            </a:r>
            <a:r>
              <a:rPr lang="en-US" sz="1600" baseline="-25000" dirty="0" err="1">
                <a:effectLst/>
                <a:latin typeface="Times New Roman" panose="02020603050405020304" pitchFamily="18" charset="0"/>
                <a:ea typeface="Times New Roman" panose="02020603050405020304" pitchFamily="18" charset="0"/>
                <a:cs typeface="Times New Roman" panose="02020603050405020304" pitchFamily="18" charset="0"/>
              </a:rPr>
              <a:t>w</a:t>
            </a:r>
            <a:r>
              <a:rPr lang="en-US" sz="1600" i="1" baseline="-25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и усредненное по спектру тормозных фотонов сечение  &lt;σ&gt;  этого редкого околопорогового процесса: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σ</a:t>
            </a:r>
            <a:r>
              <a:rPr lang="en-US" sz="1600" baseline="-25000" dirty="0" err="1">
                <a:effectLst/>
                <a:latin typeface="Times New Roman" panose="02020603050405020304" pitchFamily="18" charset="0"/>
                <a:ea typeface="Times New Roman" panose="02020603050405020304" pitchFamily="18" charset="0"/>
                <a:cs typeface="Times New Roman" panose="02020603050405020304" pitchFamily="18" charset="0"/>
              </a:rPr>
              <a:t>w</a:t>
            </a: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 = (4.42 </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0.48)·10</a:t>
            </a:r>
            <a:r>
              <a:rPr lang="ru-RU" sz="1600" baseline="30000" dirty="0">
                <a:effectLst/>
                <a:latin typeface="Times New Roman" panose="02020603050405020304" pitchFamily="18" charset="0"/>
                <a:ea typeface="Times New Roman" panose="02020603050405020304" pitchFamily="18" charset="0"/>
                <a:cs typeface="Times New Roman" panose="02020603050405020304" pitchFamily="18" charset="0"/>
              </a:rPr>
              <a:t>-4 </a:t>
            </a: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мб и &lt;σ&gt; = (1.95 </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0.22) мб. Д</a:t>
            </a:r>
            <a:r>
              <a:rPr lang="ru-RU" sz="1600" dirty="0">
                <a:effectLst/>
                <a:latin typeface="Times New Roman" panose="02020603050405020304" pitchFamily="18" charset="0"/>
                <a:ea typeface="Times New Roman" panose="02020603050405020304" pitchFamily="18" charset="0"/>
              </a:rPr>
              <a:t>ля верхней границы взвешенного сечения </a:t>
            </a:r>
            <a:r>
              <a:rPr lang="en-US" sz="1600" dirty="0" err="1">
                <a:effectLst/>
                <a:latin typeface="Times New Roman" panose="02020603050405020304" pitchFamily="18" charset="0"/>
                <a:ea typeface="Times New Roman" panose="02020603050405020304" pitchFamily="18" charset="0"/>
              </a:rPr>
              <a:t>σ</a:t>
            </a:r>
            <a:r>
              <a:rPr lang="en-US" sz="1600" baseline="-25000" dirty="0" err="1">
                <a:effectLst/>
                <a:latin typeface="Times New Roman" panose="02020603050405020304" pitchFamily="18" charset="0"/>
                <a:ea typeface="Times New Roman" panose="02020603050405020304" pitchFamily="18" charset="0"/>
              </a:rPr>
              <a:t>w</a:t>
            </a:r>
            <a:r>
              <a:rPr lang="ru-RU" sz="1600" dirty="0">
                <a:effectLst/>
                <a:latin typeface="Times New Roman" panose="02020603050405020304" pitchFamily="18" charset="0"/>
                <a:ea typeface="Times New Roman" panose="02020603050405020304" pitchFamily="18" charset="0"/>
              </a:rPr>
              <a:t> искомой реакции </a:t>
            </a:r>
            <a:r>
              <a:rPr lang="ru-RU" sz="1600" baseline="30000" dirty="0">
                <a:effectLst/>
                <a:latin typeface="Times New Roman" panose="02020603050405020304" pitchFamily="18" charset="0"/>
                <a:ea typeface="Times New Roman" panose="02020603050405020304" pitchFamily="18" charset="0"/>
              </a:rPr>
              <a:t>209</a:t>
            </a:r>
            <a:r>
              <a:rPr lang="en-US" sz="1600" dirty="0">
                <a:effectLst/>
                <a:latin typeface="Times New Roman" panose="02020603050405020304" pitchFamily="18" charset="0"/>
                <a:ea typeface="Times New Roman" panose="02020603050405020304" pitchFamily="18" charset="0"/>
              </a:rPr>
              <a:t>Bi</a:t>
            </a:r>
            <a:r>
              <a:rPr lang="ru-RU" sz="1600" dirty="0">
                <a:effectLst/>
                <a:latin typeface="Times New Roman" panose="02020603050405020304" pitchFamily="18" charset="0"/>
                <a:ea typeface="Times New Roman" panose="02020603050405020304" pitchFamily="18" charset="0"/>
              </a:rPr>
              <a:t>(γ, 4</a:t>
            </a:r>
            <a:r>
              <a:rPr lang="en-US" sz="1600" i="1" dirty="0">
                <a:effectLst/>
                <a:latin typeface="Times New Roman" panose="02020603050405020304" pitchFamily="18" charset="0"/>
                <a:ea typeface="Times New Roman" panose="02020603050405020304" pitchFamily="18" charset="0"/>
              </a:rPr>
              <a:t>n</a:t>
            </a:r>
            <a:r>
              <a:rPr lang="ru-RU" sz="1600" dirty="0">
                <a:effectLst/>
                <a:latin typeface="Times New Roman" panose="02020603050405020304" pitchFamily="18" charset="0"/>
                <a:ea typeface="Times New Roman" panose="02020603050405020304" pitchFamily="18" charset="0"/>
              </a:rPr>
              <a:t>)</a:t>
            </a:r>
            <a:r>
              <a:rPr lang="ru-RU" sz="1600" baseline="30000" dirty="0">
                <a:effectLst/>
                <a:latin typeface="Times New Roman" panose="02020603050405020304" pitchFamily="18" charset="0"/>
                <a:ea typeface="Times New Roman" panose="02020603050405020304" pitchFamily="18" charset="0"/>
              </a:rPr>
              <a:t>205</a:t>
            </a:r>
            <a:r>
              <a:rPr lang="en-US" sz="1600" dirty="0">
                <a:effectLst/>
                <a:latin typeface="Times New Roman" panose="02020603050405020304" pitchFamily="18" charset="0"/>
                <a:ea typeface="Times New Roman" panose="02020603050405020304" pitchFamily="18" charset="0"/>
              </a:rPr>
              <a:t>Bi</a:t>
            </a:r>
            <a:r>
              <a:rPr lang="ru-RU" sz="1600" dirty="0">
                <a:effectLst/>
                <a:latin typeface="Times New Roman" panose="02020603050405020304" pitchFamily="18" charset="0"/>
                <a:ea typeface="Times New Roman" panose="02020603050405020304" pitchFamily="18" charset="0"/>
              </a:rPr>
              <a:t> на уровне достоверности 68% получено 2×10</a:t>
            </a:r>
            <a:r>
              <a:rPr lang="ru-RU" sz="1600" baseline="30000" dirty="0">
                <a:effectLst/>
                <a:latin typeface="Times New Roman" panose="02020603050405020304" pitchFamily="18" charset="0"/>
                <a:ea typeface="Times New Roman" panose="02020603050405020304" pitchFamily="18" charset="0"/>
              </a:rPr>
              <a:t>-4 </a:t>
            </a:r>
            <a:r>
              <a:rPr lang="ru-RU" sz="1600" dirty="0">
                <a:effectLst/>
                <a:latin typeface="Times New Roman" panose="02020603050405020304" pitchFamily="18" charset="0"/>
                <a:ea typeface="Times New Roman" panose="02020603050405020304" pitchFamily="18" charset="0"/>
              </a:rPr>
              <a:t>мб. </a:t>
            </a: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Низкофоновые условия позволяют нам также наблюдать редкий процесс распада долгоживущего (</a:t>
            </a:r>
            <a:r>
              <a:rPr lang="en-US" sz="1600" i="1" dirty="0">
                <a:effectLst/>
                <a:latin typeface="Times New Roman" panose="02020603050405020304" pitchFamily="18" charset="0"/>
                <a:ea typeface="Times New Roman" panose="02020603050405020304" pitchFamily="18" charset="0"/>
                <a:cs typeface="Times New Roman" panose="02020603050405020304" pitchFamily="18" charset="0"/>
              </a:rPr>
              <a:t>T</a:t>
            </a:r>
            <a:r>
              <a:rPr lang="ru-RU" sz="1600" baseline="-25000" dirty="0">
                <a:effectLst/>
                <a:latin typeface="Times New Roman" panose="02020603050405020304" pitchFamily="18" charset="0"/>
                <a:ea typeface="Times New Roman" panose="02020603050405020304" pitchFamily="18" charset="0"/>
                <a:cs typeface="Times New Roman" panose="02020603050405020304" pitchFamily="18" charset="0"/>
              </a:rPr>
              <a:t>1/2 </a:t>
            </a: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 3.68×10</a:t>
            </a:r>
            <a:r>
              <a:rPr lang="ru-RU" sz="1600" baseline="30000" dirty="0">
                <a:effectLst/>
                <a:latin typeface="Times New Roman" panose="02020603050405020304" pitchFamily="18" charset="0"/>
                <a:ea typeface="Times New Roman" panose="02020603050405020304" pitchFamily="18" charset="0"/>
                <a:cs typeface="Times New Roman" panose="02020603050405020304" pitchFamily="18" charset="0"/>
              </a:rPr>
              <a:t>5 </a:t>
            </a: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лет) радионуклида </a:t>
            </a:r>
            <a:r>
              <a:rPr lang="ru-RU" sz="1600" baseline="30000" dirty="0">
                <a:effectLst/>
                <a:latin typeface="Times New Roman" panose="02020603050405020304" pitchFamily="18" charset="0"/>
                <a:ea typeface="Times New Roman" panose="02020603050405020304" pitchFamily="18" charset="0"/>
                <a:cs typeface="Times New Roman" panose="02020603050405020304" pitchFamily="18" charset="0"/>
              </a:rPr>
              <a:t>208</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Bi</a:t>
            </a: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 образованного в однонейтронной реакции </a:t>
            </a:r>
            <a:r>
              <a:rPr lang="ru-RU" sz="1600" baseline="30000" dirty="0">
                <a:effectLst/>
                <a:latin typeface="Times New Roman" panose="02020603050405020304" pitchFamily="18" charset="0"/>
                <a:ea typeface="Times New Roman" panose="02020603050405020304" pitchFamily="18" charset="0"/>
                <a:cs typeface="Times New Roman" panose="02020603050405020304" pitchFamily="18" charset="0"/>
              </a:rPr>
              <a:t>209</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Bi</a:t>
            </a: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(γ, </a:t>
            </a:r>
            <a:r>
              <a:rPr lang="en-US" sz="1600" i="1" dirty="0">
                <a:effectLst/>
                <a:latin typeface="Times New Roman" panose="02020603050405020304" pitchFamily="18" charset="0"/>
                <a:ea typeface="Times New Roman" panose="02020603050405020304" pitchFamily="18" charset="0"/>
                <a:cs typeface="Times New Roman" panose="02020603050405020304" pitchFamily="18" charset="0"/>
              </a:rPr>
              <a:t>n</a:t>
            </a: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ru-RU" sz="1600" baseline="30000" dirty="0">
                <a:effectLst/>
                <a:latin typeface="Times New Roman" panose="02020603050405020304" pitchFamily="18" charset="0"/>
                <a:ea typeface="Times New Roman" panose="02020603050405020304" pitchFamily="18" charset="0"/>
                <a:cs typeface="Times New Roman" panose="02020603050405020304" pitchFamily="18" charset="0"/>
              </a:rPr>
              <a:t>208</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Bi</a:t>
            </a: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 и измерить при энергиях  </a:t>
            </a:r>
            <a:r>
              <a:rPr lang="ru-RU" sz="1600" i="1" dirty="0">
                <a:effectLst/>
                <a:latin typeface="Times New Roman" panose="02020603050405020304" pitchFamily="18" charset="0"/>
                <a:ea typeface="Times New Roman" panose="02020603050405020304" pitchFamily="18" charset="0"/>
                <a:cs typeface="Times New Roman" panose="02020603050405020304" pitchFamily="18" charset="0"/>
              </a:rPr>
              <a:t>Ê</a:t>
            </a:r>
            <a:r>
              <a:rPr lang="ru-RU" sz="1600" i="1" baseline="-25000" dirty="0">
                <a:effectLst/>
                <a:latin typeface="Times New Roman" panose="02020603050405020304" pitchFamily="18" charset="0"/>
                <a:ea typeface="Times New Roman" panose="02020603050405020304" pitchFamily="18" charset="0"/>
                <a:cs typeface="Times New Roman" panose="02020603050405020304" pitchFamily="18" charset="0"/>
              </a:rPr>
              <a:t>е</a:t>
            </a: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 = 28 и 30 МэВ  ее взвешенное и среднее сечения, соответственно,</a:t>
            </a:r>
            <a:r>
              <a:rPr lang="ru-RU" sz="1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σ</a:t>
            </a:r>
            <a:r>
              <a:rPr lang="en-US" sz="1600" baseline="-25000" dirty="0" err="1">
                <a:effectLst/>
                <a:latin typeface="Times New Roman" panose="02020603050405020304" pitchFamily="18" charset="0"/>
                <a:ea typeface="Times New Roman" panose="02020603050405020304" pitchFamily="18" charset="0"/>
                <a:cs typeface="Times New Roman" panose="02020603050405020304" pitchFamily="18" charset="0"/>
              </a:rPr>
              <a:t>w</a:t>
            </a: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19.6 ± 3.5</a:t>
            </a: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 и (</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16.4 ± 2.2</a:t>
            </a: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 мб  и &lt;σ&gt; = (</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139 ± 25</a:t>
            </a: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 и (</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142 ± 19</a:t>
            </a: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 мб. </a:t>
            </a:r>
            <a:r>
              <a:rPr lang="ru-RU" sz="1600" dirty="0">
                <a:effectLst/>
                <a:latin typeface="Times New Roman" panose="02020603050405020304" pitchFamily="18" charset="0"/>
                <a:ea typeface="Times New Roman" panose="02020603050405020304" pitchFamily="18" charset="0"/>
              </a:rPr>
              <a:t>На основе данных при </a:t>
            </a:r>
            <a:r>
              <a:rPr lang="ru-RU" sz="1600" i="1" dirty="0">
                <a:effectLst/>
                <a:latin typeface="Times New Roman" panose="02020603050405020304" pitchFamily="18" charset="0"/>
                <a:ea typeface="Times New Roman" panose="02020603050405020304" pitchFamily="18" charset="0"/>
              </a:rPr>
              <a:t>Ê</a:t>
            </a:r>
            <a:r>
              <a:rPr lang="ru-RU" sz="1600" i="1" baseline="-25000" dirty="0">
                <a:effectLst/>
                <a:latin typeface="Times New Roman" panose="02020603050405020304" pitchFamily="18" charset="0"/>
                <a:ea typeface="Times New Roman" panose="02020603050405020304" pitchFamily="18" charset="0"/>
              </a:rPr>
              <a:t>е</a:t>
            </a:r>
            <a:r>
              <a:rPr lang="ru-RU" sz="1600" dirty="0">
                <a:effectLst/>
                <a:latin typeface="Times New Roman" panose="02020603050405020304" pitchFamily="18" charset="0"/>
                <a:ea typeface="Times New Roman" panose="02020603050405020304" pitchFamily="18" charset="0"/>
              </a:rPr>
              <a:t> = 28 и 30 МэВ, для верхней границы выхода реакции образования гипотетического тетранейтрона по отношению к выходу однонейтронной реакции </a:t>
            </a:r>
            <a:r>
              <a:rPr lang="ru-RU" sz="1600" baseline="30000" dirty="0">
                <a:effectLst/>
                <a:latin typeface="Times New Roman" panose="02020603050405020304" pitchFamily="18" charset="0"/>
                <a:ea typeface="Times New Roman" panose="02020603050405020304" pitchFamily="18" charset="0"/>
              </a:rPr>
              <a:t>209</a:t>
            </a:r>
            <a:r>
              <a:rPr lang="en-US" sz="1600" dirty="0">
                <a:effectLst/>
                <a:latin typeface="Times New Roman" panose="02020603050405020304" pitchFamily="18" charset="0"/>
                <a:ea typeface="Times New Roman" panose="02020603050405020304" pitchFamily="18" charset="0"/>
              </a:rPr>
              <a:t>Bi</a:t>
            </a:r>
            <a:r>
              <a:rPr lang="ru-RU" sz="1600" dirty="0">
                <a:effectLst/>
                <a:latin typeface="Times New Roman" panose="02020603050405020304" pitchFamily="18" charset="0"/>
                <a:ea typeface="Times New Roman" panose="02020603050405020304" pitchFamily="18" charset="0"/>
              </a:rPr>
              <a:t>(γ, </a:t>
            </a:r>
            <a:r>
              <a:rPr lang="en-US" sz="1600" i="1" dirty="0">
                <a:effectLst/>
                <a:latin typeface="Times New Roman" panose="02020603050405020304" pitchFamily="18" charset="0"/>
                <a:ea typeface="Times New Roman" panose="02020603050405020304" pitchFamily="18" charset="0"/>
              </a:rPr>
              <a:t>n</a:t>
            </a:r>
            <a:r>
              <a:rPr lang="ru-RU" sz="1600" dirty="0">
                <a:effectLst/>
                <a:latin typeface="Times New Roman" panose="02020603050405020304" pitchFamily="18" charset="0"/>
                <a:ea typeface="Times New Roman" panose="02020603050405020304" pitchFamily="18" charset="0"/>
              </a:rPr>
              <a:t>)</a:t>
            </a:r>
            <a:r>
              <a:rPr lang="ru-RU" sz="1600" baseline="30000" dirty="0">
                <a:effectLst/>
                <a:latin typeface="Times New Roman" panose="02020603050405020304" pitchFamily="18" charset="0"/>
                <a:ea typeface="Times New Roman" panose="02020603050405020304" pitchFamily="18" charset="0"/>
              </a:rPr>
              <a:t>208</a:t>
            </a:r>
            <a:r>
              <a:rPr lang="en-US" sz="1600" dirty="0">
                <a:effectLst/>
                <a:latin typeface="Times New Roman" panose="02020603050405020304" pitchFamily="18" charset="0"/>
                <a:ea typeface="Times New Roman" panose="02020603050405020304" pitchFamily="18" charset="0"/>
              </a:rPr>
              <a:t>Bi</a:t>
            </a:r>
            <a:r>
              <a:rPr lang="ru-RU" sz="1600" dirty="0">
                <a:effectLst/>
                <a:latin typeface="Times New Roman" panose="02020603050405020304" pitchFamily="18" charset="0"/>
                <a:ea typeface="Times New Roman" panose="02020603050405020304" pitchFamily="18" charset="0"/>
              </a:rPr>
              <a:t> получены на уровне достоверности 68%, соответственно значения 10</a:t>
            </a:r>
            <a:r>
              <a:rPr lang="ru-RU" sz="1600" baseline="30000" dirty="0">
                <a:effectLst/>
                <a:latin typeface="Times New Roman" panose="02020603050405020304" pitchFamily="18" charset="0"/>
                <a:ea typeface="Times New Roman" panose="02020603050405020304" pitchFamily="18" charset="0"/>
              </a:rPr>
              <a:t>-5 </a:t>
            </a:r>
            <a:r>
              <a:rPr lang="ru-RU" sz="1600" dirty="0">
                <a:effectLst/>
                <a:latin typeface="Times New Roman" panose="02020603050405020304" pitchFamily="18" charset="0"/>
                <a:ea typeface="Times New Roman" panose="02020603050405020304" pitchFamily="18" charset="0"/>
              </a:rPr>
              <a:t>и 3×10</a:t>
            </a:r>
            <a:r>
              <a:rPr lang="ru-RU" sz="1600" baseline="30000" dirty="0">
                <a:effectLst/>
                <a:latin typeface="Times New Roman" panose="02020603050405020304" pitchFamily="18" charset="0"/>
                <a:ea typeface="Times New Roman" panose="02020603050405020304" pitchFamily="18" charset="0"/>
              </a:rPr>
              <a:t>-5</a:t>
            </a:r>
            <a:r>
              <a:rPr lang="ru-RU" sz="1600" dirty="0">
                <a:effectLst/>
                <a:latin typeface="Times New Roman" panose="02020603050405020304" pitchFamily="18" charset="0"/>
                <a:ea typeface="Times New Roman" panose="02020603050405020304" pitchFamily="18" charset="0"/>
              </a:rPr>
              <a:t>.</a:t>
            </a:r>
          </a:p>
          <a:p>
            <a:pPr algn="just">
              <a:lnSpc>
                <a:spcPct val="114000"/>
              </a:lnSpc>
            </a:pPr>
            <a:r>
              <a:rPr lang="ru-RU" sz="1600" dirty="0">
                <a:effectLst/>
                <a:latin typeface="Times New Roman" panose="02020603050405020304" pitchFamily="18" charset="0"/>
                <a:ea typeface="Times New Roman" panose="02020603050405020304" pitchFamily="18" charset="0"/>
              </a:rPr>
              <a:t/>
            </a:r>
            <a:br>
              <a:rPr lang="ru-RU" sz="1600" dirty="0">
                <a:effectLst/>
                <a:latin typeface="Times New Roman" panose="02020603050405020304" pitchFamily="18" charset="0"/>
                <a:ea typeface="Times New Roman" panose="02020603050405020304" pitchFamily="18" charset="0"/>
              </a:rPr>
            </a:br>
            <a:r>
              <a:rPr lang="ru-RU" sz="1600" dirty="0">
                <a:effectLst/>
                <a:latin typeface="Times New Roman" panose="02020603050405020304" pitchFamily="18" charset="0"/>
                <a:ea typeface="Times New Roman" panose="02020603050405020304" pitchFamily="18" charset="0"/>
              </a:rPr>
              <a:t/>
            </a:r>
            <a:br>
              <a:rPr lang="ru-RU" sz="1600" dirty="0">
                <a:effectLst/>
                <a:latin typeface="Times New Roman" panose="02020603050405020304" pitchFamily="18" charset="0"/>
                <a:ea typeface="Times New Roman" panose="02020603050405020304" pitchFamily="18" charset="0"/>
              </a:rPr>
            </a:br>
            <a:endParaRPr lang="en-US" sz="1600" dirty="0">
              <a:latin typeface="Times New Roman" panose="02020603050405020304" pitchFamily="18" charset="0"/>
              <a:ea typeface="Times New Roman" panose="02020603050405020304" pitchFamily="18" charset="0"/>
            </a:endParaRPr>
          </a:p>
          <a:p>
            <a:pPr algn="just"/>
            <a:endParaRPr lang="ru-RU" sz="1600" dirty="0">
              <a:effectLst/>
              <a:latin typeface="Times New Roman" panose="02020603050405020304" pitchFamily="18" charset="0"/>
              <a:ea typeface="Times New Roman" panose="02020603050405020304" pitchFamily="18" charset="0"/>
            </a:endParaRPr>
          </a:p>
          <a:p>
            <a:pPr algn="just"/>
            <a:endParaRPr lang="ru-RU" sz="1600" dirty="0">
              <a:latin typeface="Times New Roman" panose="02020603050405020304" pitchFamily="18" charset="0"/>
              <a:cs typeface="Times New Roman" panose="02020603050405020304" pitchFamily="18" charset="0"/>
            </a:endParaRPr>
          </a:p>
        </p:txBody>
      </p:sp>
      <p:sp>
        <p:nvSpPr>
          <p:cNvPr id="9" name="Заголовок 1">
            <a:extLst>
              <a:ext uri="{FF2B5EF4-FFF2-40B4-BE49-F238E27FC236}">
                <a16:creationId xmlns:a16="http://schemas.microsoft.com/office/drawing/2014/main" xmlns="" id="{6E3C5E2F-6F89-4381-9E6F-31EFF81EB56E}"/>
              </a:ext>
            </a:extLst>
          </p:cNvPr>
          <p:cNvSpPr txBox="1">
            <a:spLocks/>
          </p:cNvSpPr>
          <p:nvPr/>
        </p:nvSpPr>
        <p:spPr>
          <a:xfrm>
            <a:off x="914400" y="274638"/>
            <a:ext cx="7772400" cy="562074"/>
          </a:xfrm>
          <a:prstGeom prst="rect">
            <a:avLst/>
          </a:prstGeom>
        </p:spPr>
        <p:style>
          <a:lnRef idx="1">
            <a:schemeClr val="accent3"/>
          </a:lnRef>
          <a:fillRef idx="2">
            <a:schemeClr val="accent3"/>
          </a:fillRef>
          <a:effectRef idx="1">
            <a:schemeClr val="accent3"/>
          </a:effectRef>
          <a:fontRef idx="minor">
            <a:schemeClr val="dk1"/>
          </a:fontRef>
        </p:style>
        <p:txBody>
          <a:bodyPr bIns="91440" anchor="b" anchorCtr="0">
            <a:normAutofit fontScale="85000" lnSpcReduction="20000"/>
          </a:bodyPr>
          <a:lstStyle>
            <a:lvl1pPr algn="l" rtl="0" eaLnBrk="1" latinLnBrk="0" hangingPunct="1">
              <a:spcBef>
                <a:spcPct val="0"/>
              </a:spcBef>
              <a:buNone/>
              <a:defRPr kumimoji="0" sz="4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ru-RU" sz="2000" b="1" u="sng"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ylfaen" pitchFamily="18" charset="0"/>
              </a:rPr>
              <a:t>ПОИСК ТЕТРАНЕЙТРОНА В РЕАКЦИИ ФОТОРАСЩЕПЛЕНИЯ ЯДРА ВИСМУТА</a:t>
            </a:r>
            <a:endParaRPr lang="hy-AM" sz="2000" b="1" u="sng"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ylfaen" pitchFamily="18" charset="0"/>
            </a:endParaRPr>
          </a:p>
        </p:txBody>
      </p:sp>
    </p:spTree>
    <p:extLst>
      <p:ext uri="{BB962C8B-B14F-4D97-AF65-F5344CB8AC3E}">
        <p14:creationId xmlns:p14="http://schemas.microsoft.com/office/powerpoint/2010/main" val="31958825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914400" y="255588"/>
            <a:ext cx="7772400" cy="562074"/>
          </a:xfrm>
        </p:spPr>
        <p:style>
          <a:lnRef idx="1">
            <a:schemeClr val="accent3"/>
          </a:lnRef>
          <a:fillRef idx="2">
            <a:schemeClr val="accent3"/>
          </a:fillRef>
          <a:effectRef idx="1">
            <a:schemeClr val="accent3"/>
          </a:effectRef>
          <a:fontRef idx="minor">
            <a:schemeClr val="dk1"/>
          </a:fontRef>
        </p:style>
        <p:txBody>
          <a:bodyPr>
            <a:normAutofit/>
          </a:bodyPr>
          <a:lstStyle/>
          <a:p>
            <a:pPr algn="ctr"/>
            <a:r>
              <a:rPr lang="hy-AM" sz="2000" b="1" u="sng"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ylfaen" pitchFamily="18" charset="0"/>
              </a:rPr>
              <a:t>Ի</a:t>
            </a:r>
            <a:r>
              <a:rPr lang="en-US" sz="2000" b="1" u="sng"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ylfaen" pitchFamily="18" charset="0"/>
              </a:rPr>
              <a:t>րականացված</a:t>
            </a:r>
            <a:r>
              <a:rPr lang="en-US" sz="2000" b="1" u="sng"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ylfaen" pitchFamily="18" charset="0"/>
              </a:rPr>
              <a:t> </a:t>
            </a:r>
            <a:r>
              <a:rPr lang="en-US" sz="2000" b="1" u="sng"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ylfaen" pitchFamily="18" charset="0"/>
              </a:rPr>
              <a:t>աշխատանքները</a:t>
            </a:r>
            <a:endParaRPr lang="hy-AM" sz="2000" b="1" u="sng"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ylfaen" pitchFamily="18" charset="0"/>
            </a:endParaRPr>
          </a:p>
        </p:txBody>
      </p:sp>
      <p:sp>
        <p:nvSpPr>
          <p:cNvPr id="9" name="Заголовок 1">
            <a:extLst>
              <a:ext uri="{FF2B5EF4-FFF2-40B4-BE49-F238E27FC236}">
                <a16:creationId xmlns:a16="http://schemas.microsoft.com/office/drawing/2014/main" xmlns="" id="{6E3C5E2F-6F89-4381-9E6F-31EFF81EB56E}"/>
              </a:ext>
            </a:extLst>
          </p:cNvPr>
          <p:cNvSpPr txBox="1">
            <a:spLocks/>
          </p:cNvSpPr>
          <p:nvPr/>
        </p:nvSpPr>
        <p:spPr>
          <a:xfrm>
            <a:off x="914400" y="274638"/>
            <a:ext cx="7772400" cy="643080"/>
          </a:xfrm>
          <a:prstGeom prst="rect">
            <a:avLst/>
          </a:prstGeom>
        </p:spPr>
        <p:style>
          <a:lnRef idx="1">
            <a:schemeClr val="accent3"/>
          </a:lnRef>
          <a:fillRef idx="2">
            <a:schemeClr val="accent3"/>
          </a:fillRef>
          <a:effectRef idx="1">
            <a:schemeClr val="accent3"/>
          </a:effectRef>
          <a:fontRef idx="minor">
            <a:schemeClr val="dk1"/>
          </a:fontRef>
        </p:style>
        <p:txBody>
          <a:bodyPr bIns="91440" anchor="b" anchorCtr="0">
            <a:normAutofit fontScale="70000" lnSpcReduction="20000"/>
          </a:bodyPr>
          <a:lstStyle>
            <a:lvl1pPr algn="l" rtl="0" eaLnBrk="1" latinLnBrk="0" hangingPunct="1">
              <a:spcBef>
                <a:spcPct val="0"/>
              </a:spcBef>
              <a:buNone/>
              <a:defRPr kumimoji="0" sz="4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lnSpc>
                <a:spcPct val="134000"/>
              </a:lnSpc>
            </a:pPr>
            <a:r>
              <a:rPr lang="hy-AM" sz="2000" b="1" u="sng"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Sylfaen" pitchFamily="18" charset="0"/>
              </a:rPr>
              <a:t>Տետրանեյտրոնի </a:t>
            </a:r>
            <a:r>
              <a:rPr lang="en-US" sz="2000" b="1" u="sng"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Sylfaen" pitchFamily="18" charset="0"/>
              </a:rPr>
              <a:t> </a:t>
            </a:r>
            <a:r>
              <a:rPr lang="hy-AM" sz="2000" b="1" u="sng"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Sylfaen" pitchFamily="18" charset="0"/>
              </a:rPr>
              <a:t>որոնումը </a:t>
            </a:r>
            <a:r>
              <a:rPr lang="en-US" sz="2000" b="1" u="sng"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Sylfaen" pitchFamily="18" charset="0"/>
              </a:rPr>
              <a:t> </a:t>
            </a:r>
            <a:r>
              <a:rPr lang="hy-AM" sz="2000" b="1" u="sng"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Sylfaen" pitchFamily="18" charset="0"/>
              </a:rPr>
              <a:t>բիսմութի  միջուկի</a:t>
            </a:r>
            <a:r>
              <a:rPr lang="en-US" sz="2000" b="1" u="sng"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Sylfaen" pitchFamily="18" charset="0"/>
              </a:rPr>
              <a:t> </a:t>
            </a:r>
            <a:r>
              <a:rPr lang="hy-AM" sz="2000" b="1" u="sng"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Sylfaen" pitchFamily="18" charset="0"/>
              </a:rPr>
              <a:t> ֆոտոճեղքման </a:t>
            </a:r>
            <a:r>
              <a:rPr lang="en-US" sz="2000" b="1" u="sng"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Sylfaen" pitchFamily="18" charset="0"/>
              </a:rPr>
              <a:t> </a:t>
            </a:r>
            <a:r>
              <a:rPr lang="hy-AM" sz="2000" b="1" u="sng"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Sylfaen" pitchFamily="18" charset="0"/>
              </a:rPr>
              <a:t>ռեակցիայում</a:t>
            </a:r>
          </a:p>
        </p:txBody>
      </p:sp>
      <p:pic>
        <p:nvPicPr>
          <p:cNvPr id="4" name="Picture 3">
            <a:extLst>
              <a:ext uri="{FF2B5EF4-FFF2-40B4-BE49-F238E27FC236}">
                <a16:creationId xmlns:a16="http://schemas.microsoft.com/office/drawing/2014/main" xmlns="" id="{5D5017A7-553E-4989-A0ED-9ABAABEA151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080" t="23840" r="24681" b="24066"/>
          <a:stretch/>
        </p:blipFill>
        <p:spPr>
          <a:xfrm>
            <a:off x="379128" y="995169"/>
            <a:ext cx="2426053" cy="1224137"/>
          </a:xfrm>
          <a:prstGeom prst="rect">
            <a:avLst/>
          </a:prstGeom>
        </p:spPr>
      </p:pic>
      <p:sp>
        <p:nvSpPr>
          <p:cNvPr id="6" name="TextBox 5">
            <a:extLst>
              <a:ext uri="{FF2B5EF4-FFF2-40B4-BE49-F238E27FC236}">
                <a16:creationId xmlns:a16="http://schemas.microsoft.com/office/drawing/2014/main" xmlns="" id="{64A01680-DFBB-423E-8484-A1B8D4027AE2}"/>
              </a:ext>
            </a:extLst>
          </p:cNvPr>
          <p:cNvSpPr txBox="1"/>
          <p:nvPr/>
        </p:nvSpPr>
        <p:spPr>
          <a:xfrm>
            <a:off x="5012389" y="936941"/>
            <a:ext cx="3035771" cy="707886"/>
          </a:xfrm>
          <a:prstGeom prst="rect">
            <a:avLst/>
          </a:prstGeom>
          <a:noFill/>
        </p:spPr>
        <p:txBody>
          <a:bodyPr wrap="square" rtlCol="0">
            <a:spAutoFit/>
          </a:bodyPr>
          <a:lstStyle/>
          <a:p>
            <a:pPr algn="ctr"/>
            <a:r>
              <a:rPr lang="en-US" sz="4000" i="1" dirty="0" err="1">
                <a:latin typeface="Sylfaen" panose="010A0502050306030303" pitchFamily="18" charset="0"/>
              </a:rPr>
              <a:t>Ē</a:t>
            </a:r>
            <a:r>
              <a:rPr lang="en-US" sz="4000" i="1" baseline="-25000" dirty="0" err="1">
                <a:latin typeface="Sylfaen" panose="010A0502050306030303" pitchFamily="18" charset="0"/>
              </a:rPr>
              <a:t>e</a:t>
            </a:r>
            <a:r>
              <a:rPr lang="ru-RU" sz="4000" i="1" baseline="-25000" dirty="0">
                <a:latin typeface="Sylfaen" panose="010A0502050306030303" pitchFamily="18" charset="0"/>
              </a:rPr>
              <a:t> </a:t>
            </a:r>
            <a:r>
              <a:rPr lang="ru-RU" sz="4000" dirty="0">
                <a:latin typeface="Sylfaen" panose="010A0502050306030303" pitchFamily="18" charset="0"/>
              </a:rPr>
              <a:t>= </a:t>
            </a:r>
            <a:r>
              <a:rPr lang="en-US" sz="4000" dirty="0">
                <a:latin typeface="Sylfaen" panose="010A0502050306030303" pitchFamily="18" charset="0"/>
              </a:rPr>
              <a:t>30 </a:t>
            </a:r>
            <a:r>
              <a:rPr lang="en-US" sz="4000" dirty="0" err="1">
                <a:latin typeface="Sylfaen" panose="010A0502050306030303" pitchFamily="18" charset="0"/>
              </a:rPr>
              <a:t>ՄէՎ</a:t>
            </a:r>
            <a:r>
              <a:rPr lang="ru-RU" sz="4000" dirty="0">
                <a:latin typeface="Sylfaen" panose="010A0502050306030303" pitchFamily="18" charset="0"/>
              </a:rPr>
              <a:t> </a:t>
            </a:r>
            <a:endParaRPr lang="en-US" sz="4000" dirty="0">
              <a:latin typeface="Sylfaen" panose="010A0502050306030303" pitchFamily="18" charset="0"/>
            </a:endParaRPr>
          </a:p>
        </p:txBody>
      </p:sp>
      <p:pic>
        <p:nvPicPr>
          <p:cNvPr id="7" name="Рисунок 11" descr="E:\ANSL 2022\Article 8 tetraneutron\Для Известии\A.Y. Aleksanyan, S.M. Amirkhanyan et al\fig_5.JPG">
            <a:extLst>
              <a:ext uri="{FF2B5EF4-FFF2-40B4-BE49-F238E27FC236}">
                <a16:creationId xmlns:a16="http://schemas.microsoft.com/office/drawing/2014/main" xmlns="" id="{F6CF5C0B-7E4F-4351-B36D-800B3538DE8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000" t="10691" r="11029" b="4935"/>
          <a:stretch/>
        </p:blipFill>
        <p:spPr bwMode="auto">
          <a:xfrm>
            <a:off x="2128519" y="2219306"/>
            <a:ext cx="4886960" cy="3383280"/>
          </a:xfrm>
          <a:prstGeom prst="rect">
            <a:avLst/>
          </a:prstGeom>
          <a:noFill/>
          <a:ln>
            <a:noFill/>
          </a:ln>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xmlns="" id="{F2909A37-1601-4CFF-AA6D-C53712152B80}"/>
              </a:ext>
            </a:extLst>
          </p:cNvPr>
          <p:cNvSpPr txBox="1"/>
          <p:nvPr/>
        </p:nvSpPr>
        <p:spPr>
          <a:xfrm flipH="1">
            <a:off x="3011257" y="1556792"/>
            <a:ext cx="2237656" cy="461665"/>
          </a:xfrm>
          <a:prstGeom prst="rect">
            <a:avLst/>
          </a:prstGeom>
          <a:noFill/>
        </p:spPr>
        <p:txBody>
          <a:bodyPr wrap="square" rtlCol="0">
            <a:spAutoFit/>
          </a:bodyPr>
          <a:lstStyle/>
          <a:p>
            <a:r>
              <a:rPr lang="ru-RU" sz="2400" baseline="30000" dirty="0">
                <a:latin typeface="Sylfaen" panose="010A0502050306030303" pitchFamily="18" charset="0"/>
              </a:rPr>
              <a:t>209</a:t>
            </a:r>
            <a:r>
              <a:rPr lang="en-US" sz="2400" dirty="0">
                <a:latin typeface="Sylfaen" panose="010A0502050306030303" pitchFamily="18" charset="0"/>
              </a:rPr>
              <a:t>Bi</a:t>
            </a:r>
            <a:r>
              <a:rPr lang="ru-RU" sz="2400" dirty="0">
                <a:latin typeface="Sylfaen" panose="010A0502050306030303" pitchFamily="18" charset="0"/>
              </a:rPr>
              <a:t>(γ, </a:t>
            </a:r>
            <a:r>
              <a:rPr lang="en-US" sz="2400" dirty="0">
                <a:latin typeface="Sylfaen" panose="010A0502050306030303" pitchFamily="18" charset="0"/>
              </a:rPr>
              <a:t>n</a:t>
            </a:r>
            <a:r>
              <a:rPr lang="ru-RU" sz="2400" dirty="0">
                <a:latin typeface="Sylfaen" panose="010A0502050306030303" pitchFamily="18" charset="0"/>
              </a:rPr>
              <a:t>)</a:t>
            </a:r>
            <a:r>
              <a:rPr lang="ru-RU" sz="2400" baseline="30000" dirty="0">
                <a:latin typeface="Sylfaen" panose="010A0502050306030303" pitchFamily="18" charset="0"/>
              </a:rPr>
              <a:t>20</a:t>
            </a:r>
            <a:r>
              <a:rPr lang="en-US" sz="2400" baseline="30000" dirty="0">
                <a:latin typeface="Sylfaen" panose="010A0502050306030303" pitchFamily="18" charset="0"/>
              </a:rPr>
              <a:t>8</a:t>
            </a:r>
            <a:r>
              <a:rPr lang="en-US" sz="2400" dirty="0">
                <a:latin typeface="Sylfaen" panose="010A0502050306030303" pitchFamily="18" charset="0"/>
              </a:rPr>
              <a:t>Bi </a:t>
            </a:r>
          </a:p>
        </p:txBody>
      </p:sp>
      <p:sp>
        <p:nvSpPr>
          <p:cNvPr id="12" name="TextBox 11">
            <a:extLst>
              <a:ext uri="{FF2B5EF4-FFF2-40B4-BE49-F238E27FC236}">
                <a16:creationId xmlns:a16="http://schemas.microsoft.com/office/drawing/2014/main" xmlns="" id="{7F0B89DF-0FE8-46ED-B7F8-FAD60106351F}"/>
              </a:ext>
            </a:extLst>
          </p:cNvPr>
          <p:cNvSpPr txBox="1"/>
          <p:nvPr/>
        </p:nvSpPr>
        <p:spPr>
          <a:xfrm>
            <a:off x="889703" y="5534729"/>
            <a:ext cx="7364592" cy="830997"/>
          </a:xfrm>
          <a:prstGeom prst="rect">
            <a:avLst/>
          </a:prstGeom>
          <a:noFill/>
        </p:spPr>
        <p:txBody>
          <a:bodyPr wrap="square">
            <a:spAutoFit/>
          </a:bodyPr>
          <a:lstStyle/>
          <a:p>
            <a:pPr marL="540385" marR="0" algn="just">
              <a:spcBef>
                <a:spcPts val="0"/>
              </a:spcBef>
              <a:spcAft>
                <a:spcPts val="1000"/>
              </a:spcAft>
            </a:pPr>
            <a:r>
              <a:rPr lang="ru-RU" sz="1600" b="1" dirty="0">
                <a:effectLst/>
                <a:latin typeface="Times New Roman" panose="02020603050405020304" pitchFamily="18" charset="0"/>
                <a:ea typeface="Times New Roman" panose="02020603050405020304" pitchFamily="18" charset="0"/>
                <a:cs typeface="Times New Roman" panose="02020603050405020304" pitchFamily="18" charset="0"/>
              </a:rPr>
              <a:t>Рис. 11. </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γ-</a:t>
            </a:r>
            <a:r>
              <a:rPr lang="hy-AM" sz="1600" dirty="0">
                <a:latin typeface="Times New Roman" panose="02020603050405020304" pitchFamily="18" charset="0"/>
                <a:ea typeface="Times New Roman" panose="02020603050405020304" pitchFamily="18" charset="0"/>
                <a:cs typeface="Times New Roman" panose="02020603050405020304" pitchFamily="18" charset="0"/>
              </a:rPr>
              <a:t>սպեկտրը</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BGO</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hy-AM" sz="1600" dirty="0">
                <a:latin typeface="Times New Roman" panose="02020603050405020304" pitchFamily="18" charset="0"/>
                <a:ea typeface="Times New Roman" panose="02020603050405020304" pitchFamily="18" charset="0"/>
                <a:cs typeface="Times New Roman" panose="02020603050405020304" pitchFamily="18" charset="0"/>
              </a:rPr>
              <a:t>թիրախից</a:t>
            </a: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hy-AM" sz="1600" dirty="0">
                <a:latin typeface="Times New Roman" panose="02020603050405020304" pitchFamily="18" charset="0"/>
                <a:ea typeface="Times New Roman" panose="02020603050405020304" pitchFamily="18" charset="0"/>
                <a:cs typeface="Times New Roman" panose="02020603050405020304" pitchFamily="18" charset="0"/>
              </a:rPr>
              <a:t>ԿէՎ</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hy-AM" sz="1600" dirty="0">
                <a:latin typeface="Times New Roman" panose="02020603050405020304" pitchFamily="18" charset="0"/>
                <a:ea typeface="Times New Roman" panose="02020603050405020304" pitchFamily="18" charset="0"/>
                <a:cs typeface="Times New Roman" panose="02020603050405020304" pitchFamily="18" charset="0"/>
              </a:rPr>
              <a:t>էներգիայի մոտ</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hy-AM" sz="1600" dirty="0">
                <a:latin typeface="Times New Roman" panose="02020603050405020304" pitchFamily="18" charset="0"/>
                <a:ea typeface="Times New Roman" panose="02020603050405020304" pitchFamily="18" charset="0"/>
                <a:cs typeface="Times New Roman" panose="02020603050405020304" pitchFamily="18" charset="0"/>
              </a:rPr>
              <a:t>տիրույթում</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i="1" dirty="0">
                <a:latin typeface="Times New Roman" panose="02020603050405020304" pitchFamily="18" charset="0"/>
                <a:ea typeface="Times New Roman" panose="02020603050405020304" pitchFamily="18" charset="0"/>
                <a:cs typeface="Times New Roman" panose="02020603050405020304" pitchFamily="18" charset="0"/>
              </a:rPr>
              <a:t>Ê</a:t>
            </a:r>
            <a:r>
              <a:rPr lang="ru-RU" sz="1600" i="1" baseline="-25000" dirty="0">
                <a:latin typeface="Times New Roman" panose="02020603050405020304" pitchFamily="18" charset="0"/>
                <a:ea typeface="Times New Roman" panose="02020603050405020304" pitchFamily="18" charset="0"/>
                <a:cs typeface="Times New Roman" panose="02020603050405020304" pitchFamily="18" charset="0"/>
              </a:rPr>
              <a:t>е </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30</a:t>
            </a:r>
            <a:r>
              <a:rPr lang="hy-AM" sz="1600" dirty="0">
                <a:latin typeface="Sylfaen" panose="010A0502050306030303" pitchFamily="18" charset="0"/>
              </a:rPr>
              <a:t>ՄէՎ</a:t>
            </a:r>
            <a:r>
              <a:rPr lang="ru-RU" sz="1600" dirty="0">
                <a:latin typeface="Sylfaen" panose="010A0502050306030303" pitchFamily="18" charset="0"/>
              </a:rPr>
              <a:t>-ի </a:t>
            </a:r>
            <a:r>
              <a:rPr lang="hy-AM" sz="1600" dirty="0">
                <a:latin typeface="Sylfaen" panose="010A0502050306030303" pitchFamily="18" charset="0"/>
              </a:rPr>
              <a:t>դեպքու</a:t>
            </a:r>
            <a:r>
              <a:rPr lang="ru-RU" sz="1600" dirty="0">
                <a:latin typeface="Sylfaen" panose="010A0502050306030303" pitchFamily="18" charset="0"/>
              </a:rPr>
              <a:t>մ:</a:t>
            </a: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hy-AM" sz="1600" dirty="0">
                <a:latin typeface="Times New Roman" panose="02020603050405020304" pitchFamily="18" charset="0"/>
                <a:ea typeface="Times New Roman" panose="02020603050405020304" pitchFamily="18" charset="0"/>
                <a:cs typeface="Times New Roman" panose="02020603050405020304" pitchFamily="18" charset="0"/>
              </a:rPr>
              <a:t>Կոր 2-ը ցույց է տալիս հարակից նյութեր</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ում</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պարունակվող</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baseline="30000" dirty="0">
                <a:latin typeface="Times New Roman" panose="02020603050405020304" pitchFamily="18" charset="0"/>
                <a:ea typeface="Times New Roman" panose="02020603050405020304" pitchFamily="18" charset="0"/>
                <a:cs typeface="Times New Roman" panose="02020603050405020304" pitchFamily="18" charset="0"/>
              </a:rPr>
              <a:t>232</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Th</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-ի </a:t>
            </a:r>
            <a:r>
              <a:rPr lang="hy-AM" sz="1600" dirty="0">
                <a:latin typeface="Times New Roman" panose="02020603050405020304" pitchFamily="18" charset="0"/>
                <a:ea typeface="Times New Roman" panose="02020603050405020304" pitchFamily="18" charset="0"/>
                <a:cs typeface="Times New Roman" panose="02020603050405020304" pitchFamily="18" charset="0"/>
              </a:rPr>
              <a:t>նորմա</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վորված</a:t>
            </a:r>
            <a:r>
              <a:rPr lang="hy-AM" sz="1600" dirty="0">
                <a:latin typeface="Times New Roman" panose="02020603050405020304" pitchFamily="18" charset="0"/>
                <a:ea typeface="Times New Roman" panose="02020603050405020304" pitchFamily="18" charset="0"/>
                <a:cs typeface="Times New Roman" panose="02020603050405020304" pitchFamily="18" charset="0"/>
              </a:rPr>
              <a:t> ֆոնը</a:t>
            </a: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xmlns="" id="{AC199615-FC38-4DF4-85DA-B8BF9E11F2B6}"/>
                  </a:ext>
                </a:extLst>
              </p:cNvPr>
              <p:cNvSpPr/>
              <p:nvPr/>
            </p:nvSpPr>
            <p:spPr>
              <a:xfrm>
                <a:off x="2805181" y="6259954"/>
                <a:ext cx="4078218" cy="48141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Pre>
                        <m:sPrePr>
                          <m:ctrlPr>
                            <a:rPr lang="en-US" i="1">
                              <a:latin typeface="Cambria Math"/>
                            </a:rPr>
                          </m:ctrlPr>
                        </m:sPrePr>
                        <m:sub>
                          <m:r>
                            <a:rPr lang="en-US" i="0">
                              <a:latin typeface="Cambria Math" panose="02040503050406030204" pitchFamily="18" charset="0"/>
                            </a:rPr>
                            <m:t>90</m:t>
                          </m:r>
                        </m:sub>
                        <m:sup>
                          <m:r>
                            <a:rPr lang="en-US" i="0">
                              <a:latin typeface="Cambria Math" panose="02040503050406030204" pitchFamily="18" charset="0"/>
                            </a:rPr>
                            <m:t>232</m:t>
                          </m:r>
                        </m:sup>
                        <m:e>
                          <m:r>
                            <m:rPr>
                              <m:sty m:val="p"/>
                            </m:rPr>
                            <a:rPr lang="en-US">
                              <a:latin typeface="Cambria Math" panose="02040503050406030204" pitchFamily="18" charset="0"/>
                            </a:rPr>
                            <m:t>T</m:t>
                          </m:r>
                          <m:r>
                            <m:rPr>
                              <m:sty m:val="p"/>
                            </m:rPr>
                            <a:rPr lang="en-US" i="0">
                              <a:latin typeface="Cambria Math" panose="02040503050406030204" pitchFamily="18" charset="0"/>
                            </a:rPr>
                            <m:t>h</m:t>
                          </m:r>
                        </m:e>
                      </m:sPre>
                      <m:groupChr>
                        <m:groupChrPr>
                          <m:chr m:val="→"/>
                          <m:vertJc m:val="bot"/>
                          <m:ctrlPr>
                            <a:rPr lang="en-US" i="1">
                              <a:latin typeface="Cambria Math"/>
                            </a:rPr>
                          </m:ctrlPr>
                        </m:groupChrPr>
                        <m:e>
                          <m:r>
                            <m:rPr>
                              <m:sty m:val="p"/>
                            </m:rPr>
                            <a:rPr lang="en-US" i="0">
                              <a:latin typeface="Cambria Math" panose="02040503050406030204" pitchFamily="18" charset="0"/>
                            </a:rPr>
                            <m:t>α</m:t>
                          </m:r>
                        </m:e>
                      </m:groupChr>
                      <m:sPre>
                        <m:sPrePr>
                          <m:ctrlPr>
                            <a:rPr lang="en-US" i="1">
                              <a:latin typeface="Cambria Math"/>
                            </a:rPr>
                          </m:ctrlPr>
                        </m:sPrePr>
                        <m:sub>
                          <m:r>
                            <a:rPr lang="en-US" i="0">
                              <a:latin typeface="Cambria Math" panose="02040503050406030204" pitchFamily="18" charset="0"/>
                            </a:rPr>
                            <m:t>88</m:t>
                          </m:r>
                        </m:sub>
                        <m:sup>
                          <m:r>
                            <a:rPr lang="en-US" i="0">
                              <a:latin typeface="Cambria Math" panose="02040503050406030204" pitchFamily="18" charset="0"/>
                            </a:rPr>
                            <m:t>228</m:t>
                          </m:r>
                        </m:sup>
                        <m:e>
                          <m:r>
                            <m:rPr>
                              <m:sty m:val="p"/>
                            </m:rPr>
                            <a:rPr lang="en-US" i="0">
                              <a:latin typeface="Cambria Math" panose="02040503050406030204" pitchFamily="18" charset="0"/>
                            </a:rPr>
                            <m:t>Ra</m:t>
                          </m:r>
                        </m:e>
                      </m:sPre>
                      <m:groupChr>
                        <m:groupChrPr>
                          <m:chr m:val="→"/>
                          <m:vertJc m:val="bot"/>
                          <m:ctrlPr>
                            <a:rPr lang="en-US" i="1">
                              <a:latin typeface="Cambria Math"/>
                            </a:rPr>
                          </m:ctrlPr>
                        </m:groupChrPr>
                        <m:e>
                          <m:sSup>
                            <m:sSupPr>
                              <m:ctrlPr>
                                <a:rPr lang="en-US" i="1">
                                  <a:latin typeface="Cambria Math"/>
                                </a:rPr>
                              </m:ctrlPr>
                            </m:sSupPr>
                            <m:e>
                              <m:r>
                                <m:rPr>
                                  <m:sty m:val="p"/>
                                </m:rPr>
                                <a:rPr lang="en-US" i="0">
                                  <a:latin typeface="Cambria Math" panose="02040503050406030204" pitchFamily="18" charset="0"/>
                                </a:rPr>
                                <m:t>β</m:t>
                              </m:r>
                            </m:e>
                            <m:sup>
                              <m:r>
                                <a:rPr lang="en-US" i="0">
                                  <a:latin typeface="Cambria Math" panose="02040503050406030204" pitchFamily="18" charset="0"/>
                                </a:rPr>
                                <m:t>−</m:t>
                              </m:r>
                            </m:sup>
                          </m:sSup>
                        </m:e>
                      </m:groupChr>
                      <m:sPre>
                        <m:sPrePr>
                          <m:ctrlPr>
                            <a:rPr lang="en-US" i="1">
                              <a:latin typeface="Cambria Math"/>
                            </a:rPr>
                          </m:ctrlPr>
                        </m:sPrePr>
                        <m:sub>
                          <m:r>
                            <a:rPr lang="en-US" i="0">
                              <a:latin typeface="Cambria Math" panose="02040503050406030204" pitchFamily="18" charset="0"/>
                            </a:rPr>
                            <m:t>89</m:t>
                          </m:r>
                        </m:sub>
                        <m:sup>
                          <m:r>
                            <a:rPr lang="en-US" i="0">
                              <a:latin typeface="Cambria Math" panose="02040503050406030204" pitchFamily="18" charset="0"/>
                            </a:rPr>
                            <m:t>228</m:t>
                          </m:r>
                        </m:sup>
                        <m:e>
                          <m:r>
                            <m:rPr>
                              <m:sty m:val="p"/>
                            </m:rPr>
                            <a:rPr lang="en-US" i="0">
                              <a:latin typeface="Cambria Math" panose="02040503050406030204" pitchFamily="18" charset="0"/>
                            </a:rPr>
                            <m:t>Ac</m:t>
                          </m:r>
                        </m:e>
                      </m:sPre>
                      <m:r>
                        <a:rPr lang="en-US" i="0">
                          <a:latin typeface="Cambria Math" panose="02040503050406030204" pitchFamily="18" charset="0"/>
                        </a:rPr>
                        <m:t>…</m:t>
                      </m:r>
                      <m:sPre>
                        <m:sPrePr>
                          <m:ctrlPr>
                            <a:rPr lang="en-US" i="1">
                              <a:latin typeface="Cambria Math"/>
                            </a:rPr>
                          </m:ctrlPr>
                        </m:sPrePr>
                        <m:sub>
                          <m:r>
                            <a:rPr lang="en-US" i="0">
                              <a:latin typeface="Cambria Math" panose="02040503050406030204" pitchFamily="18" charset="0"/>
                            </a:rPr>
                            <m:t>81</m:t>
                          </m:r>
                        </m:sub>
                        <m:sup>
                          <m:r>
                            <a:rPr lang="en-US" i="0">
                              <a:latin typeface="Cambria Math" panose="02040503050406030204" pitchFamily="18" charset="0"/>
                            </a:rPr>
                            <m:t>208</m:t>
                          </m:r>
                        </m:sup>
                        <m:e>
                          <m:r>
                            <m:rPr>
                              <m:sty m:val="p"/>
                            </m:rPr>
                            <a:rPr lang="en-US" i="0">
                              <a:latin typeface="Cambria Math" panose="02040503050406030204" pitchFamily="18" charset="0"/>
                            </a:rPr>
                            <m:t>Tl</m:t>
                          </m:r>
                        </m:e>
                      </m:sPre>
                      <m:groupChr>
                        <m:groupChrPr>
                          <m:chr m:val="→"/>
                          <m:vertJc m:val="bot"/>
                          <m:ctrlPr>
                            <a:rPr lang="en-US" i="1">
                              <a:latin typeface="Cambria Math"/>
                            </a:rPr>
                          </m:ctrlPr>
                        </m:groupChrPr>
                        <m:e>
                          <m:sSup>
                            <m:sSupPr>
                              <m:ctrlPr>
                                <a:rPr lang="en-US" i="1">
                                  <a:latin typeface="Cambria Math"/>
                                </a:rPr>
                              </m:ctrlPr>
                            </m:sSupPr>
                            <m:e>
                              <m:r>
                                <a:rPr lang="en-US" i="1">
                                  <a:latin typeface="Cambria Math" panose="02040503050406030204" pitchFamily="18" charset="0"/>
                                </a:rPr>
                                <m:t>𝛽</m:t>
                              </m:r>
                            </m:e>
                            <m:sup>
                              <m:r>
                                <a:rPr lang="en-US" i="0">
                                  <a:latin typeface="Cambria Math" panose="02040503050406030204" pitchFamily="18" charset="0"/>
                                </a:rPr>
                                <m:t>−</m:t>
                              </m:r>
                            </m:sup>
                          </m:sSup>
                        </m:e>
                      </m:groupChr>
                      <m:sPre>
                        <m:sPrePr>
                          <m:ctrlPr>
                            <a:rPr lang="en-US" i="1">
                              <a:latin typeface="Cambria Math"/>
                            </a:rPr>
                          </m:ctrlPr>
                        </m:sPrePr>
                        <m:sub>
                          <m:r>
                            <a:rPr lang="en-US" i="0">
                              <a:latin typeface="Cambria Math" panose="02040503050406030204" pitchFamily="18" charset="0"/>
                            </a:rPr>
                            <m:t>82</m:t>
                          </m:r>
                        </m:sub>
                        <m:sup>
                          <m:r>
                            <a:rPr lang="en-US" i="0">
                              <a:latin typeface="Cambria Math" panose="02040503050406030204" pitchFamily="18" charset="0"/>
                            </a:rPr>
                            <m:t>208</m:t>
                          </m:r>
                        </m:sup>
                        <m:e>
                          <m:r>
                            <m:rPr>
                              <m:sty m:val="p"/>
                            </m:rPr>
                            <a:rPr lang="en-US" i="0">
                              <a:latin typeface="Cambria Math" panose="02040503050406030204" pitchFamily="18" charset="0"/>
                            </a:rPr>
                            <m:t>Pb</m:t>
                          </m:r>
                        </m:e>
                      </m:sPre>
                    </m:oMath>
                  </m:oMathPara>
                </a14:m>
                <a:endParaRPr lang="en-US" dirty="0"/>
              </a:p>
            </p:txBody>
          </p:sp>
        </mc:Choice>
        <mc:Fallback xmlns="">
          <p:sp>
            <p:nvSpPr>
              <p:cNvPr id="13" name="Rectangle 12">
                <a:extLst>
                  <a:ext uri="{FF2B5EF4-FFF2-40B4-BE49-F238E27FC236}">
                    <a16:creationId xmlns:a16="http://schemas.microsoft.com/office/drawing/2014/main" xmlns="" xmlns:a14="http://schemas.microsoft.com/office/drawing/2010/main" id="{AC199615-FC38-4DF4-85DA-B8BF9E11F2B6}"/>
                  </a:ext>
                </a:extLst>
              </p:cNvPr>
              <p:cNvSpPr>
                <a:spLocks noRot="1" noChangeAspect="1" noMove="1" noResize="1" noEditPoints="1" noAdjustHandles="1" noChangeArrowheads="1" noChangeShapeType="1" noTextEdit="1"/>
              </p:cNvSpPr>
              <p:nvPr/>
            </p:nvSpPr>
            <p:spPr>
              <a:xfrm>
                <a:off x="2805181" y="6259954"/>
                <a:ext cx="4078218" cy="481414"/>
              </a:xfrm>
              <a:prstGeom prst="rect">
                <a:avLst/>
              </a:prstGeom>
              <a:blipFill>
                <a:blip r:embed="rId5" cstate="print"/>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5708774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914400" y="274638"/>
            <a:ext cx="7772400" cy="562074"/>
          </a:xfrm>
        </p:spPr>
        <p:style>
          <a:lnRef idx="1">
            <a:schemeClr val="accent3"/>
          </a:lnRef>
          <a:fillRef idx="2">
            <a:schemeClr val="accent3"/>
          </a:fillRef>
          <a:effectRef idx="1">
            <a:schemeClr val="accent3"/>
          </a:effectRef>
          <a:fontRef idx="minor">
            <a:schemeClr val="dk1"/>
          </a:fontRef>
        </p:style>
        <p:txBody>
          <a:bodyPr>
            <a:normAutofit/>
          </a:bodyPr>
          <a:lstStyle/>
          <a:p>
            <a:pPr algn="ctr"/>
            <a:r>
              <a:rPr lang="hy-AM" sz="2000" b="1" u="sng"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ylfaen" pitchFamily="18" charset="0"/>
              </a:rPr>
              <a:t>Ի</a:t>
            </a:r>
            <a:r>
              <a:rPr lang="en-US" sz="2000" b="1" u="sng"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ylfaen" pitchFamily="18" charset="0"/>
              </a:rPr>
              <a:t>րականացված</a:t>
            </a:r>
            <a:r>
              <a:rPr lang="en-US" sz="2000" b="1" u="sng"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ylfaen" pitchFamily="18" charset="0"/>
              </a:rPr>
              <a:t> </a:t>
            </a:r>
            <a:r>
              <a:rPr lang="en-US" sz="2000" b="1" u="sng"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ylfaen" pitchFamily="18" charset="0"/>
              </a:rPr>
              <a:t>աշխատանքները</a:t>
            </a:r>
            <a:endParaRPr lang="hy-AM" sz="2000" b="1" u="sng"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ylfaen" pitchFamily="18" charset="0"/>
            </a:endParaRPr>
          </a:p>
        </p:txBody>
      </p:sp>
      <p:sp>
        <p:nvSpPr>
          <p:cNvPr id="4" name="Прямоугольник 3"/>
          <p:cNvSpPr/>
          <p:nvPr/>
        </p:nvSpPr>
        <p:spPr>
          <a:xfrm>
            <a:off x="179512" y="1052736"/>
            <a:ext cx="8846293" cy="5355312"/>
          </a:xfrm>
          <a:prstGeom prst="rect">
            <a:avLst/>
          </a:prstGeom>
        </p:spPr>
        <p:txBody>
          <a:bodyPr wrap="square">
            <a:spAutoFit/>
          </a:bodyPr>
          <a:lstStyle/>
          <a:p>
            <a:pPr marL="342900" indent="-342900" algn="just">
              <a:buFont typeface="+mj-lt"/>
              <a:buAutoNum type="arabicPeriod" startAt="7"/>
            </a:pPr>
            <a:r>
              <a:rPr lang="hy-AM" dirty="0"/>
              <a:t>ԱԱԳԼ-ի գծային էլեկտրոնային արագացուցչի վրա </a:t>
            </a:r>
            <a:r>
              <a:rPr lang="hy-AM" b="1" i="1" dirty="0">
                <a:solidFill>
                  <a:srgbClr val="FF0000"/>
                </a:solidFill>
              </a:rPr>
              <a:t>Ê</a:t>
            </a:r>
            <a:r>
              <a:rPr lang="hy-AM" b="1" i="1" baseline="-25000" dirty="0">
                <a:solidFill>
                  <a:srgbClr val="FF0000"/>
                </a:solidFill>
              </a:rPr>
              <a:t>е </a:t>
            </a:r>
            <a:r>
              <a:rPr lang="hy-AM" b="1" dirty="0">
                <a:solidFill>
                  <a:srgbClr val="FF0000"/>
                </a:solidFill>
              </a:rPr>
              <a:t> =</a:t>
            </a:r>
            <a:r>
              <a:rPr lang="hy-AM" b="1" i="1" dirty="0">
                <a:solidFill>
                  <a:srgbClr val="FF0000"/>
                </a:solidFill>
              </a:rPr>
              <a:t> </a:t>
            </a:r>
            <a:r>
              <a:rPr lang="hy-AM" b="1" dirty="0">
                <a:solidFill>
                  <a:srgbClr val="FF0000"/>
                </a:solidFill>
              </a:rPr>
              <a:t>30 ՄէՎ</a:t>
            </a:r>
            <a:r>
              <a:rPr lang="hy-AM" dirty="0"/>
              <a:t> միջին էներգիայի ( </a:t>
            </a:r>
            <a:r>
              <a:rPr lang="hy-AM" b="1" dirty="0">
                <a:solidFill>
                  <a:srgbClr val="FF0000"/>
                </a:solidFill>
              </a:rPr>
              <a:t>σ</a:t>
            </a:r>
            <a:r>
              <a:rPr lang="hy-AM" b="1" i="1" baseline="-25000" dirty="0">
                <a:solidFill>
                  <a:srgbClr val="FF0000"/>
                </a:solidFill>
              </a:rPr>
              <a:t>е  </a:t>
            </a:r>
            <a:r>
              <a:rPr lang="hy-AM" b="1" dirty="0">
                <a:solidFill>
                  <a:srgbClr val="FF0000"/>
                </a:solidFill>
                <a:sym typeface="Symbol"/>
              </a:rPr>
              <a:t></a:t>
            </a:r>
            <a:r>
              <a:rPr lang="hy-AM" b="1" dirty="0">
                <a:solidFill>
                  <a:srgbClr val="FF0000"/>
                </a:solidFill>
              </a:rPr>
              <a:t> 0.7 ՄէՎ</a:t>
            </a:r>
            <a:r>
              <a:rPr lang="hy-AM" dirty="0"/>
              <a:t> գաուսյան լայնության սփռվածությամբ) դեպքում առաջին անգամ շեմամերձ  տիրույթում հետազոտվել է  արգելակման ճառագայթման ֆոտոններով հարուցված </a:t>
            </a:r>
            <a:r>
              <a:rPr lang="hy-AM" b="1" baseline="30000" dirty="0">
                <a:solidFill>
                  <a:srgbClr val="FF0000"/>
                </a:solidFill>
              </a:rPr>
              <a:t>209</a:t>
            </a:r>
            <a:r>
              <a:rPr lang="hy-AM" b="1" dirty="0">
                <a:solidFill>
                  <a:srgbClr val="FF0000"/>
                </a:solidFill>
              </a:rPr>
              <a:t>Bi(γ, 4n)</a:t>
            </a:r>
            <a:r>
              <a:rPr lang="hy-AM" b="1" baseline="30000" dirty="0">
                <a:solidFill>
                  <a:srgbClr val="FF0000"/>
                </a:solidFill>
              </a:rPr>
              <a:t>205</a:t>
            </a:r>
            <a:r>
              <a:rPr lang="hy-AM" b="1" dirty="0">
                <a:solidFill>
                  <a:srgbClr val="FF0000"/>
                </a:solidFill>
              </a:rPr>
              <a:t>Bi</a:t>
            </a:r>
            <a:r>
              <a:rPr lang="hy-AM" dirty="0"/>
              <a:t> ռեակցիան  (շեմային էներգիան՝</a:t>
            </a:r>
            <a:r>
              <a:rPr lang="hy-AM" i="1" dirty="0"/>
              <a:t> </a:t>
            </a:r>
            <a:r>
              <a:rPr lang="hy-AM" b="1" i="1" dirty="0">
                <a:solidFill>
                  <a:srgbClr val="FF0000"/>
                </a:solidFill>
              </a:rPr>
              <a:t>Е</a:t>
            </a:r>
            <a:r>
              <a:rPr lang="hy-AM" b="1" i="1" baseline="-25000" dirty="0">
                <a:solidFill>
                  <a:srgbClr val="FF0000"/>
                </a:solidFill>
              </a:rPr>
              <a:t>γ</a:t>
            </a:r>
            <a:r>
              <a:rPr lang="hy-AM" b="1" i="1" baseline="30000" dirty="0">
                <a:solidFill>
                  <a:srgbClr val="FF0000"/>
                </a:solidFill>
              </a:rPr>
              <a:t>th</a:t>
            </a:r>
            <a:r>
              <a:rPr lang="hy-AM" b="1" baseline="-25000" dirty="0">
                <a:solidFill>
                  <a:srgbClr val="FF0000"/>
                </a:solidFill>
              </a:rPr>
              <a:t> </a:t>
            </a:r>
            <a:r>
              <a:rPr lang="hy-AM" b="1" dirty="0">
                <a:solidFill>
                  <a:srgbClr val="FF0000"/>
                </a:solidFill>
              </a:rPr>
              <a:t>= 29.5 ՄէՎ</a:t>
            </a:r>
            <a:r>
              <a:rPr lang="hy-AM" dirty="0"/>
              <a:t>): Չափվել է այդ պրոցեսի՝ ֆոտոնների սպեկտրով միջինացված կտրվածքը՝  </a:t>
            </a:r>
            <a:r>
              <a:rPr lang="hy-AM" b="1" dirty="0">
                <a:solidFill>
                  <a:srgbClr val="FF0000"/>
                </a:solidFill>
              </a:rPr>
              <a:t>&lt;σ&gt; = (1.95</a:t>
            </a:r>
            <a:r>
              <a:rPr lang="hy-AM" b="1" dirty="0">
                <a:solidFill>
                  <a:srgbClr val="FF0000"/>
                </a:solidFill>
                <a:sym typeface="Symbol"/>
              </a:rPr>
              <a:t></a:t>
            </a:r>
            <a:r>
              <a:rPr lang="hy-AM" b="1" dirty="0">
                <a:solidFill>
                  <a:srgbClr val="FF0000"/>
                </a:solidFill>
              </a:rPr>
              <a:t>0.22) մբ</a:t>
            </a:r>
            <a:r>
              <a:rPr lang="hy-AM" dirty="0"/>
              <a:t>, ինչը մեկ կարգով գերազանցում է </a:t>
            </a:r>
            <a:r>
              <a:rPr lang="hy-AM" i="1" dirty="0"/>
              <a:t>TALYS1.9</a:t>
            </a:r>
            <a:r>
              <a:rPr lang="hy-AM" dirty="0"/>
              <a:t>  մոդելի կանխատեսած արժեքը:</a:t>
            </a:r>
            <a:r>
              <a:rPr lang="en-US" dirty="0"/>
              <a:t> </a:t>
            </a:r>
            <a:r>
              <a:rPr lang="hy-AM" dirty="0"/>
              <a:t>Նման տարաձայնությունը կարող է պայմանավորված լինել այն բանով, որ մոդելում նախատեսված չէ կոռելացված (ռեզոնանսային) նեյտրոնային համակարգերի առաջացման հնարավորությունը, ինչի վերաբերյալ  վերջերս ստացվել են հավաստի տվյալներ՝ </a:t>
            </a:r>
            <a:r>
              <a:rPr lang="hy-AM" b="1" dirty="0">
                <a:solidFill>
                  <a:srgbClr val="FF0000"/>
                </a:solidFill>
              </a:rPr>
              <a:t>2.4 ՄէՎ </a:t>
            </a:r>
            <a:r>
              <a:rPr lang="hy-AM" dirty="0"/>
              <a:t>ռեզոնանսային էներգիայի դեպքում [</a:t>
            </a:r>
            <a:r>
              <a:rPr lang="hy-AM" b="1" dirty="0">
                <a:solidFill>
                  <a:srgbClr val="FF0000"/>
                </a:solidFill>
              </a:rPr>
              <a:t>M. Duer et al., Nature 606 (2022) 678</a:t>
            </a:r>
            <a:r>
              <a:rPr lang="hy-AM" dirty="0"/>
              <a:t>]: Ըստ երևույթին, տվյալ թեմայում դիտարկված քառանեյտրոն համակարգի շեմամերձ առաջացումը </a:t>
            </a:r>
            <a:r>
              <a:rPr lang="hy-AM" b="1" baseline="30000" dirty="0">
                <a:solidFill>
                  <a:srgbClr val="FF0000"/>
                </a:solidFill>
              </a:rPr>
              <a:t>209</a:t>
            </a:r>
            <a:r>
              <a:rPr lang="hy-AM" b="1" dirty="0">
                <a:solidFill>
                  <a:srgbClr val="FF0000"/>
                </a:solidFill>
              </a:rPr>
              <a:t>Bi(γ,4n)</a:t>
            </a:r>
            <a:r>
              <a:rPr lang="hy-AM" b="1" baseline="30000" dirty="0">
                <a:solidFill>
                  <a:srgbClr val="FF0000"/>
                </a:solidFill>
              </a:rPr>
              <a:t>205</a:t>
            </a:r>
            <a:r>
              <a:rPr lang="hy-AM" b="1" dirty="0">
                <a:solidFill>
                  <a:srgbClr val="FF0000"/>
                </a:solidFill>
              </a:rPr>
              <a:t>Bi</a:t>
            </a:r>
            <a:r>
              <a:rPr lang="hy-AM" dirty="0"/>
              <a:t> ռեակցիայում կարող է հանդիսանալ որպես անուղղակի վկայություն այդ համակարգի ռեզոնանսային բնույթի վերաբերյալ:</a:t>
            </a:r>
            <a:endParaRPr lang="en-US" dirty="0"/>
          </a:p>
          <a:p>
            <a:pPr algn="just"/>
            <a:endParaRPr lang="en-US" dirty="0"/>
          </a:p>
          <a:p>
            <a:pPr algn="just"/>
            <a:r>
              <a:rPr lang="hy-AM" dirty="0"/>
              <a:t>Գիտափորձի արդյունքներն առաքվել են հրատարակման՝  А.Ю. Алексанян и др., “Поиск тетранейтрона в реакции фоторасщепления ядра висмута” , submitted to Journal of Contemporary Physics (Armenian Academy of Sciences).</a:t>
            </a:r>
            <a:endParaRPr lang="ru-RU" dirty="0"/>
          </a:p>
        </p:txBody>
      </p:sp>
    </p:spTree>
    <p:extLst>
      <p:ext uri="{BB962C8B-B14F-4D97-AF65-F5344CB8AC3E}">
        <p14:creationId xmlns:p14="http://schemas.microsoft.com/office/powerpoint/2010/main" val="22698254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81005" y="346363"/>
            <a:ext cx="1987139" cy="461665"/>
          </a:xfrm>
          <a:prstGeom prst="rect">
            <a:avLst/>
          </a:prstGeom>
          <a:noFill/>
        </p:spPr>
        <p:txBody>
          <a:bodyPr wrap="square" rtlCol="0">
            <a:spAutoFit/>
          </a:bodyPr>
          <a:lstStyle/>
          <a:p>
            <a:r>
              <a:rPr lang="en-US" sz="2400" dirty="0" err="1">
                <a:latin typeface="Sylfaen" panose="010A0502050306030303" pitchFamily="18" charset="0"/>
              </a:rPr>
              <a:t>Ամփոփում</a:t>
            </a:r>
            <a:endParaRPr lang="en-US" sz="2400" dirty="0">
              <a:latin typeface="Sylfaen" panose="010A0502050306030303" pitchFamily="18" charset="0"/>
            </a:endParaRPr>
          </a:p>
        </p:txBody>
      </p:sp>
      <p:sp>
        <p:nvSpPr>
          <p:cNvPr id="5" name="TextBox 4"/>
          <p:cNvSpPr txBox="1"/>
          <p:nvPr/>
        </p:nvSpPr>
        <p:spPr>
          <a:xfrm>
            <a:off x="680605" y="1274618"/>
            <a:ext cx="5460423" cy="1200329"/>
          </a:xfrm>
          <a:prstGeom prst="rect">
            <a:avLst/>
          </a:prstGeom>
          <a:noFill/>
        </p:spPr>
        <p:txBody>
          <a:bodyPr wrap="square" rtlCol="0">
            <a:spAutoFit/>
          </a:bodyPr>
          <a:lstStyle/>
          <a:p>
            <a:pPr marL="342900" indent="-342900" algn="just">
              <a:buClr>
                <a:srgbClr val="00B050"/>
              </a:buClr>
              <a:buFont typeface="Wingdings" panose="05000000000000000000" pitchFamily="2" charset="2"/>
              <a:buChar char="ü"/>
            </a:pPr>
            <a:r>
              <a:rPr lang="en-US">
                <a:latin typeface="Sylfaen" panose="010A0502050306030303" pitchFamily="18" charset="0"/>
              </a:rPr>
              <a:t>Առաջին անգամ դիտարկվել է </a:t>
            </a:r>
            <a:r>
              <a:rPr lang="ru-RU" baseline="30000">
                <a:latin typeface="Sylfaen" panose="010A0502050306030303" pitchFamily="18" charset="0"/>
              </a:rPr>
              <a:t>209</a:t>
            </a:r>
            <a:r>
              <a:rPr lang="en-US">
                <a:latin typeface="Sylfaen" panose="010A0502050306030303" pitchFamily="18" charset="0"/>
              </a:rPr>
              <a:t>Bi</a:t>
            </a:r>
            <a:r>
              <a:rPr lang="ru-RU">
                <a:latin typeface="Sylfaen" panose="010A0502050306030303" pitchFamily="18" charset="0"/>
              </a:rPr>
              <a:t>(γ, 4</a:t>
            </a:r>
            <a:r>
              <a:rPr lang="en-US">
                <a:latin typeface="Sylfaen" panose="010A0502050306030303" pitchFamily="18" charset="0"/>
              </a:rPr>
              <a:t>n</a:t>
            </a:r>
            <a:r>
              <a:rPr lang="ru-RU">
                <a:latin typeface="Sylfaen" panose="010A0502050306030303" pitchFamily="18" charset="0"/>
              </a:rPr>
              <a:t>)</a:t>
            </a:r>
            <a:r>
              <a:rPr lang="ru-RU" baseline="30000">
                <a:latin typeface="Sylfaen" panose="010A0502050306030303" pitchFamily="18" charset="0"/>
              </a:rPr>
              <a:t>205</a:t>
            </a:r>
            <a:r>
              <a:rPr lang="en-US">
                <a:latin typeface="Sylfaen" panose="010A0502050306030303" pitchFamily="18" charset="0"/>
              </a:rPr>
              <a:t>Bi պրոցեսը շեմամերձ էներգիաների տիրույթում՝ </a:t>
            </a:r>
            <a:r>
              <a:rPr lang="en-US" i="1">
                <a:latin typeface="Sylfaen" panose="010A0502050306030303" pitchFamily="18" charset="0"/>
              </a:rPr>
              <a:t>Ē</a:t>
            </a:r>
            <a:r>
              <a:rPr lang="en-US" i="1" baseline="-25000">
                <a:latin typeface="Sylfaen" panose="010A0502050306030303" pitchFamily="18" charset="0"/>
              </a:rPr>
              <a:t>e</a:t>
            </a:r>
            <a:r>
              <a:rPr lang="ru-RU">
                <a:latin typeface="Sylfaen" panose="010A0502050306030303" pitchFamily="18" charset="0"/>
              </a:rPr>
              <a:t>= </a:t>
            </a:r>
            <a:r>
              <a:rPr lang="en-US">
                <a:latin typeface="Sylfaen" panose="010A0502050306030303" pitchFamily="18" charset="0"/>
              </a:rPr>
              <a:t>30 ՄէՎ և չափվել է այդ պրոցեսի կտրվածքը:</a:t>
            </a:r>
          </a:p>
        </p:txBody>
      </p:sp>
      <p:sp>
        <p:nvSpPr>
          <p:cNvPr id="7" name="TextBox 6"/>
          <p:cNvSpPr txBox="1"/>
          <p:nvPr/>
        </p:nvSpPr>
        <p:spPr>
          <a:xfrm>
            <a:off x="680605" y="2652819"/>
            <a:ext cx="5460423" cy="1477328"/>
          </a:xfrm>
          <a:prstGeom prst="rect">
            <a:avLst/>
          </a:prstGeom>
          <a:noFill/>
        </p:spPr>
        <p:txBody>
          <a:bodyPr wrap="square" rtlCol="0">
            <a:spAutoFit/>
          </a:bodyPr>
          <a:lstStyle/>
          <a:p>
            <a:pPr marL="342900" indent="-342900" algn="just">
              <a:buClr>
                <a:srgbClr val="00B050"/>
              </a:buClr>
              <a:buFont typeface="Wingdings" panose="05000000000000000000" pitchFamily="2" charset="2"/>
              <a:buChar char="ü"/>
            </a:pPr>
            <a:r>
              <a:rPr lang="en-US">
                <a:latin typeface="Sylfaen" panose="010A0502050306030303" pitchFamily="18" charset="0"/>
              </a:rPr>
              <a:t>Չի դիտարկվել 4 նեյտրոնների կապված համակարգ, և առաջին անգամ տրվել է բիսմութի միջուկից այդ համակարգի առաջացման ռեակցիայի կտրվածքի վերին սահմանը:</a:t>
            </a:r>
          </a:p>
        </p:txBody>
      </p:sp>
      <p:sp>
        <p:nvSpPr>
          <p:cNvPr id="8" name="TextBox 7"/>
          <p:cNvSpPr txBox="1"/>
          <p:nvPr/>
        </p:nvSpPr>
        <p:spPr>
          <a:xfrm>
            <a:off x="680605" y="4365104"/>
            <a:ext cx="5460423" cy="2031325"/>
          </a:xfrm>
          <a:prstGeom prst="rect">
            <a:avLst/>
          </a:prstGeom>
          <a:noFill/>
        </p:spPr>
        <p:txBody>
          <a:bodyPr wrap="square" rtlCol="0">
            <a:spAutoFit/>
          </a:bodyPr>
          <a:lstStyle/>
          <a:p>
            <a:pPr marL="342900" indent="-342900" algn="just">
              <a:buClr>
                <a:srgbClr val="00B050"/>
              </a:buClr>
              <a:buFont typeface="Wingdings" panose="05000000000000000000" pitchFamily="2" charset="2"/>
              <a:buChar char="ü"/>
            </a:pPr>
            <a:r>
              <a:rPr lang="en-US" dirty="0" err="1">
                <a:latin typeface="Sylfaen" panose="010A0502050306030303" pitchFamily="18" charset="0"/>
              </a:rPr>
              <a:t>Ցույց</a:t>
            </a:r>
            <a:r>
              <a:rPr lang="en-US" dirty="0">
                <a:latin typeface="Sylfaen" panose="010A0502050306030303" pitchFamily="18" charset="0"/>
              </a:rPr>
              <a:t> է </a:t>
            </a:r>
            <a:r>
              <a:rPr lang="en-US" dirty="0" err="1">
                <a:latin typeface="Sylfaen" panose="010A0502050306030303" pitchFamily="18" charset="0"/>
              </a:rPr>
              <a:t>տրվել</a:t>
            </a:r>
            <a:r>
              <a:rPr lang="en-US" dirty="0">
                <a:latin typeface="Sylfaen" panose="010A0502050306030303" pitchFamily="18" charset="0"/>
              </a:rPr>
              <a:t>, </a:t>
            </a:r>
            <a:r>
              <a:rPr lang="en-US" dirty="0" err="1">
                <a:latin typeface="Sylfaen" panose="010A0502050306030303" pitchFamily="18" charset="0"/>
              </a:rPr>
              <a:t>որ</a:t>
            </a:r>
            <a:r>
              <a:rPr lang="en-US" dirty="0">
                <a:latin typeface="Sylfaen" panose="010A0502050306030303" pitchFamily="18" charset="0"/>
              </a:rPr>
              <a:t> 4 </a:t>
            </a:r>
            <a:r>
              <a:rPr lang="en-US" dirty="0" err="1">
                <a:latin typeface="Sylfaen" panose="010A0502050306030303" pitchFamily="18" charset="0"/>
              </a:rPr>
              <a:t>նեյտրոնանի</a:t>
            </a:r>
            <a:r>
              <a:rPr lang="en-US" dirty="0">
                <a:latin typeface="Sylfaen" panose="010A0502050306030303" pitchFamily="18" charset="0"/>
              </a:rPr>
              <a:t> </a:t>
            </a:r>
            <a:r>
              <a:rPr lang="en-US" dirty="0" err="1">
                <a:latin typeface="Sylfaen" panose="010A0502050306030303" pitchFamily="18" charset="0"/>
              </a:rPr>
              <a:t>համակարգի</a:t>
            </a:r>
            <a:r>
              <a:rPr lang="en-US" dirty="0">
                <a:latin typeface="Sylfaen" panose="010A0502050306030303" pitchFamily="18" charset="0"/>
              </a:rPr>
              <a:t> </a:t>
            </a:r>
            <a:r>
              <a:rPr lang="en-US" dirty="0" err="1">
                <a:latin typeface="Sylfaen" panose="010A0502050306030303" pitchFamily="18" charset="0"/>
              </a:rPr>
              <a:t>կտրվածքը</a:t>
            </a:r>
            <a:r>
              <a:rPr lang="en-US" dirty="0">
                <a:latin typeface="Sylfaen" panose="010A0502050306030303" pitchFamily="18" charset="0"/>
              </a:rPr>
              <a:t> 1 </a:t>
            </a:r>
            <a:r>
              <a:rPr lang="en-US" dirty="0" err="1">
                <a:latin typeface="Sylfaen" panose="010A0502050306030303" pitchFamily="18" charset="0"/>
              </a:rPr>
              <a:t>կամ</a:t>
            </a:r>
            <a:r>
              <a:rPr lang="en-US" dirty="0">
                <a:latin typeface="Sylfaen" panose="010A0502050306030303" pitchFamily="18" charset="0"/>
              </a:rPr>
              <a:t> 2 </a:t>
            </a:r>
            <a:r>
              <a:rPr lang="en-US" dirty="0" err="1">
                <a:latin typeface="Sylfaen" panose="010A0502050306030303" pitchFamily="18" charset="0"/>
              </a:rPr>
              <a:t>կարգով</a:t>
            </a:r>
            <a:r>
              <a:rPr lang="en-US" dirty="0">
                <a:latin typeface="Sylfaen" panose="010A0502050306030303" pitchFamily="18" charset="0"/>
              </a:rPr>
              <a:t> </a:t>
            </a:r>
            <a:r>
              <a:rPr lang="en-US" dirty="0" err="1">
                <a:latin typeface="Sylfaen" panose="010A0502050306030303" pitchFamily="18" charset="0"/>
              </a:rPr>
              <a:t>գերազանցում</a:t>
            </a:r>
            <a:r>
              <a:rPr lang="en-US" dirty="0">
                <a:latin typeface="Sylfaen" panose="010A0502050306030303" pitchFamily="18" charset="0"/>
              </a:rPr>
              <a:t> է </a:t>
            </a:r>
            <a:r>
              <a:rPr lang="en-US" dirty="0" err="1">
                <a:latin typeface="Sylfaen" panose="010A0502050306030303" pitchFamily="18" charset="0"/>
              </a:rPr>
              <a:t>տեսական</a:t>
            </a:r>
            <a:r>
              <a:rPr lang="en-US" dirty="0">
                <a:latin typeface="Sylfaen" panose="010A0502050306030303" pitchFamily="18" charset="0"/>
              </a:rPr>
              <a:t> </a:t>
            </a:r>
            <a:r>
              <a:rPr lang="en-US" dirty="0" err="1">
                <a:latin typeface="Sylfaen" panose="010A0502050306030303" pitchFamily="18" charset="0"/>
              </a:rPr>
              <a:t>կանխագուշակումները</a:t>
            </a:r>
            <a:r>
              <a:rPr lang="en-US" dirty="0">
                <a:latin typeface="Sylfaen" panose="010A0502050306030303" pitchFamily="18" charset="0"/>
              </a:rPr>
              <a:t>: </a:t>
            </a:r>
            <a:r>
              <a:rPr lang="en-US" dirty="0" err="1">
                <a:latin typeface="Sylfaen" panose="010A0502050306030303" pitchFamily="18" charset="0"/>
              </a:rPr>
              <a:t>Դա</a:t>
            </a:r>
            <a:r>
              <a:rPr lang="en-US" dirty="0">
                <a:latin typeface="Sylfaen" panose="010A0502050306030303" pitchFamily="18" charset="0"/>
              </a:rPr>
              <a:t> </a:t>
            </a:r>
            <a:r>
              <a:rPr lang="en-US" dirty="0" err="1">
                <a:latin typeface="Sylfaen" panose="010A0502050306030303" pitchFamily="18" charset="0"/>
              </a:rPr>
              <a:t>կարող</a:t>
            </a:r>
            <a:r>
              <a:rPr lang="en-US" dirty="0">
                <a:latin typeface="Sylfaen" panose="010A0502050306030303" pitchFamily="18" charset="0"/>
              </a:rPr>
              <a:t> է </a:t>
            </a:r>
            <a:r>
              <a:rPr lang="en-US" dirty="0" err="1">
                <a:latin typeface="Sylfaen" panose="010A0502050306030303" pitchFamily="18" charset="0"/>
              </a:rPr>
              <a:t>հանդիսանալ</a:t>
            </a:r>
            <a:r>
              <a:rPr lang="en-US" dirty="0">
                <a:latin typeface="Sylfaen" panose="010A0502050306030303" pitchFamily="18" charset="0"/>
              </a:rPr>
              <a:t> </a:t>
            </a:r>
            <a:r>
              <a:rPr lang="en-US" dirty="0" err="1">
                <a:latin typeface="Sylfaen" panose="010A0502050306030303" pitchFamily="18" charset="0"/>
              </a:rPr>
              <a:t>որպես</a:t>
            </a:r>
            <a:r>
              <a:rPr lang="en-US" dirty="0">
                <a:latin typeface="Sylfaen" panose="010A0502050306030303" pitchFamily="18" charset="0"/>
              </a:rPr>
              <a:t> </a:t>
            </a:r>
            <a:r>
              <a:rPr lang="en-US" dirty="0" err="1">
                <a:latin typeface="Sylfaen" panose="010A0502050306030303" pitchFamily="18" charset="0"/>
              </a:rPr>
              <a:t>անուղղակի</a:t>
            </a:r>
            <a:r>
              <a:rPr lang="en-US" dirty="0">
                <a:latin typeface="Sylfaen" panose="010A0502050306030303" pitchFamily="18" charset="0"/>
              </a:rPr>
              <a:t> </a:t>
            </a:r>
            <a:r>
              <a:rPr lang="en-US" dirty="0" err="1">
                <a:latin typeface="Sylfaen" panose="010A0502050306030303" pitchFamily="18" charset="0"/>
              </a:rPr>
              <a:t>վկայություն</a:t>
            </a:r>
            <a:r>
              <a:rPr lang="en-US" dirty="0">
                <a:latin typeface="Sylfaen" panose="010A0502050306030303" pitchFamily="18" charset="0"/>
              </a:rPr>
              <a:t>, </a:t>
            </a:r>
            <a:r>
              <a:rPr lang="en-US" dirty="0" err="1">
                <a:latin typeface="Sylfaen" panose="010A0502050306030303" pitchFamily="18" charset="0"/>
              </a:rPr>
              <a:t>որ</a:t>
            </a:r>
            <a:r>
              <a:rPr lang="en-US" dirty="0">
                <a:latin typeface="Sylfaen" panose="010A0502050306030303" pitchFamily="18" charset="0"/>
              </a:rPr>
              <a:t> </a:t>
            </a:r>
            <a:r>
              <a:rPr lang="en-US" dirty="0" err="1">
                <a:latin typeface="Sylfaen" panose="010A0502050306030303" pitchFamily="18" charset="0"/>
              </a:rPr>
              <a:t>մեր</a:t>
            </a:r>
            <a:r>
              <a:rPr lang="en-US" dirty="0">
                <a:latin typeface="Sylfaen" panose="010A0502050306030303" pitchFamily="18" charset="0"/>
              </a:rPr>
              <a:t> </a:t>
            </a:r>
            <a:r>
              <a:rPr lang="en-US" dirty="0" err="1">
                <a:latin typeface="Sylfaen" panose="010A0502050306030303" pitchFamily="18" charset="0"/>
              </a:rPr>
              <a:t>գիտափորձում</a:t>
            </a:r>
            <a:r>
              <a:rPr lang="en-US" dirty="0">
                <a:latin typeface="Sylfaen" panose="010A0502050306030303" pitchFamily="18" charset="0"/>
              </a:rPr>
              <a:t> </a:t>
            </a:r>
            <a:r>
              <a:rPr lang="en-US" dirty="0" err="1">
                <a:latin typeface="Sylfaen" panose="010A0502050306030303" pitchFamily="18" charset="0"/>
              </a:rPr>
              <a:t>գրանցված</a:t>
            </a:r>
            <a:r>
              <a:rPr lang="en-US" dirty="0">
                <a:latin typeface="Sylfaen" panose="010A0502050306030303" pitchFamily="18" charset="0"/>
              </a:rPr>
              <a:t> </a:t>
            </a:r>
            <a:r>
              <a:rPr lang="en-US" dirty="0" err="1">
                <a:latin typeface="Sylfaen" panose="010A0502050306030303" pitchFamily="18" charset="0"/>
              </a:rPr>
              <a:t>նեյտրոնային</a:t>
            </a:r>
            <a:r>
              <a:rPr lang="en-US" dirty="0">
                <a:latin typeface="Sylfaen" panose="010A0502050306030303" pitchFamily="18" charset="0"/>
              </a:rPr>
              <a:t> </a:t>
            </a:r>
            <a:r>
              <a:rPr lang="en-US" dirty="0" err="1">
                <a:latin typeface="Sylfaen" panose="010A0502050306030303" pitchFamily="18" charset="0"/>
              </a:rPr>
              <a:t>համակարգն</a:t>
            </a:r>
            <a:r>
              <a:rPr lang="en-US" dirty="0">
                <a:latin typeface="Sylfaen" panose="010A0502050306030303" pitchFamily="18" charset="0"/>
              </a:rPr>
              <a:t> </a:t>
            </a:r>
            <a:r>
              <a:rPr lang="en-US" dirty="0" err="1">
                <a:latin typeface="Sylfaen" panose="010A0502050306030303" pitchFamily="18" charset="0"/>
              </a:rPr>
              <a:t>ունի</a:t>
            </a:r>
            <a:r>
              <a:rPr lang="en-US" dirty="0">
                <a:latin typeface="Sylfaen" panose="010A0502050306030303" pitchFamily="18" charset="0"/>
              </a:rPr>
              <a:t> </a:t>
            </a:r>
            <a:r>
              <a:rPr lang="en-US" dirty="0" err="1">
                <a:latin typeface="Sylfaen" panose="010A0502050306030303" pitchFamily="18" charset="0"/>
              </a:rPr>
              <a:t>ռեզոնանսային</a:t>
            </a:r>
            <a:r>
              <a:rPr lang="en-US" dirty="0">
                <a:latin typeface="Sylfaen" panose="010A0502050306030303" pitchFamily="18" charset="0"/>
              </a:rPr>
              <a:t> </a:t>
            </a:r>
            <a:r>
              <a:rPr lang="en-US" dirty="0" err="1">
                <a:latin typeface="Sylfaen" panose="010A0502050306030303" pitchFamily="18" charset="0"/>
              </a:rPr>
              <a:t>բնույթ</a:t>
            </a:r>
            <a:r>
              <a:rPr lang="en-US" dirty="0">
                <a:latin typeface="Sylfaen" panose="010A0502050306030303" pitchFamily="18" charset="0"/>
              </a:rPr>
              <a:t>:</a:t>
            </a:r>
          </a:p>
        </p:txBody>
      </p:sp>
      <p:sp>
        <p:nvSpPr>
          <p:cNvPr id="10" name="Rectangle 9"/>
          <p:cNvSpPr/>
          <p:nvPr/>
        </p:nvSpPr>
        <p:spPr>
          <a:xfrm>
            <a:off x="6909801" y="2652819"/>
            <a:ext cx="1288472" cy="729430"/>
          </a:xfrm>
          <a:prstGeom prst="rect">
            <a:avLst/>
          </a:prstGeom>
        </p:spPr>
        <p:txBody>
          <a:bodyPr wrap="square">
            <a:spAutoFit/>
          </a:bodyPr>
          <a:lstStyle/>
          <a:p>
            <a:pPr algn="ctr">
              <a:lnSpc>
                <a:spcPct val="115000"/>
              </a:lnSpc>
            </a:pPr>
            <a:r>
              <a:rPr lang="en-US" i="1" dirty="0" err="1">
                <a:latin typeface="Sylfaen" panose="010A0502050306030303" pitchFamily="18" charset="0"/>
                <a:ea typeface="Times New Roman" panose="02020603050405020304" pitchFamily="18" charset="0"/>
                <a:cs typeface="Times New Roman" panose="02020603050405020304" pitchFamily="18" charset="0"/>
              </a:rPr>
              <a:t>σ</a:t>
            </a:r>
            <a:r>
              <a:rPr lang="en-US" i="1" baseline="-25000" dirty="0" err="1">
                <a:latin typeface="Sylfaen" panose="010A0502050306030303" pitchFamily="18" charset="0"/>
                <a:ea typeface="Times New Roman" panose="02020603050405020304" pitchFamily="18" charset="0"/>
                <a:cs typeface="Times New Roman" panose="02020603050405020304" pitchFamily="18" charset="0"/>
              </a:rPr>
              <a:t>w</a:t>
            </a:r>
            <a:r>
              <a:rPr lang="en-US" i="1" baseline="-25000" dirty="0">
                <a:latin typeface="Sylfaen" panose="010A0502050306030303" pitchFamily="18" charset="0"/>
                <a:ea typeface="Times New Roman" panose="02020603050405020304" pitchFamily="18" charset="0"/>
                <a:cs typeface="Times New Roman" panose="02020603050405020304" pitchFamily="18" charset="0"/>
              </a:rPr>
              <a:t>  </a:t>
            </a:r>
            <a:r>
              <a:rPr lang="ru-RU" dirty="0">
                <a:latin typeface="Sylfaen" panose="010A0502050306030303" pitchFamily="18" charset="0"/>
                <a:ea typeface="Times New Roman" panose="02020603050405020304" pitchFamily="18" charset="0"/>
                <a:cs typeface="Times New Roman" panose="02020603050405020304" pitchFamily="18" charset="0"/>
              </a:rPr>
              <a:t>&lt; 2·10</a:t>
            </a:r>
            <a:r>
              <a:rPr lang="ru-RU" baseline="30000" dirty="0">
                <a:latin typeface="Sylfaen" panose="010A0502050306030303" pitchFamily="18" charset="0"/>
                <a:ea typeface="Times New Roman" panose="02020603050405020304" pitchFamily="18" charset="0"/>
                <a:cs typeface="Times New Roman" panose="02020603050405020304" pitchFamily="18" charset="0"/>
              </a:rPr>
              <a:t>-4</a:t>
            </a:r>
            <a:r>
              <a:rPr lang="en-US" i="1" dirty="0">
                <a:latin typeface="Sylfaen" panose="010A0502050306030303" pitchFamily="18" charset="0"/>
                <a:ea typeface="Times New Roman" panose="02020603050405020304" pitchFamily="18" charset="0"/>
                <a:cs typeface="Times New Roman" panose="02020603050405020304" pitchFamily="18" charset="0"/>
              </a:rPr>
              <a:t> </a:t>
            </a:r>
            <a:r>
              <a:rPr lang="en-US" i="1" dirty="0" err="1">
                <a:latin typeface="Sylfaen" panose="010A0502050306030303" pitchFamily="18" charset="0"/>
                <a:ea typeface="Times New Roman" panose="02020603050405020304" pitchFamily="18" charset="0"/>
                <a:cs typeface="Times New Roman" panose="02020603050405020304" pitchFamily="18" charset="0"/>
              </a:rPr>
              <a:t>մբ</a:t>
            </a:r>
            <a:endParaRPr lang="en-US" dirty="0">
              <a:latin typeface="Sylfaen" panose="010A0502050306030303" pitchFamily="18"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Rectangle 10"/>
              <p:cNvSpPr/>
              <p:nvPr/>
            </p:nvSpPr>
            <p:spPr>
              <a:xfrm>
                <a:off x="6985585" y="3337432"/>
                <a:ext cx="2029658" cy="7351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a:rPr>
                          </m:ctrlPr>
                        </m:fPr>
                        <m:num>
                          <m:d>
                            <m:dPr>
                              <m:begChr m:val=""/>
                              <m:ctrlPr>
                                <a:rPr lang="en-US" i="1">
                                  <a:latin typeface="Cambria Math"/>
                                </a:rPr>
                              </m:ctrlPr>
                            </m:dPr>
                            <m:e>
                              <m:sSub>
                                <m:sSubPr>
                                  <m:ctrlPr>
                                    <a:rPr lang="en-US" i="1">
                                      <a:latin typeface="Cambria Math"/>
                                    </a:rPr>
                                  </m:ctrlPr>
                                </m:sSubPr>
                                <m:e>
                                  <m:r>
                                    <a:rPr lang="en-US" i="1">
                                      <a:latin typeface="Cambria Math" panose="02040503050406030204" pitchFamily="18" charset="0"/>
                                    </a:rPr>
                                    <m:t>𝜎</m:t>
                                  </m:r>
                                </m:e>
                                <m:sub>
                                  <m:r>
                                    <a:rPr lang="en-US" i="1">
                                      <a:latin typeface="Cambria Math" panose="02040503050406030204" pitchFamily="18" charset="0"/>
                                    </a:rPr>
                                    <m:t>𝑤</m:t>
                                  </m:r>
                                </m:sub>
                              </m:sSub>
                              <m:r>
                                <a:rPr lang="en-US" i="0">
                                  <a:latin typeface="Cambria Math" panose="02040503050406030204" pitchFamily="18" charset="0"/>
                                </a:rPr>
                                <m:t>(</m:t>
                              </m:r>
                              <m:sPre>
                                <m:sPrePr>
                                  <m:ctrlPr>
                                    <a:rPr lang="en-US" i="1">
                                      <a:latin typeface="Cambria Math"/>
                                    </a:rPr>
                                  </m:ctrlPr>
                                </m:sPrePr>
                                <m:sub>
                                  <m:r>
                                    <a:rPr lang="en-US" i="0">
                                      <a:latin typeface="Cambria Math" panose="02040503050406030204" pitchFamily="18" charset="0"/>
                                    </a:rPr>
                                    <m:t>83</m:t>
                                  </m:r>
                                </m:sub>
                                <m:sup>
                                  <m:r>
                                    <a:rPr lang="en-US" i="0">
                                      <a:latin typeface="Cambria Math" panose="02040503050406030204" pitchFamily="18" charset="0"/>
                                    </a:rPr>
                                    <m:t>20</m:t>
                                  </m:r>
                                  <m:r>
                                    <a:rPr lang="en-US" b="0" i="0" smtClean="0">
                                      <a:latin typeface="Cambria Math" panose="02040503050406030204" pitchFamily="18" charset="0"/>
                                    </a:rPr>
                                    <m:t>5</m:t>
                                  </m:r>
                                </m:sup>
                                <m:e>
                                  <m:r>
                                    <a:rPr lang="en-US" i="1">
                                      <a:latin typeface="Cambria Math" panose="02040503050406030204" pitchFamily="18" charset="0"/>
                                    </a:rPr>
                                    <m:t>𝐵𝑖</m:t>
                                  </m:r>
                                </m:e>
                              </m:sPre>
                            </m:e>
                          </m:d>
                        </m:num>
                        <m:den>
                          <m:d>
                            <m:dPr>
                              <m:begChr m:val=""/>
                              <m:ctrlPr>
                                <a:rPr lang="en-US" i="1">
                                  <a:latin typeface="Cambria Math"/>
                                </a:rPr>
                              </m:ctrlPr>
                            </m:dPr>
                            <m:e>
                              <m:sSub>
                                <m:sSubPr>
                                  <m:ctrlPr>
                                    <a:rPr lang="en-US" i="1">
                                      <a:latin typeface="Cambria Math"/>
                                    </a:rPr>
                                  </m:ctrlPr>
                                </m:sSubPr>
                                <m:e>
                                  <m:r>
                                    <a:rPr lang="en-US" i="1">
                                      <a:latin typeface="Cambria Math" panose="02040503050406030204" pitchFamily="18" charset="0"/>
                                    </a:rPr>
                                    <m:t>𝜎</m:t>
                                  </m:r>
                                </m:e>
                                <m:sub>
                                  <m:r>
                                    <a:rPr lang="en-US" i="1">
                                      <a:latin typeface="Cambria Math" panose="02040503050406030204" pitchFamily="18" charset="0"/>
                                    </a:rPr>
                                    <m:t>𝑤</m:t>
                                  </m:r>
                                </m:sub>
                              </m:sSub>
                              <m:r>
                                <a:rPr lang="en-US" i="0">
                                  <a:latin typeface="Cambria Math" panose="02040503050406030204" pitchFamily="18" charset="0"/>
                                </a:rPr>
                                <m:t>(</m:t>
                              </m:r>
                              <m:sPre>
                                <m:sPrePr>
                                  <m:ctrlPr>
                                    <a:rPr lang="en-US" i="1">
                                      <a:latin typeface="Cambria Math"/>
                                    </a:rPr>
                                  </m:ctrlPr>
                                </m:sPrePr>
                                <m:sub>
                                  <m:r>
                                    <a:rPr lang="en-US" i="0">
                                      <a:latin typeface="Cambria Math" panose="02040503050406030204" pitchFamily="18" charset="0"/>
                                    </a:rPr>
                                    <m:t>83</m:t>
                                  </m:r>
                                </m:sub>
                                <m:sup>
                                  <m:r>
                                    <a:rPr lang="en-US" i="0">
                                      <a:latin typeface="Cambria Math" panose="02040503050406030204" pitchFamily="18" charset="0"/>
                                    </a:rPr>
                                    <m:t>20</m:t>
                                  </m:r>
                                  <m:r>
                                    <a:rPr lang="en-US" b="0" i="0" smtClean="0">
                                      <a:latin typeface="Cambria Math" panose="02040503050406030204" pitchFamily="18" charset="0"/>
                                    </a:rPr>
                                    <m:t>8</m:t>
                                  </m:r>
                                </m:sup>
                                <m:e>
                                  <m:r>
                                    <a:rPr lang="en-US" i="1">
                                      <a:latin typeface="Cambria Math" panose="02040503050406030204" pitchFamily="18" charset="0"/>
                                    </a:rPr>
                                    <m:t>𝐵𝑖</m:t>
                                  </m:r>
                                </m:e>
                              </m:sPre>
                            </m:e>
                          </m:d>
                        </m:den>
                      </m:f>
                      <m:r>
                        <a:rPr lang="en-US" i="0">
                          <a:latin typeface="Cambria Math" panose="02040503050406030204" pitchFamily="18" charset="0"/>
                        </a:rPr>
                        <m:t>&lt;</m:t>
                      </m:r>
                      <m:sSup>
                        <m:sSupPr>
                          <m:ctrlPr>
                            <a:rPr lang="en-US" i="1">
                              <a:latin typeface="Cambria Math"/>
                            </a:rPr>
                          </m:ctrlPr>
                        </m:sSupPr>
                        <m:e>
                          <m:r>
                            <a:rPr lang="en-US" i="0">
                              <a:latin typeface="Cambria Math" panose="02040503050406030204" pitchFamily="18" charset="0"/>
                            </a:rPr>
                            <m:t>10</m:t>
                          </m:r>
                        </m:e>
                        <m:sup>
                          <m:r>
                            <a:rPr lang="en-US" i="0">
                              <a:latin typeface="Cambria Math" panose="02040503050406030204" pitchFamily="18" charset="0"/>
                            </a:rPr>
                            <m:t>−5</m:t>
                          </m:r>
                        </m:sup>
                      </m:sSup>
                    </m:oMath>
                  </m:oMathPara>
                </a14:m>
                <a:endParaRPr lang="en-US"/>
              </a:p>
            </p:txBody>
          </p:sp>
        </mc:Choice>
        <mc:Fallback xmlns="">
          <p:sp>
            <p:nvSpPr>
              <p:cNvPr id="11" name="Rectangle 10"/>
              <p:cNvSpPr>
                <a:spLocks noRot="1" noChangeAspect="1" noMove="1" noResize="1" noEditPoints="1" noAdjustHandles="1" noChangeArrowheads="1" noChangeShapeType="1" noTextEdit="1"/>
              </p:cNvSpPr>
              <p:nvPr/>
            </p:nvSpPr>
            <p:spPr>
              <a:xfrm>
                <a:off x="9314113" y="3337432"/>
                <a:ext cx="2042482" cy="735138"/>
              </a:xfrm>
              <a:prstGeom prst="rect">
                <a:avLst/>
              </a:prstGeom>
              <a:blipFill>
                <a:blip r:embed="rId2"/>
                <a:stretch>
                  <a:fillRect/>
                </a:stretch>
              </a:blipFill>
            </p:spPr>
            <p:txBody>
              <a:bodyPr/>
              <a:lstStyle/>
              <a:p>
                <a:r>
                  <a:rPr lang="en-US">
                    <a:noFill/>
                  </a:rPr>
                  <a:t> </a:t>
                </a:r>
              </a:p>
            </p:txBody>
          </p:sp>
        </mc:Fallback>
      </mc:AlternateContent>
      <p:sp>
        <p:nvSpPr>
          <p:cNvPr id="13" name="TextBox 12"/>
          <p:cNvSpPr txBox="1"/>
          <p:nvPr/>
        </p:nvSpPr>
        <p:spPr>
          <a:xfrm flipH="1">
            <a:off x="6909801" y="1274618"/>
            <a:ext cx="2105442" cy="369332"/>
          </a:xfrm>
          <a:prstGeom prst="rect">
            <a:avLst/>
          </a:prstGeom>
          <a:noFill/>
        </p:spPr>
        <p:txBody>
          <a:bodyPr wrap="square" rtlCol="0">
            <a:spAutoFit/>
          </a:bodyPr>
          <a:lstStyle/>
          <a:p>
            <a:r>
              <a:rPr lang="ru-RU" dirty="0">
                <a:latin typeface="Sylfaen" panose="010A0502050306030303" pitchFamily="18" charset="0"/>
                <a:ea typeface="Times New Roman" panose="02020603050405020304" pitchFamily="18" charset="0"/>
                <a:cs typeface="Times New Roman" panose="02020603050405020304" pitchFamily="18" charset="0"/>
              </a:rPr>
              <a:t>&lt;</a:t>
            </a:r>
            <a:r>
              <a:rPr lang="ru-RU" i="1" dirty="0">
                <a:latin typeface="Sylfaen" panose="010A0502050306030303" pitchFamily="18" charset="0"/>
                <a:ea typeface="Times New Roman" panose="02020603050405020304" pitchFamily="18" charset="0"/>
                <a:cs typeface="Times New Roman" panose="02020603050405020304" pitchFamily="18" charset="0"/>
              </a:rPr>
              <a:t>σ </a:t>
            </a:r>
            <a:r>
              <a:rPr lang="ru-RU" dirty="0">
                <a:latin typeface="Sylfaen" panose="010A0502050306030303" pitchFamily="18" charset="0"/>
                <a:ea typeface="Times New Roman" panose="02020603050405020304" pitchFamily="18" charset="0"/>
                <a:cs typeface="Times New Roman" panose="02020603050405020304" pitchFamily="18" charset="0"/>
              </a:rPr>
              <a:t>&gt; </a:t>
            </a:r>
            <a:r>
              <a:rPr lang="ru-RU" dirty="0">
                <a:latin typeface="Sylfaen" panose="010A0502050306030303" pitchFamily="18" charset="0"/>
              </a:rPr>
              <a:t>= </a:t>
            </a:r>
            <a:r>
              <a:rPr lang="ru-RU" dirty="0">
                <a:latin typeface="Sylfaen" panose="010A0502050306030303" pitchFamily="18" charset="0"/>
                <a:ea typeface="Times New Roman" panose="02020603050405020304" pitchFamily="18" charset="0"/>
                <a:cs typeface="Times New Roman" panose="02020603050405020304" pitchFamily="18" charset="0"/>
              </a:rPr>
              <a:t>4.46±0.49</a:t>
            </a:r>
            <a:r>
              <a:rPr lang="en-US" dirty="0">
                <a:latin typeface="Sylfaen" panose="010A0502050306030303" pitchFamily="18" charset="0"/>
                <a:ea typeface="Times New Roman" panose="02020603050405020304" pitchFamily="18" charset="0"/>
                <a:cs typeface="Times New Roman" panose="02020603050405020304" pitchFamily="18" charset="0"/>
              </a:rPr>
              <a:t> </a:t>
            </a:r>
            <a:r>
              <a:rPr lang="en-US" dirty="0" err="1">
                <a:latin typeface="Sylfaen" panose="010A0502050306030303" pitchFamily="18" charset="0"/>
                <a:ea typeface="Times New Roman" panose="02020603050405020304" pitchFamily="18" charset="0"/>
                <a:cs typeface="Times New Roman" panose="02020603050405020304" pitchFamily="18" charset="0"/>
              </a:rPr>
              <a:t>մբ</a:t>
            </a:r>
            <a:endParaRPr lang="en-US" dirty="0">
              <a:latin typeface="Sylfaen" panose="010A05020503060303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1535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116632"/>
            <a:ext cx="7772400" cy="576064"/>
          </a:xfrm>
        </p:spPr>
        <p:style>
          <a:lnRef idx="1">
            <a:schemeClr val="accent3"/>
          </a:lnRef>
          <a:fillRef idx="2">
            <a:schemeClr val="accent3"/>
          </a:fillRef>
          <a:effectRef idx="1">
            <a:schemeClr val="accent3"/>
          </a:effectRef>
          <a:fontRef idx="minor">
            <a:schemeClr val="dk1"/>
          </a:fontRef>
        </p:style>
        <p:txBody>
          <a:bodyPr>
            <a:noAutofit/>
          </a:bodyPr>
          <a:lstStyle/>
          <a:p>
            <a:pPr algn="ctr"/>
            <a:r>
              <a:rPr lang="en-GB" sz="2000" b="1" u="sng"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Sylfaen" pitchFamily="18" charset="0"/>
              </a:rPr>
              <a:t>Available  technical resources</a:t>
            </a:r>
            <a:endParaRPr lang="hy-AM" sz="2000" b="1" u="sng"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Sylfaen" pitchFamily="18" charset="0"/>
            </a:endParaRPr>
          </a:p>
        </p:txBody>
      </p:sp>
      <p:pic>
        <p:nvPicPr>
          <p:cNvPr id="10" name="Picture 10">
            <a:extLst>
              <a:ext uri="{FF2B5EF4-FFF2-40B4-BE49-F238E27FC236}">
                <a16:creationId xmlns:a16="http://schemas.microsoft.com/office/drawing/2014/main" xmlns="" id="{6486A14E-C500-43F5-8705-A590AEB7D8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6094" y="1946104"/>
            <a:ext cx="3189676" cy="4248000"/>
          </a:xfrm>
          <a:prstGeom prst="rect">
            <a:avLst/>
          </a:prstGeom>
        </p:spPr>
      </p:pic>
      <p:sp>
        <p:nvSpPr>
          <p:cNvPr id="6" name="Прямоугольник 5"/>
          <p:cNvSpPr/>
          <p:nvPr/>
        </p:nvSpPr>
        <p:spPr>
          <a:xfrm>
            <a:off x="107504" y="692696"/>
            <a:ext cx="8928992" cy="829073"/>
          </a:xfrm>
          <a:prstGeom prst="rect">
            <a:avLst/>
          </a:prstGeom>
        </p:spPr>
        <p:txBody>
          <a:bodyPr wrap="square">
            <a:spAutoFit/>
          </a:bodyPr>
          <a:lstStyle/>
          <a:p>
            <a:pPr algn="just">
              <a:lnSpc>
                <a:spcPct val="114000"/>
              </a:lnSpc>
              <a:spcBef>
                <a:spcPts val="300"/>
              </a:spcBef>
              <a:spcAft>
                <a:spcPts val="300"/>
              </a:spcAft>
            </a:pPr>
            <a:r>
              <a:rPr lang="en-US" sz="1400" dirty="0">
                <a:latin typeface="Times New Roman" pitchFamily="18" charset="0"/>
                <a:cs typeface="Times New Roman" pitchFamily="18" charset="0"/>
              </a:rPr>
              <a:t>The research was carried out using bremsstrahlung photon beams obtained at the </a:t>
            </a:r>
            <a:r>
              <a:rPr lang="en-US" sz="1400" b="1" dirty="0">
                <a:solidFill>
                  <a:srgbClr val="FF0000"/>
                </a:solidFill>
                <a:latin typeface="Times New Roman" pitchFamily="18" charset="0"/>
                <a:cs typeface="Times New Roman" pitchFamily="18" charset="0"/>
              </a:rPr>
              <a:t>LUE-75</a:t>
            </a:r>
            <a:r>
              <a:rPr lang="en-US" sz="1400" dirty="0">
                <a:latin typeface="Times New Roman" pitchFamily="18" charset="0"/>
                <a:cs typeface="Times New Roman" pitchFamily="18" charset="0"/>
              </a:rPr>
              <a:t> accelerator of the </a:t>
            </a:r>
            <a:r>
              <a:rPr lang="en-US" sz="1400" b="1" dirty="0">
                <a:solidFill>
                  <a:srgbClr val="FF0000"/>
                </a:solidFill>
                <a:latin typeface="Times New Roman" pitchFamily="18" charset="0"/>
                <a:cs typeface="Times New Roman" pitchFamily="18" charset="0"/>
              </a:rPr>
              <a:t>AANL</a:t>
            </a:r>
            <a:r>
              <a:rPr lang="en-US" sz="1400" dirty="0">
                <a:latin typeface="Times New Roman" pitchFamily="18" charset="0"/>
                <a:cs typeface="Times New Roman" pitchFamily="18" charset="0"/>
              </a:rPr>
              <a:t>. After irradiation, the targets were subjected to spectral analysis using an </a:t>
            </a:r>
            <a:r>
              <a:rPr lang="en-US" sz="1400" b="1" dirty="0">
                <a:solidFill>
                  <a:srgbClr val="FF0000"/>
                </a:solidFill>
                <a:latin typeface="Times New Roman" pitchFamily="18" charset="0"/>
                <a:cs typeface="Times New Roman" pitchFamily="18" charset="0"/>
              </a:rPr>
              <a:t>HPGe</a:t>
            </a:r>
            <a:r>
              <a:rPr lang="en-US" sz="1400" dirty="0">
                <a:latin typeface="Times New Roman" pitchFamily="18" charset="0"/>
                <a:cs typeface="Times New Roman" pitchFamily="18" charset="0"/>
              </a:rPr>
              <a:t> gamma spectrometer located in the </a:t>
            </a:r>
            <a:r>
              <a:rPr lang="en-US" sz="1400" b="1" dirty="0">
                <a:solidFill>
                  <a:srgbClr val="FF0000"/>
                </a:solidFill>
                <a:latin typeface="Times New Roman" pitchFamily="18" charset="0"/>
                <a:cs typeface="Times New Roman" pitchFamily="18" charset="0"/>
              </a:rPr>
              <a:t>AANL (Yerphi) underground laboratory</a:t>
            </a:r>
            <a:r>
              <a:rPr lang="en-US" sz="1400" dirty="0">
                <a:latin typeface="Times New Roman" pitchFamily="18" charset="0"/>
                <a:cs typeface="Times New Roman" pitchFamily="18" charset="0"/>
              </a:rPr>
              <a:t> (depth: </a:t>
            </a:r>
            <a:r>
              <a:rPr lang="en-US" sz="1400" b="1" dirty="0">
                <a:solidFill>
                  <a:srgbClr val="FF0000"/>
                </a:solidFill>
                <a:latin typeface="Times New Roman" pitchFamily="18" charset="0"/>
                <a:cs typeface="Times New Roman" pitchFamily="18" charset="0"/>
              </a:rPr>
              <a:t>235m </a:t>
            </a:r>
            <a:r>
              <a:rPr lang="en-US" sz="1400" dirty="0">
                <a:latin typeface="Times New Roman" pitchFamily="18" charset="0"/>
                <a:cs typeface="Times New Roman" pitchFamily="18" charset="0"/>
              </a:rPr>
              <a:t>(</a:t>
            </a:r>
            <a:r>
              <a:rPr lang="en-US" sz="1400" b="1" dirty="0">
                <a:solidFill>
                  <a:srgbClr val="FF0000"/>
                </a:solidFill>
                <a:latin typeface="Times New Roman" pitchFamily="18" charset="0"/>
                <a:cs typeface="Times New Roman" pitchFamily="18" charset="0"/>
              </a:rPr>
              <a:t>650m.</a:t>
            </a:r>
            <a:r>
              <a:rPr lang="ru-RU" sz="1400" b="1" dirty="0">
                <a:solidFill>
                  <a:srgbClr val="FF0000"/>
                </a:solidFill>
                <a:latin typeface="Times New Roman" pitchFamily="18" charset="0"/>
                <a:cs typeface="Times New Roman" pitchFamily="18" charset="0"/>
              </a:rPr>
              <a:t>w</a:t>
            </a:r>
            <a:r>
              <a:rPr lang="en-US" sz="1400" b="1" dirty="0">
                <a:solidFill>
                  <a:srgbClr val="FF0000"/>
                </a:solidFill>
                <a:latin typeface="Times New Roman" pitchFamily="18" charset="0"/>
                <a:cs typeface="Times New Roman" pitchFamily="18" charset="0"/>
              </a:rPr>
              <a:t>.</a:t>
            </a:r>
            <a:r>
              <a:rPr lang="ru-RU" sz="1400" b="1" dirty="0">
                <a:solidFill>
                  <a:srgbClr val="FF0000"/>
                </a:solidFill>
                <a:latin typeface="Times New Roman" pitchFamily="18" charset="0"/>
                <a:cs typeface="Times New Roman" pitchFamily="18" charset="0"/>
              </a:rPr>
              <a:t>e</a:t>
            </a:r>
            <a:r>
              <a:rPr lang="en-US" sz="1400" b="1" dirty="0">
                <a:solidFill>
                  <a:srgbClr val="FF0000"/>
                </a:solidFill>
                <a:latin typeface="Times New Roman" pitchFamily="18" charset="0"/>
                <a:cs typeface="Times New Roman" pitchFamily="18" charset="0"/>
              </a:rPr>
              <a:t>.</a:t>
            </a:r>
            <a:r>
              <a:rPr lang="en-US" sz="1400" dirty="0">
                <a:latin typeface="Times New Roman" pitchFamily="18" charset="0"/>
                <a:cs typeface="Times New Roman" pitchFamily="18" charset="0"/>
              </a:rPr>
              <a:t>) below the earth's surface).</a:t>
            </a:r>
            <a:endParaRPr lang="hy-AM" sz="1400" dirty="0">
              <a:latin typeface="Sylfaen" pitchFamily="18" charset="0"/>
              <a:cs typeface="Times New Roman" pitchFamily="18" charset="0"/>
            </a:endParaRPr>
          </a:p>
        </p:txBody>
      </p:sp>
      <p:pic>
        <p:nvPicPr>
          <p:cNvPr id="7" name="Picture 1">
            <a:extLst>
              <a:ext uri="{FF2B5EF4-FFF2-40B4-BE49-F238E27FC236}">
                <a16:creationId xmlns:a16="http://schemas.microsoft.com/office/drawing/2014/main" xmlns="" id="{F5F11DC5-4415-4993-9664-D1CFCBD764CD}"/>
              </a:ext>
            </a:extLst>
          </p:cNvPr>
          <p:cNvPicPr>
            <a:picLocks noChangeAspect="1"/>
          </p:cNvPicPr>
          <p:nvPr/>
        </p:nvPicPr>
        <p:blipFill>
          <a:blip r:embed="rId3" cstate="print"/>
          <a:stretch/>
        </p:blipFill>
        <p:spPr>
          <a:xfrm>
            <a:off x="531111" y="1844824"/>
            <a:ext cx="4040889" cy="3244630"/>
          </a:xfrm>
          <a:prstGeom prst="rect">
            <a:avLst/>
          </a:prstGeom>
          <a:ln>
            <a:noFill/>
          </a:ln>
        </p:spPr>
      </p:pic>
      <p:sp>
        <p:nvSpPr>
          <p:cNvPr id="8" name="CustomShape 3">
            <a:extLst>
              <a:ext uri="{FF2B5EF4-FFF2-40B4-BE49-F238E27FC236}">
                <a16:creationId xmlns:a16="http://schemas.microsoft.com/office/drawing/2014/main" xmlns="" id="{642EF3FC-03B2-43A3-94EB-4A4421C0351C}"/>
              </a:ext>
            </a:extLst>
          </p:cNvPr>
          <p:cNvSpPr/>
          <p:nvPr/>
        </p:nvSpPr>
        <p:spPr>
          <a:xfrm>
            <a:off x="942643" y="5140081"/>
            <a:ext cx="3082249"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ctr">
              <a:lnSpc>
                <a:spcPct val="100000"/>
              </a:lnSpc>
            </a:pPr>
            <a:r>
              <a:rPr lang="en-US" sz="1400" b="0" strike="noStrike" spc="-1" dirty="0">
                <a:solidFill>
                  <a:srgbClr val="000000"/>
                </a:solidFill>
                <a:latin typeface="Times New Roman" panose="02020603050405020304" pitchFamily="18" charset="0"/>
                <a:cs typeface="Times New Roman" panose="02020603050405020304" pitchFamily="18" charset="0"/>
              </a:rPr>
              <a:t>HPGe GCD-20180 germanium detector</a:t>
            </a:r>
            <a:endParaRPr lang="en-US" sz="1400" b="0" strike="noStrike" spc="-1" dirty="0">
              <a:latin typeface="Times New Roman" panose="02020603050405020304" pitchFamily="18" charset="0"/>
              <a:cs typeface="Times New Roman" panose="02020603050405020304" pitchFamily="18" charset="0"/>
            </a:endParaRPr>
          </a:p>
        </p:txBody>
      </p:sp>
      <p:pic>
        <p:nvPicPr>
          <p:cNvPr id="9" name="Picture 2" descr="H:\институт физики 2021\new\background events and articles\fig_4_color.JPG">
            <a:extLst>
              <a:ext uri="{FF2B5EF4-FFF2-40B4-BE49-F238E27FC236}">
                <a16:creationId xmlns:a16="http://schemas.microsoft.com/office/drawing/2014/main" xmlns="" id="{E2A1F622-2DBF-4EE7-8F08-D59E06C74BEF}"/>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444" t="8566" r="13036" b="5416"/>
          <a:stretch/>
        </p:blipFill>
        <p:spPr bwMode="auto">
          <a:xfrm>
            <a:off x="2843808" y="3198147"/>
            <a:ext cx="3810912" cy="2952000"/>
          </a:xfrm>
          <a:prstGeom prst="rect">
            <a:avLst/>
          </a:prstGeom>
          <a:noFill/>
          <a:extLst>
            <a:ext uri="{909E8E84-426E-40DD-AFC4-6F175D3DCCD1}">
              <a14:hiddenFill xmlns:a14="http://schemas.microsoft.com/office/drawing/2010/main">
                <a:solidFill>
                  <a:srgbClr val="FFFFFF"/>
                </a:solidFill>
              </a14:hiddenFill>
            </a:ext>
          </a:extLst>
        </p:spPr>
      </p:pic>
      <p:sp>
        <p:nvSpPr>
          <p:cNvPr id="11" name="CustomShape 2">
            <a:extLst>
              <a:ext uri="{FF2B5EF4-FFF2-40B4-BE49-F238E27FC236}">
                <a16:creationId xmlns:a16="http://schemas.microsoft.com/office/drawing/2014/main" xmlns="" id="{1E55284E-DB18-4424-AF7F-302CAEE68370}"/>
              </a:ext>
            </a:extLst>
          </p:cNvPr>
          <p:cNvSpPr/>
          <p:nvPr/>
        </p:nvSpPr>
        <p:spPr>
          <a:xfrm>
            <a:off x="2483768" y="6095419"/>
            <a:ext cx="4791597" cy="644877"/>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just">
              <a:lnSpc>
                <a:spcPct val="100000"/>
              </a:lnSpc>
            </a:pPr>
            <a:r>
              <a:rPr lang="en-US" sz="1200" b="0" strike="noStrike" spc="-1" dirty="0">
                <a:solidFill>
                  <a:srgbClr val="000000"/>
                </a:solidFill>
                <a:latin typeface="Century Gothic"/>
              </a:rPr>
              <a:t>The number of background events in the detector normalized to the unity of time (1 hour) in ground-based measurements (a) and in underground measurements with protection (b).</a:t>
            </a:r>
            <a:endParaRPr lang="en-US" sz="1200" b="0" strike="noStrike" spc="-1" dirty="0">
              <a:latin typeface="Arial"/>
            </a:endParaRPr>
          </a:p>
        </p:txBody>
      </p:sp>
    </p:spTree>
    <p:extLst>
      <p:ext uri="{BB962C8B-B14F-4D97-AF65-F5344CB8AC3E}">
        <p14:creationId xmlns:p14="http://schemas.microsoft.com/office/powerpoint/2010/main" val="3790602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914400" y="255588"/>
            <a:ext cx="7772400" cy="562074"/>
          </a:xfrm>
        </p:spPr>
        <p:style>
          <a:lnRef idx="1">
            <a:schemeClr val="accent3"/>
          </a:lnRef>
          <a:fillRef idx="2">
            <a:schemeClr val="accent3"/>
          </a:fillRef>
          <a:effectRef idx="1">
            <a:schemeClr val="accent3"/>
          </a:effectRef>
          <a:fontRef idx="minor">
            <a:schemeClr val="dk1"/>
          </a:fontRef>
        </p:style>
        <p:txBody>
          <a:bodyPr>
            <a:normAutofit/>
          </a:bodyPr>
          <a:lstStyle/>
          <a:p>
            <a:pPr algn="ctr"/>
            <a:r>
              <a:rPr lang="hy-AM" sz="2000" b="1" u="sng"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ylfaen" pitchFamily="18" charset="0"/>
              </a:rPr>
              <a:t>Ի</a:t>
            </a:r>
            <a:r>
              <a:rPr lang="en-US" sz="2000" b="1" u="sng"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ylfaen" pitchFamily="18" charset="0"/>
              </a:rPr>
              <a:t>րականացված</a:t>
            </a:r>
            <a:r>
              <a:rPr lang="en-US" sz="2000" b="1" u="sng"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ylfaen" pitchFamily="18" charset="0"/>
              </a:rPr>
              <a:t> </a:t>
            </a:r>
            <a:r>
              <a:rPr lang="en-US" sz="2000" b="1" u="sng"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ylfaen" pitchFamily="18" charset="0"/>
              </a:rPr>
              <a:t>աշխատանքները</a:t>
            </a:r>
            <a:endParaRPr lang="hy-AM" sz="2000" b="1" u="sng"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ylfaen" pitchFamily="18" charset="0"/>
            </a:endParaRPr>
          </a:p>
        </p:txBody>
      </p:sp>
      <p:sp>
        <p:nvSpPr>
          <p:cNvPr id="9" name="Заголовок 1">
            <a:extLst>
              <a:ext uri="{FF2B5EF4-FFF2-40B4-BE49-F238E27FC236}">
                <a16:creationId xmlns:a16="http://schemas.microsoft.com/office/drawing/2014/main" xmlns="" id="{6E3C5E2F-6F89-4381-9E6F-31EFF81EB56E}"/>
              </a:ext>
            </a:extLst>
          </p:cNvPr>
          <p:cNvSpPr txBox="1">
            <a:spLocks/>
          </p:cNvSpPr>
          <p:nvPr/>
        </p:nvSpPr>
        <p:spPr>
          <a:xfrm>
            <a:off x="914400" y="255588"/>
            <a:ext cx="7772400" cy="562074"/>
          </a:xfrm>
          <a:prstGeom prst="rect">
            <a:avLst/>
          </a:prstGeom>
        </p:spPr>
        <p:style>
          <a:lnRef idx="1">
            <a:schemeClr val="accent3"/>
          </a:lnRef>
          <a:fillRef idx="2">
            <a:schemeClr val="accent3"/>
          </a:fillRef>
          <a:effectRef idx="1">
            <a:schemeClr val="accent3"/>
          </a:effectRef>
          <a:fontRef idx="minor">
            <a:schemeClr val="dk1"/>
          </a:fontRef>
        </p:style>
        <p:txBody>
          <a:bodyPr bIns="91440" anchor="b" anchorCtr="0">
            <a:normAutofit fontScale="85000" lnSpcReduction="20000"/>
          </a:bodyPr>
          <a:lstStyle>
            <a:lvl1pPr algn="l" rtl="0" eaLnBrk="1" latinLnBrk="0" hangingPunct="1">
              <a:spcBef>
                <a:spcPct val="0"/>
              </a:spcBef>
              <a:buNone/>
              <a:defRPr kumimoji="0" sz="4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ru-RU" sz="2000" b="1" u="sng"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ylfaen" pitchFamily="18" charset="0"/>
              </a:rPr>
              <a:t>ПОИСК ТЕТРАНЕЙТРОНА В РЕАКЦИИ ФОТОРАСЩЕПЛЕНИЯ ЯДРА ВИСМУТА</a:t>
            </a:r>
            <a:endParaRPr lang="hy-AM" sz="2000" b="1" u="sng"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ylfaen" pitchFamily="18" charset="0"/>
            </a:endParaRPr>
          </a:p>
        </p:txBody>
      </p:sp>
      <p:pic>
        <p:nvPicPr>
          <p:cNvPr id="4" name="Picture 3">
            <a:extLst>
              <a:ext uri="{FF2B5EF4-FFF2-40B4-BE49-F238E27FC236}">
                <a16:creationId xmlns:a16="http://schemas.microsoft.com/office/drawing/2014/main" xmlns="" id="{481E71CF-FFE3-4B3E-9A4A-F97F84EE14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1065" y="868680"/>
            <a:ext cx="7554965" cy="5303520"/>
          </a:xfrm>
          <a:prstGeom prst="rect">
            <a:avLst/>
          </a:prstGeom>
        </p:spPr>
      </p:pic>
    </p:spTree>
    <p:extLst>
      <p:ext uri="{BB962C8B-B14F-4D97-AF65-F5344CB8AC3E}">
        <p14:creationId xmlns:p14="http://schemas.microsoft.com/office/powerpoint/2010/main" val="2603692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4"/>
              <p:cNvSpPr/>
              <p:nvPr/>
            </p:nvSpPr>
            <p:spPr>
              <a:xfrm>
                <a:off x="1192147" y="1472952"/>
                <a:ext cx="331566" cy="3000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350" i="1">
                          <a:latin typeface="Cambria Math" panose="02040503050406030204" pitchFamily="18" charset="0"/>
                        </a:rPr>
                        <m:t>𝑌</m:t>
                      </m:r>
                    </m:oMath>
                  </m:oMathPara>
                </a14:m>
                <a:endParaRPr lang="en-US" sz="1350"/>
              </a:p>
            </p:txBody>
          </p:sp>
        </mc:Choice>
        <mc:Fallback xmlns="">
          <p:sp>
            <p:nvSpPr>
              <p:cNvPr id="5" name="Rectangle 4"/>
              <p:cNvSpPr>
                <a:spLocks noRot="1" noChangeAspect="1" noMove="1" noResize="1" noEditPoints="1" noAdjustHandles="1" noChangeArrowheads="1" noChangeShapeType="1" noTextEdit="1"/>
              </p:cNvSpPr>
              <p:nvPr/>
            </p:nvSpPr>
            <p:spPr>
              <a:xfrm>
                <a:off x="1192147" y="1472952"/>
                <a:ext cx="331566" cy="300082"/>
              </a:xfrm>
              <a:prstGeom prst="rect">
                <a:avLst/>
              </a:prstGeom>
              <a:blipFill>
                <a:blip r:embed="rId2"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1192147" y="1800184"/>
                <a:ext cx="358688" cy="3000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350" i="1">
                              <a:latin typeface="Cambria Math"/>
                            </a:rPr>
                          </m:ctrlPr>
                        </m:sSubPr>
                        <m:e>
                          <m:r>
                            <a:rPr lang="en-US" sz="1350" i="1">
                              <a:latin typeface="Cambria Math" panose="02040503050406030204" pitchFamily="18" charset="0"/>
                            </a:rPr>
                            <m:t>𝐼</m:t>
                          </m:r>
                        </m:e>
                        <m:sub>
                          <m:r>
                            <a:rPr lang="en-US" sz="1350" i="1">
                              <a:latin typeface="Cambria Math" panose="02040503050406030204" pitchFamily="18" charset="0"/>
                            </a:rPr>
                            <m:t>𝑒</m:t>
                          </m:r>
                        </m:sub>
                      </m:sSub>
                    </m:oMath>
                  </m:oMathPara>
                </a14:m>
                <a:endParaRPr lang="en-US" sz="1350"/>
              </a:p>
            </p:txBody>
          </p:sp>
        </mc:Choice>
        <mc:Fallback xmlns="">
          <p:sp>
            <p:nvSpPr>
              <p:cNvPr id="6" name="Rectangle 5"/>
              <p:cNvSpPr>
                <a:spLocks noRot="1" noChangeAspect="1" noMove="1" noResize="1" noEditPoints="1" noAdjustHandles="1" noChangeArrowheads="1" noChangeShapeType="1" noTextEdit="1"/>
              </p:cNvSpPr>
              <p:nvPr/>
            </p:nvSpPr>
            <p:spPr>
              <a:xfrm>
                <a:off x="1192147" y="1800184"/>
                <a:ext cx="358688" cy="300082"/>
              </a:xfrm>
              <a:prstGeom prst="rect">
                <a:avLst/>
              </a:prstGeom>
              <a:blipFill>
                <a:blip r:embed="rId3"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192147" y="2847347"/>
                <a:ext cx="426848" cy="3000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350" i="1">
                              <a:latin typeface="Cambria Math"/>
                            </a:rPr>
                          </m:ctrlPr>
                        </m:sSubPr>
                        <m:e>
                          <m:r>
                            <a:rPr lang="en-US" sz="1350" i="1">
                              <a:latin typeface="Cambria Math" panose="02040503050406030204" pitchFamily="18" charset="0"/>
                            </a:rPr>
                            <m:t>𝜎</m:t>
                          </m:r>
                        </m:e>
                        <m:sub>
                          <m:r>
                            <a:rPr lang="en-US" sz="1350" i="1">
                              <a:latin typeface="Cambria Math" panose="02040503050406030204" pitchFamily="18" charset="0"/>
                            </a:rPr>
                            <m:t>𝑤</m:t>
                          </m:r>
                        </m:sub>
                      </m:sSub>
                    </m:oMath>
                  </m:oMathPara>
                </a14:m>
                <a:endParaRPr lang="en-US" sz="1350"/>
              </a:p>
            </p:txBody>
          </p:sp>
        </mc:Choice>
        <mc:Fallback xmlns="">
          <p:sp>
            <p:nvSpPr>
              <p:cNvPr id="7" name="Rectangle 6"/>
              <p:cNvSpPr>
                <a:spLocks noRot="1" noChangeAspect="1" noMove="1" noResize="1" noEditPoints="1" noAdjustHandles="1" noChangeArrowheads="1" noChangeShapeType="1" noTextEdit="1"/>
              </p:cNvSpPr>
              <p:nvPr/>
            </p:nvSpPr>
            <p:spPr>
              <a:xfrm>
                <a:off x="1192147" y="2847347"/>
                <a:ext cx="426848" cy="300082"/>
              </a:xfrm>
              <a:prstGeom prst="rect">
                <a:avLst/>
              </a:prstGeom>
              <a:blipFill>
                <a:blip r:embed="rId4" cstate="print"/>
                <a:stretch>
                  <a:fillRect/>
                </a:stretch>
              </a:blipFill>
            </p:spPr>
            <p:txBody>
              <a:bodyPr/>
              <a:lstStyle/>
              <a:p>
                <a:r>
                  <a:rPr lang="en-US">
                    <a:noFill/>
                  </a:rPr>
                  <a:t> </a:t>
                </a:r>
              </a:p>
            </p:txBody>
          </p:sp>
        </mc:Fallback>
      </mc:AlternateContent>
      <p:sp>
        <p:nvSpPr>
          <p:cNvPr id="9" name="TextBox 8"/>
          <p:cNvSpPr txBox="1"/>
          <p:nvPr/>
        </p:nvSpPr>
        <p:spPr>
          <a:xfrm>
            <a:off x="1487563" y="1474286"/>
            <a:ext cx="2315510" cy="300082"/>
          </a:xfrm>
          <a:prstGeom prst="rect">
            <a:avLst/>
          </a:prstGeom>
          <a:noFill/>
        </p:spPr>
        <p:txBody>
          <a:bodyPr wrap="square" rtlCol="0">
            <a:spAutoFit/>
          </a:bodyPr>
          <a:lstStyle/>
          <a:p>
            <a:r>
              <a:rPr lang="en-US" sz="1350" dirty="0">
                <a:latin typeface="Sylfaen" panose="010A0502050306030303" pitchFamily="18" charset="0"/>
              </a:rPr>
              <a:t>- </a:t>
            </a:r>
            <a:r>
              <a:rPr lang="ru-RU" sz="1350" dirty="0">
                <a:latin typeface="Sylfaen" panose="010A0502050306030303" pitchFamily="18" charset="0"/>
              </a:rPr>
              <a:t>Выход реакции</a:t>
            </a:r>
            <a:r>
              <a:rPr lang="en-US" sz="1350" dirty="0">
                <a:latin typeface="Sylfaen" panose="010A0502050306030303" pitchFamily="18" charset="0"/>
              </a:rPr>
              <a:t>, </a:t>
            </a:r>
            <a:r>
              <a:rPr lang="ru-RU" sz="1350" dirty="0">
                <a:latin typeface="Sylfaen" panose="010A0502050306030303" pitchFamily="18" charset="0"/>
              </a:rPr>
              <a:t>сек</a:t>
            </a:r>
            <a:r>
              <a:rPr lang="en-US" sz="1350" baseline="30000" dirty="0">
                <a:latin typeface="Sylfaen" panose="010A0502050306030303" pitchFamily="18" charset="0"/>
              </a:rPr>
              <a:t>-1</a:t>
            </a:r>
            <a:endParaRPr lang="en-US" sz="1350" dirty="0">
              <a:latin typeface="Sylfaen" panose="010A0502050306030303" pitchFamily="18" charset="0"/>
            </a:endParaRPr>
          </a:p>
        </p:txBody>
      </p:sp>
      <p:sp>
        <p:nvSpPr>
          <p:cNvPr id="10" name="TextBox 9"/>
          <p:cNvSpPr txBox="1"/>
          <p:nvPr/>
        </p:nvSpPr>
        <p:spPr>
          <a:xfrm>
            <a:off x="1487563" y="1801949"/>
            <a:ext cx="4362518" cy="300082"/>
          </a:xfrm>
          <a:prstGeom prst="rect">
            <a:avLst/>
          </a:prstGeom>
          <a:noFill/>
        </p:spPr>
        <p:txBody>
          <a:bodyPr wrap="square" rtlCol="0">
            <a:spAutoFit/>
          </a:bodyPr>
          <a:lstStyle/>
          <a:p>
            <a:r>
              <a:rPr lang="en-US" sz="1350" dirty="0">
                <a:latin typeface="Sylfaen" panose="010A0502050306030303" pitchFamily="18" charset="0"/>
              </a:rPr>
              <a:t>- </a:t>
            </a:r>
            <a:r>
              <a:rPr lang="ru-RU" sz="1350" dirty="0">
                <a:latin typeface="Sylfaen" panose="010A0502050306030303" pitchFamily="18" charset="0"/>
              </a:rPr>
              <a:t> Средний ток первычный электронов,</a:t>
            </a:r>
            <a:r>
              <a:rPr lang="en-US" sz="1350" dirty="0">
                <a:latin typeface="Sylfaen" panose="010A0502050306030303" pitchFamily="18" charset="0"/>
              </a:rPr>
              <a:t> </a:t>
            </a:r>
            <a:r>
              <a:rPr lang="ru-RU" sz="1350" dirty="0">
                <a:latin typeface="Sylfaen" panose="010A0502050306030303" pitchFamily="18" charset="0"/>
              </a:rPr>
              <a:t>сек</a:t>
            </a:r>
            <a:r>
              <a:rPr lang="en-US" sz="1350" baseline="30000" dirty="0">
                <a:latin typeface="Sylfaen" panose="010A0502050306030303" pitchFamily="18" charset="0"/>
              </a:rPr>
              <a:t>-1</a:t>
            </a:r>
            <a:endParaRPr lang="en-US" sz="1350" dirty="0">
              <a:latin typeface="Sylfaen" panose="010A0502050306030303" pitchFamily="18" charset="0"/>
            </a:endParaRPr>
          </a:p>
        </p:txBody>
      </p:sp>
      <p:sp>
        <p:nvSpPr>
          <p:cNvPr id="11" name="TextBox 10"/>
          <p:cNvSpPr txBox="1"/>
          <p:nvPr/>
        </p:nvSpPr>
        <p:spPr>
          <a:xfrm>
            <a:off x="1484251" y="2522007"/>
            <a:ext cx="5824053" cy="300082"/>
          </a:xfrm>
          <a:prstGeom prst="rect">
            <a:avLst/>
          </a:prstGeom>
          <a:noFill/>
        </p:spPr>
        <p:txBody>
          <a:bodyPr wrap="square" rtlCol="0">
            <a:spAutoFit/>
          </a:bodyPr>
          <a:lstStyle/>
          <a:p>
            <a:r>
              <a:rPr lang="en-US" sz="1350" dirty="0">
                <a:latin typeface="Sylfaen" panose="010A0502050306030303" pitchFamily="18" charset="0"/>
              </a:rPr>
              <a:t>- </a:t>
            </a:r>
            <a:r>
              <a:rPr lang="ru-RU" sz="1350" dirty="0">
                <a:latin typeface="Sylfaen" panose="010A0502050306030303" pitchFamily="18" charset="0"/>
              </a:rPr>
              <a:t>количество ядер мишени на единичную площадь</a:t>
            </a:r>
            <a:r>
              <a:rPr lang="en-US" sz="1350" dirty="0">
                <a:latin typeface="Sylfaen" panose="010A0502050306030303" pitchFamily="18" charset="0"/>
              </a:rPr>
              <a:t>, </a:t>
            </a:r>
            <a:r>
              <a:rPr lang="ru-RU" sz="1350" dirty="0">
                <a:latin typeface="Sylfaen" panose="010A0502050306030303" pitchFamily="18" charset="0"/>
              </a:rPr>
              <a:t>см</a:t>
            </a:r>
            <a:r>
              <a:rPr lang="en-US" sz="1350" baseline="30000" dirty="0">
                <a:latin typeface="Sylfaen" panose="010A0502050306030303" pitchFamily="18" charset="0"/>
              </a:rPr>
              <a:t>-2</a:t>
            </a:r>
            <a:endParaRPr lang="en-US" sz="1350" dirty="0">
              <a:latin typeface="Sylfaen" panose="010A0502050306030303" pitchFamily="18" charset="0"/>
            </a:endParaRPr>
          </a:p>
        </p:txBody>
      </p:sp>
      <p:sp>
        <p:nvSpPr>
          <p:cNvPr id="12" name="TextBox 11"/>
          <p:cNvSpPr txBox="1"/>
          <p:nvPr/>
        </p:nvSpPr>
        <p:spPr>
          <a:xfrm>
            <a:off x="1489657" y="2854534"/>
            <a:ext cx="3768143" cy="300082"/>
          </a:xfrm>
          <a:prstGeom prst="rect">
            <a:avLst/>
          </a:prstGeom>
          <a:noFill/>
        </p:spPr>
        <p:txBody>
          <a:bodyPr wrap="square" rtlCol="0">
            <a:spAutoFit/>
          </a:bodyPr>
          <a:lstStyle/>
          <a:p>
            <a:r>
              <a:rPr lang="en-US" sz="1350" dirty="0">
                <a:latin typeface="Sylfaen" panose="010A0502050306030303" pitchFamily="18" charset="0"/>
              </a:rPr>
              <a:t>- </a:t>
            </a:r>
            <a:r>
              <a:rPr lang="ru-RU" sz="1350" dirty="0">
                <a:latin typeface="Sylfaen" panose="010A0502050306030303" pitchFamily="18" charset="0"/>
              </a:rPr>
              <a:t>взвешенное сечение реакции</a:t>
            </a:r>
            <a:r>
              <a:rPr lang="en-US" sz="1350" dirty="0">
                <a:latin typeface="Sylfaen" panose="010A0502050306030303" pitchFamily="18" charset="0"/>
              </a:rPr>
              <a:t>, </a:t>
            </a:r>
            <a:r>
              <a:rPr lang="ru-RU" sz="1350" dirty="0">
                <a:latin typeface="Sylfaen" panose="010A0502050306030303" pitchFamily="18" charset="0"/>
              </a:rPr>
              <a:t>см</a:t>
            </a:r>
            <a:r>
              <a:rPr lang="en-US" sz="1350" baseline="30000" dirty="0">
                <a:latin typeface="Sylfaen" panose="010A0502050306030303" pitchFamily="18" charset="0"/>
              </a:rPr>
              <a:t>2</a:t>
            </a:r>
            <a:endParaRPr lang="en-US" sz="1350" dirty="0">
              <a:latin typeface="Sylfaen" panose="010A0502050306030303" pitchFamily="18" charset="0"/>
            </a:endParaRPr>
          </a:p>
        </p:txBody>
      </p:sp>
      <p:sp>
        <p:nvSpPr>
          <p:cNvPr id="13" name="TextBox 12"/>
          <p:cNvSpPr txBox="1"/>
          <p:nvPr/>
        </p:nvSpPr>
        <p:spPr>
          <a:xfrm flipH="1">
            <a:off x="1192146" y="2126896"/>
            <a:ext cx="1926011" cy="369332"/>
          </a:xfrm>
          <a:prstGeom prst="rect">
            <a:avLst/>
          </a:prstGeom>
          <a:noFill/>
        </p:spPr>
        <p:txBody>
          <a:bodyPr wrap="square" rtlCol="0">
            <a:spAutoFit/>
          </a:bodyPr>
          <a:lstStyle/>
          <a:p>
            <a:r>
              <a:rPr lang="en-US" baseline="30000" dirty="0">
                <a:latin typeface="Sylfaen" panose="010A0502050306030303" pitchFamily="18" charset="0"/>
              </a:rPr>
              <a:t>65</a:t>
            </a:r>
            <a:r>
              <a:rPr lang="en-US" dirty="0">
                <a:latin typeface="Sylfaen" panose="010A0502050306030303" pitchFamily="18" charset="0"/>
              </a:rPr>
              <a:t>Cu</a:t>
            </a:r>
            <a:r>
              <a:rPr lang="ru-RU" dirty="0">
                <a:latin typeface="Sylfaen" panose="010A0502050306030303" pitchFamily="18" charset="0"/>
              </a:rPr>
              <a:t>(γ, </a:t>
            </a:r>
            <a:r>
              <a:rPr lang="en-US" dirty="0">
                <a:latin typeface="Sylfaen" panose="010A0502050306030303" pitchFamily="18" charset="0"/>
              </a:rPr>
              <a:t>n</a:t>
            </a:r>
            <a:r>
              <a:rPr lang="ru-RU" dirty="0">
                <a:latin typeface="Sylfaen" panose="010A0502050306030303" pitchFamily="18" charset="0"/>
              </a:rPr>
              <a:t>)</a:t>
            </a:r>
            <a:r>
              <a:rPr lang="en-US" baseline="30000" dirty="0">
                <a:latin typeface="Sylfaen" panose="010A0502050306030303" pitchFamily="18" charset="0"/>
              </a:rPr>
              <a:t>64</a:t>
            </a:r>
            <a:r>
              <a:rPr lang="en-US" dirty="0">
                <a:latin typeface="Sylfaen" panose="010A0502050306030303" pitchFamily="18" charset="0"/>
              </a:rPr>
              <a:t>Cu </a:t>
            </a:r>
          </a:p>
        </p:txBody>
      </p:sp>
      <mc:AlternateContent xmlns:mc="http://schemas.openxmlformats.org/markup-compatibility/2006" xmlns:a14="http://schemas.microsoft.com/office/drawing/2010/main">
        <mc:Choice Requires="a14">
          <p:sp>
            <p:nvSpPr>
              <p:cNvPr id="14" name="Rectangle 13"/>
              <p:cNvSpPr/>
              <p:nvPr/>
            </p:nvSpPr>
            <p:spPr>
              <a:xfrm>
                <a:off x="2000146" y="3382930"/>
                <a:ext cx="3320589" cy="6587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𝜎</m:t>
                          </m:r>
                        </m:e>
                        <m:sub>
                          <m:r>
                            <a:rPr lang="en-US" i="1">
                              <a:latin typeface="Cambria Math" panose="02040503050406030204" pitchFamily="18" charset="0"/>
                            </a:rPr>
                            <m:t>𝑤</m:t>
                          </m:r>
                        </m:sub>
                      </m:sSub>
                      <m:r>
                        <a:rPr lang="en-US">
                          <a:latin typeface="Cambria Math" panose="02040503050406030204" pitchFamily="18" charset="0"/>
                        </a:rPr>
                        <m:t>= </m:t>
                      </m:r>
                      <m:nary>
                        <m:naryPr>
                          <m:subHide m:val="on"/>
                          <m:supHide m:val="on"/>
                          <m:ctrlPr>
                            <a:rPr lang="en-US" i="1">
                              <a:latin typeface="Cambria Math"/>
                            </a:rPr>
                          </m:ctrlPr>
                        </m:naryPr>
                        <m:sub/>
                        <m:sup/>
                        <m:e>
                          <m:r>
                            <a:rPr lang="en-US" i="1">
                              <a:latin typeface="Cambria Math" panose="02040503050406030204" pitchFamily="18" charset="0"/>
                            </a:rPr>
                            <m:t>𝜎</m:t>
                          </m:r>
                          <m:d>
                            <m:dPr>
                              <m:ctrlPr>
                                <a:rPr lang="en-US" i="1">
                                  <a:latin typeface="Cambria Math"/>
                                </a:rPr>
                              </m:ctrlPr>
                            </m:dPr>
                            <m:e>
                              <m:sSub>
                                <m:sSubPr>
                                  <m:ctrlPr>
                                    <a:rPr lang="en-US" i="1">
                                      <a:latin typeface="Cambria Math"/>
                                    </a:rPr>
                                  </m:ctrlPr>
                                </m:sSubPr>
                                <m:e>
                                  <m:r>
                                    <a:rPr lang="en-US" i="1">
                                      <a:latin typeface="Cambria Math" panose="02040503050406030204" pitchFamily="18" charset="0"/>
                                    </a:rPr>
                                    <m:t>𝐸</m:t>
                                  </m:r>
                                </m:e>
                                <m:sub>
                                  <m:r>
                                    <a:rPr lang="en-US" i="1">
                                      <a:latin typeface="Cambria Math" panose="02040503050406030204" pitchFamily="18" charset="0"/>
                                    </a:rPr>
                                    <m:t>𝛾</m:t>
                                  </m:r>
                                </m:sub>
                              </m:sSub>
                            </m:e>
                          </m:d>
                          <m:r>
                            <a:rPr lang="en-US">
                              <a:latin typeface="Cambria Math" panose="02040503050406030204" pitchFamily="18" charset="0"/>
                            </a:rPr>
                            <m:t>×</m:t>
                          </m:r>
                          <m:r>
                            <m:rPr>
                              <m:sty m:val="p"/>
                            </m:rPr>
                            <a:rPr lang="en-US">
                              <a:latin typeface="Cambria Math" panose="02040503050406030204" pitchFamily="18" charset="0"/>
                            </a:rPr>
                            <m:t>W</m:t>
                          </m:r>
                          <m:d>
                            <m:dPr>
                              <m:ctrlPr>
                                <a:rPr lang="en-US" i="1">
                                  <a:latin typeface="Cambria Math"/>
                                </a:rPr>
                              </m:ctrlPr>
                            </m:dPr>
                            <m:e>
                              <m:sSub>
                                <m:sSubPr>
                                  <m:ctrlPr>
                                    <a:rPr lang="en-US" i="1">
                                      <a:latin typeface="Cambria Math"/>
                                    </a:rPr>
                                  </m:ctrlPr>
                                </m:sSubPr>
                                <m:e>
                                  <m:r>
                                    <a:rPr lang="en-US" i="1">
                                      <a:latin typeface="Cambria Math" panose="02040503050406030204" pitchFamily="18" charset="0"/>
                                    </a:rPr>
                                    <m:t>𝐸</m:t>
                                  </m:r>
                                </m:e>
                                <m:sub>
                                  <m:r>
                                    <a:rPr lang="en-US" i="1">
                                      <a:latin typeface="Cambria Math" panose="02040503050406030204" pitchFamily="18" charset="0"/>
                                    </a:rPr>
                                    <m:t>𝛾</m:t>
                                  </m:r>
                                </m:sub>
                              </m:sSub>
                              <m:sSub>
                                <m:sSubPr>
                                  <m:ctrlPr>
                                    <a:rPr lang="en-US" i="1">
                                      <a:latin typeface="Cambria Math"/>
                                    </a:rPr>
                                  </m:ctrlPr>
                                </m:sSubPr>
                                <m:e>
                                  <m:r>
                                    <a:rPr lang="en-US">
                                      <a:latin typeface="Cambria Math" panose="02040503050406030204" pitchFamily="18" charset="0"/>
                                    </a:rPr>
                                    <m:t>,</m:t>
                                  </m:r>
                                  <m:r>
                                    <a:rPr lang="en-US" i="1">
                                      <a:latin typeface="Cambria Math" panose="02040503050406030204" pitchFamily="18" charset="0"/>
                                    </a:rPr>
                                    <m:t>𝐸</m:t>
                                  </m:r>
                                </m:e>
                                <m:sub>
                                  <m:r>
                                    <a:rPr lang="en-US" i="1">
                                      <a:latin typeface="Cambria Math" panose="02040503050406030204" pitchFamily="18" charset="0"/>
                                    </a:rPr>
                                    <m:t>𝑒</m:t>
                                  </m:r>
                                </m:sub>
                              </m:sSub>
                            </m:e>
                          </m:d>
                          <m:r>
                            <a:rPr lang="en-US" i="1">
                              <a:latin typeface="Cambria Math" panose="02040503050406030204" pitchFamily="18" charset="0"/>
                            </a:rPr>
                            <m:t>𝑑</m:t>
                          </m:r>
                          <m:sSub>
                            <m:sSubPr>
                              <m:ctrlPr>
                                <a:rPr lang="en-US" i="1">
                                  <a:latin typeface="Cambria Math"/>
                                </a:rPr>
                              </m:ctrlPr>
                            </m:sSubPr>
                            <m:e>
                              <m:r>
                                <a:rPr lang="en-US" i="1">
                                  <a:latin typeface="Cambria Math" panose="02040503050406030204" pitchFamily="18" charset="0"/>
                                </a:rPr>
                                <m:t>𝐸</m:t>
                              </m:r>
                            </m:e>
                            <m:sub>
                              <m:r>
                                <a:rPr lang="en-US" i="1">
                                  <a:latin typeface="Cambria Math" panose="02040503050406030204" pitchFamily="18" charset="0"/>
                                </a:rPr>
                                <m:t>𝛾</m:t>
                              </m:r>
                            </m:sub>
                          </m:sSub>
                        </m:e>
                      </m:nary>
                    </m:oMath>
                  </m:oMathPara>
                </a14:m>
                <a:endParaRPr lang="en-US"/>
              </a:p>
            </p:txBody>
          </p:sp>
        </mc:Choice>
        <mc:Fallback xmlns="">
          <p:sp>
            <p:nvSpPr>
              <p:cNvPr id="14" name="Rectangle 13"/>
              <p:cNvSpPr>
                <a:spLocks noRot="1" noChangeAspect="1" noMove="1" noResize="1" noEditPoints="1" noAdjustHandles="1" noChangeArrowheads="1" noChangeShapeType="1" noTextEdit="1"/>
              </p:cNvSpPr>
              <p:nvPr/>
            </p:nvSpPr>
            <p:spPr>
              <a:xfrm>
                <a:off x="2000146" y="3382930"/>
                <a:ext cx="3320589" cy="658770"/>
              </a:xfrm>
              <a:prstGeom prst="rect">
                <a:avLst/>
              </a:prstGeom>
              <a:blipFill>
                <a:blip r:embed="rId5"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1975305" y="4041700"/>
                <a:ext cx="994055" cy="3315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1350">
                          <a:latin typeface="Cambria Math" panose="02040503050406030204" pitchFamily="18" charset="0"/>
                        </a:rPr>
                        <m:t>W</m:t>
                      </m:r>
                      <m:d>
                        <m:dPr>
                          <m:ctrlPr>
                            <a:rPr lang="en-US" sz="1350" i="1">
                              <a:latin typeface="Cambria Math"/>
                            </a:rPr>
                          </m:ctrlPr>
                        </m:dPr>
                        <m:e>
                          <m:sSub>
                            <m:sSubPr>
                              <m:ctrlPr>
                                <a:rPr lang="en-US" sz="1350" i="1">
                                  <a:latin typeface="Cambria Math"/>
                                </a:rPr>
                              </m:ctrlPr>
                            </m:sSubPr>
                            <m:e>
                              <m:r>
                                <a:rPr lang="en-US" sz="1350" i="1">
                                  <a:latin typeface="Cambria Math" panose="02040503050406030204" pitchFamily="18" charset="0"/>
                                </a:rPr>
                                <m:t>𝐸</m:t>
                              </m:r>
                            </m:e>
                            <m:sub>
                              <m:r>
                                <a:rPr lang="en-US" sz="1350" i="1">
                                  <a:latin typeface="Cambria Math" panose="02040503050406030204" pitchFamily="18" charset="0"/>
                                </a:rPr>
                                <m:t>𝛾</m:t>
                              </m:r>
                            </m:sub>
                          </m:sSub>
                          <m:sSub>
                            <m:sSubPr>
                              <m:ctrlPr>
                                <a:rPr lang="en-US" sz="1350" i="1">
                                  <a:latin typeface="Cambria Math"/>
                                </a:rPr>
                              </m:ctrlPr>
                            </m:sSubPr>
                            <m:e>
                              <m:r>
                                <a:rPr lang="en-US" sz="1350">
                                  <a:latin typeface="Cambria Math" panose="02040503050406030204" pitchFamily="18" charset="0"/>
                                </a:rPr>
                                <m:t>,</m:t>
                              </m:r>
                              <m:r>
                                <a:rPr lang="en-US" sz="1350" i="1">
                                  <a:latin typeface="Cambria Math" panose="02040503050406030204" pitchFamily="18" charset="0"/>
                                </a:rPr>
                                <m:t>𝐸</m:t>
                              </m:r>
                            </m:e>
                            <m:sub>
                              <m:r>
                                <a:rPr lang="en-US" sz="1350" i="1">
                                  <a:latin typeface="Cambria Math" panose="02040503050406030204" pitchFamily="18" charset="0"/>
                                </a:rPr>
                                <m:t>𝑒</m:t>
                              </m:r>
                            </m:sub>
                          </m:sSub>
                        </m:e>
                      </m:d>
                    </m:oMath>
                  </m:oMathPara>
                </a14:m>
                <a:endParaRPr lang="en-US" sz="1350"/>
              </a:p>
            </p:txBody>
          </p:sp>
        </mc:Choice>
        <mc:Fallback xmlns="">
          <p:sp>
            <p:nvSpPr>
              <p:cNvPr id="15" name="Rectangle 14"/>
              <p:cNvSpPr>
                <a:spLocks noRot="1" noChangeAspect="1" noMove="1" noResize="1" noEditPoints="1" noAdjustHandles="1" noChangeArrowheads="1" noChangeShapeType="1" noTextEdit="1"/>
              </p:cNvSpPr>
              <p:nvPr/>
            </p:nvSpPr>
            <p:spPr>
              <a:xfrm>
                <a:off x="1975305" y="4041700"/>
                <a:ext cx="994055" cy="331566"/>
              </a:xfrm>
              <a:prstGeom prst="rect">
                <a:avLst/>
              </a:prstGeom>
              <a:blipFill>
                <a:blip r:embed="rId6" cstate="print"/>
                <a:stretch>
                  <a:fillRect/>
                </a:stretch>
              </a:blipFill>
            </p:spPr>
            <p:txBody>
              <a:bodyPr/>
              <a:lstStyle/>
              <a:p>
                <a:r>
                  <a:rPr lang="en-US">
                    <a:noFill/>
                  </a:rPr>
                  <a:t> </a:t>
                </a:r>
              </a:p>
            </p:txBody>
          </p:sp>
        </mc:Fallback>
      </mc:AlternateContent>
      <p:sp>
        <p:nvSpPr>
          <p:cNvPr id="16" name="TextBox 15"/>
          <p:cNvSpPr txBox="1"/>
          <p:nvPr/>
        </p:nvSpPr>
        <p:spPr>
          <a:xfrm>
            <a:off x="3118157" y="2147678"/>
            <a:ext cx="2257931" cy="300082"/>
          </a:xfrm>
          <a:prstGeom prst="rect">
            <a:avLst/>
          </a:prstGeom>
          <a:noFill/>
        </p:spPr>
        <p:txBody>
          <a:bodyPr wrap="square" rtlCol="0">
            <a:spAutoFit/>
          </a:bodyPr>
          <a:lstStyle/>
          <a:p>
            <a:r>
              <a:rPr lang="en-US" sz="1350" dirty="0">
                <a:latin typeface="Sylfaen" panose="010A0502050306030303" pitchFamily="18" charset="0"/>
              </a:rPr>
              <a:t>- </a:t>
            </a:r>
            <a:r>
              <a:rPr lang="ru-RU" sz="1350" dirty="0">
                <a:latin typeface="Sylfaen" panose="010A0502050306030303" pitchFamily="18" charset="0"/>
              </a:rPr>
              <a:t>Мониторная реакция</a:t>
            </a:r>
            <a:endParaRPr lang="en-US" sz="1350" dirty="0">
              <a:latin typeface="Sylfaen" panose="010A0502050306030303" pitchFamily="18" charset="0"/>
            </a:endParaRPr>
          </a:p>
        </p:txBody>
      </p:sp>
      <p:sp>
        <p:nvSpPr>
          <p:cNvPr id="17" name="TextBox 16"/>
          <p:cNvSpPr txBox="1"/>
          <p:nvPr/>
        </p:nvSpPr>
        <p:spPr>
          <a:xfrm>
            <a:off x="2843808" y="4016098"/>
            <a:ext cx="5437094" cy="507831"/>
          </a:xfrm>
          <a:prstGeom prst="rect">
            <a:avLst/>
          </a:prstGeom>
          <a:noFill/>
        </p:spPr>
        <p:txBody>
          <a:bodyPr wrap="square" rtlCol="0">
            <a:spAutoFit/>
          </a:bodyPr>
          <a:lstStyle/>
          <a:p>
            <a:r>
              <a:rPr lang="en-US" sz="1350" dirty="0">
                <a:latin typeface="Sylfaen" panose="010A0502050306030303" pitchFamily="18" charset="0"/>
              </a:rPr>
              <a:t>- </a:t>
            </a:r>
            <a:r>
              <a:rPr lang="ru-RU" sz="1350" dirty="0">
                <a:latin typeface="Sylfaen" panose="010A0502050306030303" pitchFamily="18" charset="0"/>
              </a:rPr>
              <a:t>Нормированный спектр тормазных фотонов (вычисляемым при помощи программного пакета </a:t>
            </a:r>
            <a:r>
              <a:rPr lang="en-US" sz="1350" dirty="0">
                <a:latin typeface="Sylfaen" panose="010A0502050306030303" pitchFamily="18" charset="0"/>
              </a:rPr>
              <a:t>GEANT</a:t>
            </a:r>
            <a:r>
              <a:rPr lang="ru-RU" sz="1350" dirty="0">
                <a:latin typeface="Sylfaen" panose="010A0502050306030303" pitchFamily="18" charset="0"/>
              </a:rPr>
              <a:t>4)</a:t>
            </a:r>
            <a:endParaRPr lang="en-US" sz="1350" dirty="0">
              <a:latin typeface="Sylfaen" panose="010A0502050306030303" pitchFamily="18" charset="0"/>
            </a:endParaRPr>
          </a:p>
        </p:txBody>
      </p:sp>
      <mc:AlternateContent xmlns:mc="http://schemas.openxmlformats.org/markup-compatibility/2006" xmlns:a14="http://schemas.microsoft.com/office/drawing/2010/main">
        <mc:Choice Requires="a14">
          <p:sp>
            <p:nvSpPr>
              <p:cNvPr id="18" name="Rectangle 17"/>
              <p:cNvSpPr/>
              <p:nvPr/>
            </p:nvSpPr>
            <p:spPr>
              <a:xfrm>
                <a:off x="2002752" y="4941257"/>
                <a:ext cx="2778902" cy="67999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&lt;</m:t>
                      </m:r>
                      <m:r>
                        <a:rPr lang="en-US" i="1">
                          <a:latin typeface="Cambria Math" panose="02040503050406030204" pitchFamily="18" charset="0"/>
                        </a:rPr>
                        <m:t>𝜎</m:t>
                      </m:r>
                      <m:r>
                        <a:rPr lang="en-US">
                          <a:latin typeface="Cambria Math" panose="02040503050406030204" pitchFamily="18" charset="0"/>
                        </a:rPr>
                        <m:t>&gt; = </m:t>
                      </m:r>
                      <m:f>
                        <m:fPr>
                          <m:ctrlPr>
                            <a:rPr lang="en-US" i="1">
                              <a:latin typeface="Cambria Math"/>
                            </a:rPr>
                          </m:ctrlPr>
                        </m:fPr>
                        <m:num>
                          <m:sSub>
                            <m:sSubPr>
                              <m:ctrlPr>
                                <a:rPr lang="en-US" i="1">
                                  <a:latin typeface="Cambria Math"/>
                                </a:rPr>
                              </m:ctrlPr>
                            </m:sSubPr>
                            <m:e>
                              <m:r>
                                <a:rPr lang="en-US" i="1">
                                  <a:latin typeface="Cambria Math" panose="02040503050406030204" pitchFamily="18" charset="0"/>
                                </a:rPr>
                                <m:t>𝜎</m:t>
                              </m:r>
                            </m:e>
                            <m:sub>
                              <m:r>
                                <a:rPr lang="en-US" i="1">
                                  <a:latin typeface="Cambria Math" panose="02040503050406030204" pitchFamily="18" charset="0"/>
                                </a:rPr>
                                <m:t>𝑤</m:t>
                              </m:r>
                            </m:sub>
                          </m:sSub>
                        </m:num>
                        <m:den>
                          <m:nary>
                            <m:naryPr>
                              <m:subHide m:val="on"/>
                              <m:supHide m:val="on"/>
                              <m:ctrlPr>
                                <a:rPr lang="en-US" i="1">
                                  <a:latin typeface="Cambria Math"/>
                                </a:rPr>
                              </m:ctrlPr>
                            </m:naryPr>
                            <m:sub/>
                            <m:sup/>
                            <m:e>
                              <m:r>
                                <m:rPr>
                                  <m:sty m:val="p"/>
                                </m:rPr>
                                <a:rPr lang="en-US">
                                  <a:latin typeface="Cambria Math" panose="02040503050406030204" pitchFamily="18" charset="0"/>
                                </a:rPr>
                                <m:t>W</m:t>
                              </m:r>
                              <m:d>
                                <m:dPr>
                                  <m:ctrlPr>
                                    <a:rPr lang="en-US" i="1">
                                      <a:latin typeface="Cambria Math"/>
                                    </a:rPr>
                                  </m:ctrlPr>
                                </m:dPr>
                                <m:e>
                                  <m:sSub>
                                    <m:sSubPr>
                                      <m:ctrlPr>
                                        <a:rPr lang="en-US" i="1">
                                          <a:latin typeface="Cambria Math"/>
                                        </a:rPr>
                                      </m:ctrlPr>
                                    </m:sSubPr>
                                    <m:e>
                                      <m:r>
                                        <a:rPr lang="en-US" i="1">
                                          <a:latin typeface="Cambria Math" panose="02040503050406030204" pitchFamily="18" charset="0"/>
                                        </a:rPr>
                                        <m:t>𝐸</m:t>
                                      </m:r>
                                    </m:e>
                                    <m:sub>
                                      <m:r>
                                        <a:rPr lang="en-US" i="1">
                                          <a:latin typeface="Cambria Math" panose="02040503050406030204" pitchFamily="18" charset="0"/>
                                        </a:rPr>
                                        <m:t>𝛾</m:t>
                                      </m:r>
                                    </m:sub>
                                  </m:sSub>
                                  <m:sSub>
                                    <m:sSubPr>
                                      <m:ctrlPr>
                                        <a:rPr lang="en-US" i="1">
                                          <a:latin typeface="Cambria Math"/>
                                        </a:rPr>
                                      </m:ctrlPr>
                                    </m:sSubPr>
                                    <m:e>
                                      <m:r>
                                        <a:rPr lang="en-US">
                                          <a:latin typeface="Cambria Math" panose="02040503050406030204" pitchFamily="18" charset="0"/>
                                        </a:rPr>
                                        <m:t>,</m:t>
                                      </m:r>
                                      <m:r>
                                        <a:rPr lang="en-US" i="1">
                                          <a:latin typeface="Cambria Math" panose="02040503050406030204" pitchFamily="18" charset="0"/>
                                        </a:rPr>
                                        <m:t>𝐸</m:t>
                                      </m:r>
                                    </m:e>
                                    <m:sub>
                                      <m:r>
                                        <a:rPr lang="en-US" i="1">
                                          <a:latin typeface="Cambria Math" panose="02040503050406030204" pitchFamily="18" charset="0"/>
                                        </a:rPr>
                                        <m:t>𝑒</m:t>
                                      </m:r>
                                    </m:sub>
                                  </m:sSub>
                                </m:e>
                              </m:d>
                              <m:r>
                                <a:rPr lang="en-US" i="1">
                                  <a:latin typeface="Cambria Math" panose="02040503050406030204" pitchFamily="18" charset="0"/>
                                </a:rPr>
                                <m:t>𝑑</m:t>
                              </m:r>
                              <m:sSub>
                                <m:sSubPr>
                                  <m:ctrlPr>
                                    <a:rPr lang="en-US" i="1">
                                      <a:latin typeface="Cambria Math"/>
                                    </a:rPr>
                                  </m:ctrlPr>
                                </m:sSubPr>
                                <m:e>
                                  <m:r>
                                    <a:rPr lang="en-US" i="1">
                                      <a:latin typeface="Cambria Math" panose="02040503050406030204" pitchFamily="18" charset="0"/>
                                    </a:rPr>
                                    <m:t>𝐸</m:t>
                                  </m:r>
                                </m:e>
                                <m:sub>
                                  <m:r>
                                    <a:rPr lang="en-US" i="1">
                                      <a:latin typeface="Cambria Math" panose="02040503050406030204" pitchFamily="18" charset="0"/>
                                    </a:rPr>
                                    <m:t>𝛾</m:t>
                                  </m:r>
                                </m:sub>
                              </m:sSub>
                            </m:e>
                          </m:nary>
                        </m:den>
                      </m:f>
                    </m:oMath>
                  </m:oMathPara>
                </a14:m>
                <a:endParaRPr lang="en-US"/>
              </a:p>
            </p:txBody>
          </p:sp>
        </mc:Choice>
        <mc:Fallback xmlns="">
          <p:sp>
            <p:nvSpPr>
              <p:cNvPr id="18" name="Rectangle 17"/>
              <p:cNvSpPr>
                <a:spLocks noRot="1" noChangeAspect="1" noMove="1" noResize="1" noEditPoints="1" noAdjustHandles="1" noChangeArrowheads="1" noChangeShapeType="1" noTextEdit="1"/>
              </p:cNvSpPr>
              <p:nvPr/>
            </p:nvSpPr>
            <p:spPr>
              <a:xfrm>
                <a:off x="2002752" y="4941257"/>
                <a:ext cx="2778902" cy="679994"/>
              </a:xfrm>
              <a:prstGeom prst="rect">
                <a:avLst/>
              </a:prstGeom>
              <a:blipFill>
                <a:blip r:embed="rId7" cstate="print"/>
                <a:stretch>
                  <a:fillRect/>
                </a:stretch>
              </a:blipFill>
            </p:spPr>
            <p:txBody>
              <a:bodyPr/>
              <a:lstStyle/>
              <a:p>
                <a:r>
                  <a:rPr lang="en-US">
                    <a:noFill/>
                  </a:rPr>
                  <a:t> </a:t>
                </a:r>
              </a:p>
            </p:txBody>
          </p:sp>
        </mc:Fallback>
      </mc:AlternateContent>
      <p:sp>
        <p:nvSpPr>
          <p:cNvPr id="19" name="TextBox 18"/>
          <p:cNvSpPr txBox="1"/>
          <p:nvPr/>
        </p:nvSpPr>
        <p:spPr>
          <a:xfrm>
            <a:off x="4719372" y="5055869"/>
            <a:ext cx="4304447" cy="507831"/>
          </a:xfrm>
          <a:prstGeom prst="rect">
            <a:avLst/>
          </a:prstGeom>
          <a:noFill/>
        </p:spPr>
        <p:txBody>
          <a:bodyPr wrap="square" rtlCol="0">
            <a:spAutoFit/>
          </a:bodyPr>
          <a:lstStyle/>
          <a:p>
            <a:r>
              <a:rPr lang="en-US" sz="1350" dirty="0">
                <a:latin typeface="Sylfaen" panose="010A0502050306030303" pitchFamily="18" charset="0"/>
              </a:rPr>
              <a:t>-</a:t>
            </a:r>
            <a:r>
              <a:rPr lang="ru-RU" sz="1350" dirty="0">
                <a:latin typeface="Sylfaen" panose="010A0502050306030303" pitchFamily="18" charset="0"/>
              </a:rPr>
              <a:t> Сечение усредненный по спектрам тормозных фотонов</a:t>
            </a:r>
            <a:endParaRPr lang="en-US" sz="1350" dirty="0">
              <a:latin typeface="Sylfaen" panose="010A0502050306030303"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1192147" y="2519007"/>
                <a:ext cx="374590" cy="3000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350" i="1">
                              <a:latin typeface="Cambria Math"/>
                            </a:rPr>
                          </m:ctrlPr>
                        </m:sSubPr>
                        <m:e>
                          <m:r>
                            <a:rPr lang="en-US" sz="1350" i="1">
                              <a:latin typeface="Cambria Math" panose="02040503050406030204" pitchFamily="18" charset="0"/>
                            </a:rPr>
                            <m:t>𝜈</m:t>
                          </m:r>
                        </m:e>
                        <m:sub>
                          <m:r>
                            <a:rPr lang="en-US" sz="1350" i="1">
                              <a:latin typeface="Cambria Math" panose="02040503050406030204" pitchFamily="18" charset="0"/>
                            </a:rPr>
                            <m:t>𝑡</m:t>
                          </m:r>
                        </m:sub>
                      </m:sSub>
                    </m:oMath>
                  </m:oMathPara>
                </a14:m>
                <a:endParaRPr lang="en-US" sz="1350"/>
              </a:p>
            </p:txBody>
          </p:sp>
        </mc:Choice>
        <mc:Fallback xmlns="">
          <p:sp>
            <p:nvSpPr>
              <p:cNvPr id="2" name="Rectangle 1"/>
              <p:cNvSpPr>
                <a:spLocks noRot="1" noChangeAspect="1" noMove="1" noResize="1" noEditPoints="1" noAdjustHandles="1" noChangeArrowheads="1" noChangeShapeType="1" noTextEdit="1"/>
              </p:cNvSpPr>
              <p:nvPr/>
            </p:nvSpPr>
            <p:spPr>
              <a:xfrm>
                <a:off x="1192147" y="2519007"/>
                <a:ext cx="374590" cy="300082"/>
              </a:xfrm>
              <a:prstGeom prst="rect">
                <a:avLst/>
              </a:prstGeom>
              <a:blipFill>
                <a:blip r:embed="rId8"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1192147" y="1074599"/>
                <a:ext cx="192065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𝑌</m:t>
                      </m:r>
                      <m:r>
                        <a:rPr lang="en-US">
                          <a:latin typeface="Cambria Math" panose="02040503050406030204" pitchFamily="18" charset="0"/>
                        </a:rPr>
                        <m:t>= </m:t>
                      </m:r>
                      <m:sSub>
                        <m:sSubPr>
                          <m:ctrlPr>
                            <a:rPr lang="en-US" i="1">
                              <a:latin typeface="Cambria Math"/>
                            </a:rPr>
                          </m:ctrlPr>
                        </m:sSubPr>
                        <m:e>
                          <m:r>
                            <a:rPr lang="en-US" i="1">
                              <a:latin typeface="Cambria Math" panose="02040503050406030204" pitchFamily="18" charset="0"/>
                            </a:rPr>
                            <m:t>𝐼</m:t>
                          </m:r>
                        </m:e>
                        <m:sub>
                          <m:r>
                            <a:rPr lang="en-US" i="1">
                              <a:latin typeface="Cambria Math" panose="02040503050406030204" pitchFamily="18" charset="0"/>
                            </a:rPr>
                            <m:t>𝑒</m:t>
                          </m:r>
                        </m:sub>
                      </m:sSub>
                      <m:r>
                        <a:rPr lang="en-US">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𝜈</m:t>
                          </m:r>
                        </m:e>
                        <m:sub>
                          <m:r>
                            <a:rPr lang="en-US" i="1">
                              <a:latin typeface="Cambria Math" panose="02040503050406030204" pitchFamily="18" charset="0"/>
                            </a:rPr>
                            <m:t>𝑡</m:t>
                          </m:r>
                        </m:sub>
                      </m:sSub>
                      <m:r>
                        <a:rPr lang="en-US">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𝜎</m:t>
                          </m:r>
                        </m:e>
                        <m:sub>
                          <m:r>
                            <a:rPr lang="en-US" i="1">
                              <a:latin typeface="Cambria Math" panose="02040503050406030204" pitchFamily="18" charset="0"/>
                            </a:rPr>
                            <m:t>𝑤</m:t>
                          </m:r>
                        </m:sub>
                      </m:sSub>
                    </m:oMath>
                  </m:oMathPara>
                </a14:m>
                <a:endParaRPr lang="en-US"/>
              </a:p>
            </p:txBody>
          </p:sp>
        </mc:Choice>
        <mc:Fallback xmlns="">
          <p:sp>
            <p:nvSpPr>
              <p:cNvPr id="3" name="Rectangle 2"/>
              <p:cNvSpPr>
                <a:spLocks noRot="1" noChangeAspect="1" noMove="1" noResize="1" noEditPoints="1" noAdjustHandles="1" noChangeArrowheads="1" noChangeShapeType="1" noTextEdit="1"/>
              </p:cNvSpPr>
              <p:nvPr/>
            </p:nvSpPr>
            <p:spPr>
              <a:xfrm>
                <a:off x="1192147" y="1074599"/>
                <a:ext cx="1920654" cy="369332"/>
              </a:xfrm>
              <a:prstGeom prst="rect">
                <a:avLst/>
              </a:prstGeom>
              <a:blipFill>
                <a:blip r:embed="rId9"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2000146" y="4451668"/>
                <a:ext cx="667940" cy="3315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350" i="1">
                          <a:latin typeface="Cambria Math" panose="02040503050406030204" pitchFamily="18" charset="0"/>
                        </a:rPr>
                        <m:t>𝜎</m:t>
                      </m:r>
                      <m:d>
                        <m:dPr>
                          <m:ctrlPr>
                            <a:rPr lang="en-US" sz="1350" i="1">
                              <a:latin typeface="Cambria Math"/>
                            </a:rPr>
                          </m:ctrlPr>
                        </m:dPr>
                        <m:e>
                          <m:sSub>
                            <m:sSubPr>
                              <m:ctrlPr>
                                <a:rPr lang="en-US" sz="1350" i="1">
                                  <a:latin typeface="Cambria Math"/>
                                </a:rPr>
                              </m:ctrlPr>
                            </m:sSubPr>
                            <m:e>
                              <m:r>
                                <a:rPr lang="en-US" sz="1350" i="1">
                                  <a:latin typeface="Cambria Math" panose="02040503050406030204" pitchFamily="18" charset="0"/>
                                </a:rPr>
                                <m:t>𝐸</m:t>
                              </m:r>
                            </m:e>
                            <m:sub>
                              <m:r>
                                <a:rPr lang="en-US" sz="1350" i="1">
                                  <a:latin typeface="Cambria Math" panose="02040503050406030204" pitchFamily="18" charset="0"/>
                                </a:rPr>
                                <m:t>𝛾</m:t>
                              </m:r>
                            </m:sub>
                          </m:sSub>
                        </m:e>
                      </m:d>
                    </m:oMath>
                  </m:oMathPara>
                </a14:m>
                <a:endParaRPr lang="en-US" sz="1350"/>
              </a:p>
            </p:txBody>
          </p:sp>
        </mc:Choice>
        <mc:Fallback xmlns="">
          <p:sp>
            <p:nvSpPr>
              <p:cNvPr id="21" name="Rectangle 20"/>
              <p:cNvSpPr>
                <a:spLocks noRot="1" noChangeAspect="1" noMove="1" noResize="1" noEditPoints="1" noAdjustHandles="1" noChangeArrowheads="1" noChangeShapeType="1" noTextEdit="1"/>
              </p:cNvSpPr>
              <p:nvPr/>
            </p:nvSpPr>
            <p:spPr>
              <a:xfrm>
                <a:off x="2000146" y="4451668"/>
                <a:ext cx="667940" cy="331566"/>
              </a:xfrm>
              <a:prstGeom prst="rect">
                <a:avLst/>
              </a:prstGeom>
              <a:blipFill>
                <a:blip r:embed="rId10" cstate="print"/>
                <a:stretch>
                  <a:fillRect/>
                </a:stretch>
              </a:blipFill>
            </p:spPr>
            <p:txBody>
              <a:bodyPr/>
              <a:lstStyle/>
              <a:p>
                <a:r>
                  <a:rPr lang="en-US">
                    <a:noFill/>
                  </a:rPr>
                  <a:t> </a:t>
                </a:r>
              </a:p>
            </p:txBody>
          </p:sp>
        </mc:Fallback>
      </mc:AlternateContent>
      <p:sp>
        <p:nvSpPr>
          <p:cNvPr id="22" name="TextBox 21"/>
          <p:cNvSpPr txBox="1"/>
          <p:nvPr/>
        </p:nvSpPr>
        <p:spPr>
          <a:xfrm>
            <a:off x="2958340" y="4463758"/>
            <a:ext cx="3330161" cy="300082"/>
          </a:xfrm>
          <a:prstGeom prst="rect">
            <a:avLst/>
          </a:prstGeom>
          <a:noFill/>
        </p:spPr>
        <p:txBody>
          <a:bodyPr wrap="square" rtlCol="0">
            <a:spAutoFit/>
          </a:bodyPr>
          <a:lstStyle/>
          <a:p>
            <a:r>
              <a:rPr lang="en-US" sz="1350" dirty="0">
                <a:latin typeface="Sylfaen" panose="010A0502050306030303" pitchFamily="18" charset="0"/>
              </a:rPr>
              <a:t>- </a:t>
            </a:r>
            <a:r>
              <a:rPr lang="ru-RU" sz="1350" dirty="0">
                <a:latin typeface="Sylfaen" panose="010A0502050306030303" pitchFamily="18" charset="0"/>
              </a:rPr>
              <a:t>Функция возбуждения реакции </a:t>
            </a:r>
            <a:endParaRPr lang="en-US" sz="1350" dirty="0">
              <a:latin typeface="Sylfaen" panose="010A0502050306030303" pitchFamily="18" charset="0"/>
            </a:endParaRPr>
          </a:p>
        </p:txBody>
      </p:sp>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xmlns="" id="{D0C48D0E-6C97-43AF-AB15-86DA3EE719BD}"/>
                  </a:ext>
                </a:extLst>
              </p:cNvPr>
              <p:cNvSpPr/>
              <p:nvPr/>
            </p:nvSpPr>
            <p:spPr>
              <a:xfrm>
                <a:off x="1889296" y="5651421"/>
                <a:ext cx="3559051" cy="99764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&lt;</m:t>
                      </m:r>
                      <m:r>
                        <a:rPr lang="en-US" i="1">
                          <a:latin typeface="Cambria Math" panose="02040503050406030204" pitchFamily="18" charset="0"/>
                        </a:rPr>
                        <m:t>𝜎</m:t>
                      </m:r>
                      <m:r>
                        <a:rPr lang="en-US" i="0">
                          <a:latin typeface="Cambria Math" panose="02040503050406030204" pitchFamily="18" charset="0"/>
                        </a:rPr>
                        <m:t>&gt;</m:t>
                      </m:r>
                      <m:f>
                        <m:fPr>
                          <m:type m:val="lin"/>
                          <m:ctrlPr>
                            <a:rPr lang="en-US" i="1">
                              <a:latin typeface="Cambria Math"/>
                            </a:rPr>
                          </m:ctrlPr>
                        </m:fPr>
                        <m:num>
                          <m:r>
                            <a:rPr lang="en-US" i="0">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𝜎</m:t>
                              </m:r>
                            </m:e>
                            <m:sub>
                              <m:r>
                                <a:rPr lang="en-US" i="1">
                                  <a:latin typeface="Cambria Math" panose="02040503050406030204" pitchFamily="18" charset="0"/>
                                </a:rPr>
                                <m:t>𝑤</m:t>
                              </m:r>
                            </m:sub>
                          </m:sSub>
                        </m:num>
                        <m:den>
                          <m:nary>
                            <m:naryPr>
                              <m:limLoc m:val="undOvr"/>
                              <m:ctrlPr>
                                <a:rPr lang="en-US" i="1">
                                  <a:latin typeface="Cambria Math"/>
                                </a:rPr>
                              </m:ctrlPr>
                            </m:naryPr>
                            <m:sub>
                              <m:sSup>
                                <m:sSupPr>
                                  <m:ctrlPr>
                                    <a:rPr lang="en-US" i="1">
                                      <a:latin typeface="Cambria Math"/>
                                    </a:rPr>
                                  </m:ctrlPr>
                                </m:sSupPr>
                                <m:e>
                                  <m:r>
                                    <a:rPr lang="en-US" i="1">
                                      <a:latin typeface="Cambria Math" panose="02040503050406030204" pitchFamily="18" charset="0"/>
                                    </a:rPr>
                                    <m:t>𝐸</m:t>
                                  </m:r>
                                </m:e>
                                <m:sup>
                                  <m:r>
                                    <a:rPr lang="en-US" i="1">
                                      <a:latin typeface="Cambria Math" panose="02040503050406030204" pitchFamily="18" charset="0"/>
                                    </a:rPr>
                                    <m:t>𝑡h𝑟</m:t>
                                  </m:r>
                                </m:sup>
                              </m:sSup>
                            </m:sub>
                            <m:sup>
                              <m:sSubSup>
                                <m:sSubSupPr>
                                  <m:ctrlPr>
                                    <a:rPr lang="en-US" i="1">
                                      <a:latin typeface="Cambria Math"/>
                                    </a:rPr>
                                  </m:ctrlPr>
                                </m:sSubSupPr>
                                <m:e>
                                  <m:r>
                                    <a:rPr lang="en-US" i="1">
                                      <a:latin typeface="Cambria Math" panose="02040503050406030204" pitchFamily="18" charset="0"/>
                                    </a:rPr>
                                    <m:t>𝐸</m:t>
                                  </m:r>
                                </m:e>
                                <m:sub>
                                  <m:r>
                                    <a:rPr lang="en-US" i="1">
                                      <a:latin typeface="Cambria Math" panose="02040503050406030204" pitchFamily="18" charset="0"/>
                                    </a:rPr>
                                    <m:t>𝛾</m:t>
                                  </m:r>
                                </m:sub>
                                <m:sup>
                                  <m:r>
                                    <a:rPr lang="en-US" i="1">
                                      <a:latin typeface="Cambria Math" panose="02040503050406030204" pitchFamily="18" charset="0"/>
                                    </a:rPr>
                                    <m:t>𝑚𝑎𝑥</m:t>
                                  </m:r>
                                </m:sup>
                              </m:sSubSup>
                            </m:sup>
                            <m:e>
                              <m:r>
                                <m:rPr>
                                  <m:sty m:val="p"/>
                                </m:rPr>
                                <a:rPr lang="en-US" i="0">
                                  <a:latin typeface="Cambria Math" panose="02040503050406030204" pitchFamily="18" charset="0"/>
                                </a:rPr>
                                <m:t>W</m:t>
                              </m:r>
                              <m:d>
                                <m:dPr>
                                  <m:ctrlPr>
                                    <a:rPr lang="en-US" i="1">
                                      <a:latin typeface="Cambria Math"/>
                                    </a:rPr>
                                  </m:ctrlPr>
                                </m:dPr>
                                <m:e>
                                  <m:sSub>
                                    <m:sSubPr>
                                      <m:ctrlPr>
                                        <a:rPr lang="en-US" i="1">
                                          <a:latin typeface="Cambria Math"/>
                                        </a:rPr>
                                      </m:ctrlPr>
                                    </m:sSubPr>
                                    <m:e>
                                      <m:r>
                                        <a:rPr lang="en-US" i="1">
                                          <a:latin typeface="Cambria Math" panose="02040503050406030204" pitchFamily="18" charset="0"/>
                                        </a:rPr>
                                        <m:t>𝐸</m:t>
                                      </m:r>
                                    </m:e>
                                    <m:sub>
                                      <m:r>
                                        <a:rPr lang="en-US" i="1">
                                          <a:latin typeface="Cambria Math" panose="02040503050406030204" pitchFamily="18" charset="0"/>
                                        </a:rPr>
                                        <m:t>𝛾</m:t>
                                      </m:r>
                                    </m:sub>
                                  </m:sSub>
                                  <m:sSub>
                                    <m:sSubPr>
                                      <m:ctrlPr>
                                        <a:rPr lang="en-US" i="1">
                                          <a:latin typeface="Cambria Math"/>
                                        </a:rPr>
                                      </m:ctrlPr>
                                    </m:sSubPr>
                                    <m:e>
                                      <m:r>
                                        <a:rPr lang="en-US" i="0">
                                          <a:latin typeface="Cambria Math" panose="02040503050406030204" pitchFamily="18" charset="0"/>
                                        </a:rPr>
                                        <m:t>,</m:t>
                                      </m:r>
                                      <m:r>
                                        <a:rPr lang="en-US" i="1">
                                          <a:latin typeface="Cambria Math" panose="02040503050406030204" pitchFamily="18" charset="0"/>
                                        </a:rPr>
                                        <m:t>𝐸</m:t>
                                      </m:r>
                                    </m:e>
                                    <m:sub>
                                      <m:r>
                                        <a:rPr lang="en-US" i="1">
                                          <a:latin typeface="Cambria Math" panose="02040503050406030204" pitchFamily="18" charset="0"/>
                                        </a:rPr>
                                        <m:t>𝑒</m:t>
                                      </m:r>
                                    </m:sub>
                                  </m:sSub>
                                </m:e>
                              </m:d>
                              <m:r>
                                <a:rPr lang="en-US" i="1">
                                  <a:latin typeface="Cambria Math" panose="02040503050406030204" pitchFamily="18" charset="0"/>
                                </a:rPr>
                                <m:t>𝑑</m:t>
                              </m:r>
                              <m:sSub>
                                <m:sSubPr>
                                  <m:ctrlPr>
                                    <a:rPr lang="en-US" i="1">
                                      <a:latin typeface="Cambria Math"/>
                                    </a:rPr>
                                  </m:ctrlPr>
                                </m:sSubPr>
                                <m:e>
                                  <m:r>
                                    <a:rPr lang="en-US" i="1">
                                      <a:latin typeface="Cambria Math" panose="02040503050406030204" pitchFamily="18" charset="0"/>
                                    </a:rPr>
                                    <m:t>𝐸</m:t>
                                  </m:r>
                                </m:e>
                                <m:sub>
                                  <m:r>
                                    <a:rPr lang="en-US" i="1">
                                      <a:latin typeface="Cambria Math" panose="02040503050406030204" pitchFamily="18" charset="0"/>
                                    </a:rPr>
                                    <m:t>𝛾</m:t>
                                  </m:r>
                                </m:sub>
                              </m:sSub>
                            </m:e>
                          </m:nary>
                        </m:den>
                      </m:f>
                    </m:oMath>
                  </m:oMathPara>
                </a14:m>
                <a:endParaRPr lang="en-US" dirty="0"/>
              </a:p>
            </p:txBody>
          </p:sp>
        </mc:Choice>
        <mc:Fallback xmlns="">
          <p:sp>
            <p:nvSpPr>
              <p:cNvPr id="20" name="Rectangle 19">
                <a:extLst>
                  <a:ext uri="{FF2B5EF4-FFF2-40B4-BE49-F238E27FC236}">
                    <a16:creationId xmlns:a16="http://schemas.microsoft.com/office/drawing/2014/main" xmlns="" xmlns:a14="http://schemas.microsoft.com/office/drawing/2010/main" id="{D0C48D0E-6C97-43AF-AB15-86DA3EE719BD}"/>
                  </a:ext>
                </a:extLst>
              </p:cNvPr>
              <p:cNvSpPr>
                <a:spLocks noRot="1" noChangeAspect="1" noMove="1" noResize="1" noEditPoints="1" noAdjustHandles="1" noChangeArrowheads="1" noChangeShapeType="1" noTextEdit="1"/>
              </p:cNvSpPr>
              <p:nvPr/>
            </p:nvSpPr>
            <p:spPr>
              <a:xfrm>
                <a:off x="1889296" y="5651421"/>
                <a:ext cx="3559051" cy="997645"/>
              </a:xfrm>
              <a:prstGeom prst="rect">
                <a:avLst/>
              </a:prstGeom>
              <a:blipFill>
                <a:blip r:embed="rId11" cstate="print"/>
                <a:stretch>
                  <a:fillRect/>
                </a:stretch>
              </a:blipFill>
            </p:spPr>
            <p:txBody>
              <a:bodyPr/>
              <a:lstStyle/>
              <a:p>
                <a:r>
                  <a:rPr lang="en-US">
                    <a:noFill/>
                  </a:rPr>
                  <a:t> </a:t>
                </a:r>
              </a:p>
            </p:txBody>
          </p:sp>
        </mc:Fallback>
      </mc:AlternateContent>
      <p:sp>
        <p:nvSpPr>
          <p:cNvPr id="23" name="Заголовок 1">
            <a:extLst>
              <a:ext uri="{FF2B5EF4-FFF2-40B4-BE49-F238E27FC236}">
                <a16:creationId xmlns:a16="http://schemas.microsoft.com/office/drawing/2014/main" xmlns="" id="{499DA798-662B-4BBA-9CD1-14D14E459B66}"/>
              </a:ext>
            </a:extLst>
          </p:cNvPr>
          <p:cNvSpPr txBox="1">
            <a:spLocks/>
          </p:cNvSpPr>
          <p:nvPr/>
        </p:nvSpPr>
        <p:spPr>
          <a:xfrm>
            <a:off x="914400" y="255588"/>
            <a:ext cx="7772400" cy="562074"/>
          </a:xfrm>
          <a:prstGeom prst="rect">
            <a:avLst/>
          </a:prstGeom>
        </p:spPr>
        <p:style>
          <a:lnRef idx="1">
            <a:schemeClr val="accent3"/>
          </a:lnRef>
          <a:fillRef idx="2">
            <a:schemeClr val="accent3"/>
          </a:fillRef>
          <a:effectRef idx="1">
            <a:schemeClr val="accent3"/>
          </a:effectRef>
          <a:fontRef idx="minor">
            <a:schemeClr val="dk1"/>
          </a:fontRef>
        </p:style>
        <p:txBody>
          <a:bodyPr bIns="91440" anchor="b" anchorCtr="0">
            <a:normAutofit fontScale="85000" lnSpcReduction="20000"/>
          </a:bodyPr>
          <a:lstStyle>
            <a:lvl1pPr algn="l" rtl="0" eaLnBrk="1" latinLnBrk="0" hangingPunct="1">
              <a:spcBef>
                <a:spcPct val="0"/>
              </a:spcBef>
              <a:buNone/>
              <a:defRPr kumimoji="0" sz="4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ru-RU" sz="2000" b="1" u="sng"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ylfaen" pitchFamily="18" charset="0"/>
              </a:rPr>
              <a:t>ПОИСК ТЕТРАНЕЙТРОНА В РЕАКЦИИ ФОТОРАСЩЕПЛЕНИЯ ЯДРА ВИСМУТА</a:t>
            </a:r>
            <a:endParaRPr lang="hy-AM" sz="2000" b="1" u="sng"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ylfaen" pitchFamily="18" charset="0"/>
            </a:endParaRPr>
          </a:p>
        </p:txBody>
      </p:sp>
    </p:spTree>
    <p:extLst>
      <p:ext uri="{BB962C8B-B14F-4D97-AF65-F5344CB8AC3E}">
        <p14:creationId xmlns:p14="http://schemas.microsoft.com/office/powerpoint/2010/main" val="28181761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a:spLocks noGrp="1"/>
          </p:cNvSpPr>
          <p:nvPr>
            <p:ph type="title"/>
          </p:nvPr>
        </p:nvSpPr>
        <p:spPr>
          <a:xfrm>
            <a:off x="971600" y="116632"/>
            <a:ext cx="7772400" cy="648072"/>
          </a:xfrm>
        </p:spPr>
        <p:style>
          <a:lnRef idx="1">
            <a:schemeClr val="accent3"/>
          </a:lnRef>
          <a:fillRef idx="2">
            <a:schemeClr val="accent3"/>
          </a:fillRef>
          <a:effectRef idx="1">
            <a:schemeClr val="accent3"/>
          </a:effectRef>
          <a:fontRef idx="minor">
            <a:schemeClr val="dk1"/>
          </a:fontRef>
        </p:style>
        <p:txBody>
          <a:bodyPr>
            <a:normAutofit/>
          </a:bodyPr>
          <a:lstStyle/>
          <a:p>
            <a:pPr algn="ctr">
              <a:spcBef>
                <a:spcPts val="0"/>
              </a:spcBef>
            </a:pPr>
            <a:r>
              <a:rPr lang="en-US" sz="2400" b="1" u="sng"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Sylfaen" pitchFamily="18" charset="0"/>
              </a:rPr>
              <a:t>5</a:t>
            </a:r>
            <a:r>
              <a:rPr lang="ru-RU" sz="2400" b="1" u="sng"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Sylfaen" pitchFamily="18" charset="0"/>
              </a:rPr>
              <a:t>.</a:t>
            </a:r>
            <a:r>
              <a:rPr lang="en-US" sz="2400" b="1" u="sng"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Sylfaen" pitchFamily="18" charset="0"/>
              </a:rPr>
              <a:t> </a:t>
            </a:r>
            <a:r>
              <a:rPr lang="hy-AM" sz="2400" b="1" u="sng"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Sylfaen" pitchFamily="18" charset="0"/>
              </a:rPr>
              <a:t>Միջազգային համագործակցությունը</a:t>
            </a:r>
            <a:r>
              <a:rPr lang="en-US" sz="2400" b="1" u="sng"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Sylfaen" pitchFamily="18" charset="0"/>
              </a:rPr>
              <a:t> </a:t>
            </a:r>
            <a:endParaRPr lang="hy-AM" sz="2400" b="1" u="sng"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Sylfaen" pitchFamily="18" charset="0"/>
            </a:endParaRPr>
          </a:p>
        </p:txBody>
      </p:sp>
      <p:sp>
        <p:nvSpPr>
          <p:cNvPr id="7" name="Прямоугольник 6"/>
          <p:cNvSpPr/>
          <p:nvPr/>
        </p:nvSpPr>
        <p:spPr>
          <a:xfrm>
            <a:off x="107504" y="836712"/>
            <a:ext cx="8928992" cy="5903411"/>
          </a:xfrm>
          <a:prstGeom prst="rect">
            <a:avLst/>
          </a:prstGeom>
        </p:spPr>
        <p:txBody>
          <a:bodyPr wrap="square">
            <a:spAutoFit/>
          </a:bodyPr>
          <a:lstStyle/>
          <a:p>
            <a:pPr marL="285750" indent="-285750" algn="just">
              <a:lnSpc>
                <a:spcPct val="114000"/>
              </a:lnSpc>
              <a:spcBef>
                <a:spcPts val="200"/>
              </a:spcBef>
              <a:spcAft>
                <a:spcPts val="200"/>
              </a:spcAft>
              <a:buClr>
                <a:srgbClr val="00B050"/>
              </a:buClr>
              <a:buFont typeface="Wingdings" pitchFamily="2" charset="2"/>
              <a:buChar char="Ø"/>
            </a:pPr>
            <a:r>
              <a:rPr lang="hy-AM" sz="1250" dirty="0">
                <a:latin typeface="Sylfaen" pitchFamily="18" charset="0"/>
              </a:rPr>
              <a:t>Թեմայի կատարմանն առնչվող միջազգային համագործակցության մեջ ընդգրկված է լինելու </a:t>
            </a:r>
            <a:r>
              <a:rPr lang="hy-AM" sz="1250" b="1" dirty="0">
                <a:latin typeface="Sylfaen" pitchFamily="18" charset="0"/>
              </a:rPr>
              <a:t>Միջուկային հետազոտությունների միացյալ ինստիտուտի (ՄՀՄԻ, Ռուսաստանի դաշնություն, ք. Դուբնա)</a:t>
            </a:r>
            <a:r>
              <a:rPr lang="hy-AM" sz="1250" dirty="0">
                <a:latin typeface="Sylfaen" pitchFamily="18" charset="0"/>
              </a:rPr>
              <a:t>, առաջատար գիտաշխատող, ճանաչված փորձարար-ֆիզիկոս </a:t>
            </a:r>
            <a:r>
              <a:rPr lang="hy-AM" sz="1250" b="1" u="sng" dirty="0">
                <a:solidFill>
                  <a:srgbClr val="0070C0"/>
                </a:solidFill>
                <a:latin typeface="Sylfaen" pitchFamily="18" charset="0"/>
              </a:rPr>
              <a:t>Արմեն Քե</a:t>
            </a:r>
            <a:r>
              <a:rPr lang="en-US" sz="1250" b="1" u="sng" dirty="0">
                <a:solidFill>
                  <a:srgbClr val="0070C0"/>
                </a:solidFill>
                <a:latin typeface="Sylfaen" pitchFamily="18" charset="0"/>
              </a:rPr>
              <a:t>չ</a:t>
            </a:r>
            <a:r>
              <a:rPr lang="hy-AM" sz="1250" b="1" u="sng" dirty="0">
                <a:solidFill>
                  <a:srgbClr val="0070C0"/>
                </a:solidFill>
                <a:latin typeface="Sylfaen" pitchFamily="18" charset="0"/>
              </a:rPr>
              <a:t>ե</a:t>
            </a:r>
            <a:r>
              <a:rPr lang="en-US" sz="1250" b="1" u="sng" dirty="0">
                <a:solidFill>
                  <a:srgbClr val="0070C0"/>
                </a:solidFill>
                <a:latin typeface="Sylfaen" pitchFamily="18" charset="0"/>
              </a:rPr>
              <a:t>չ</a:t>
            </a:r>
            <a:r>
              <a:rPr lang="hy-AM" sz="1250" b="1" u="sng" dirty="0">
                <a:solidFill>
                  <a:srgbClr val="0070C0"/>
                </a:solidFill>
                <a:latin typeface="Sylfaen" pitchFamily="18" charset="0"/>
              </a:rPr>
              <a:t>յանը</a:t>
            </a:r>
            <a:r>
              <a:rPr lang="en-US" sz="1250" b="1" u="sng" dirty="0">
                <a:latin typeface="Sylfaen" pitchFamily="18" charset="0"/>
              </a:rPr>
              <a:t> </a:t>
            </a:r>
            <a:r>
              <a:rPr lang="ru-RU" sz="1250" b="1" dirty="0">
                <a:latin typeface="Sylfaen" pitchFamily="18" charset="0"/>
              </a:rPr>
              <a:t>(</a:t>
            </a:r>
            <a:r>
              <a:rPr lang="en-GB" sz="1250" b="1" u="sng" dirty="0">
                <a:solidFill>
                  <a:srgbClr val="FF0000"/>
                </a:solidFill>
                <a:latin typeface="Sylfaen" pitchFamily="18" charset="0"/>
              </a:rPr>
              <a:t>h-</a:t>
            </a:r>
            <a:r>
              <a:rPr lang="en-US" sz="1250" b="1" u="sng" dirty="0">
                <a:solidFill>
                  <a:srgbClr val="FF0000"/>
                </a:solidFill>
                <a:latin typeface="Sylfaen" pitchFamily="18" charset="0"/>
              </a:rPr>
              <a:t>index</a:t>
            </a:r>
            <a:r>
              <a:rPr lang="ru-RU" sz="1250" b="1" u="sng" dirty="0">
                <a:solidFill>
                  <a:srgbClr val="FF0000"/>
                </a:solidFill>
                <a:latin typeface="Sylfaen" pitchFamily="18" charset="0"/>
              </a:rPr>
              <a:t>:</a:t>
            </a:r>
            <a:r>
              <a:rPr lang="en-US" sz="1250" b="1" u="sng" dirty="0">
                <a:solidFill>
                  <a:srgbClr val="FF0000"/>
                </a:solidFill>
                <a:latin typeface="Sylfaen" pitchFamily="18" charset="0"/>
              </a:rPr>
              <a:t> </a:t>
            </a:r>
            <a:r>
              <a:rPr lang="en-GB" sz="1250" b="1" u="sng" dirty="0">
                <a:solidFill>
                  <a:srgbClr val="FF0000"/>
                </a:solidFill>
                <a:latin typeface="Sylfaen" pitchFamily="18" charset="0"/>
              </a:rPr>
              <a:t>79</a:t>
            </a:r>
            <a:r>
              <a:rPr lang="ru-RU" sz="1250" b="1" u="sng" dirty="0">
                <a:latin typeface="Sylfaen" pitchFamily="18" charset="0"/>
              </a:rPr>
              <a:t>)</a:t>
            </a:r>
            <a:r>
              <a:rPr lang="hy-AM" sz="1250" dirty="0">
                <a:latin typeface="Sylfaen" pitchFamily="18" charset="0"/>
              </a:rPr>
              <a:t>, ո</a:t>
            </a:r>
            <a:r>
              <a:rPr lang="en-US" sz="1250" dirty="0">
                <a:latin typeface="Sylfaen" pitchFamily="18" charset="0"/>
              </a:rPr>
              <a:t>վ</a:t>
            </a:r>
            <a:r>
              <a:rPr lang="hy-AM" sz="1250" dirty="0">
                <a:latin typeface="Sylfaen" pitchFamily="18" charset="0"/>
              </a:rPr>
              <a:t> մեծ փորձ ունի միջուկային փոխազդեցությունների հետազոտման ասպարեզում</a:t>
            </a:r>
            <a:r>
              <a:rPr lang="ru-RU" sz="1250" dirty="0">
                <a:latin typeface="Sylfaen" pitchFamily="18" charset="0"/>
              </a:rPr>
              <a:t>: </a:t>
            </a:r>
            <a:r>
              <a:rPr lang="hy-AM" sz="1250" b="1" u="sng" dirty="0">
                <a:solidFill>
                  <a:srgbClr val="0070C0"/>
                </a:solidFill>
                <a:latin typeface="Sylfaen" pitchFamily="18" charset="0"/>
              </a:rPr>
              <a:t>Արմեն Քե</a:t>
            </a:r>
            <a:r>
              <a:rPr lang="en-US" sz="1250" b="1" u="sng" dirty="0">
                <a:solidFill>
                  <a:srgbClr val="0070C0"/>
                </a:solidFill>
                <a:latin typeface="Sylfaen" pitchFamily="18" charset="0"/>
              </a:rPr>
              <a:t>չ</a:t>
            </a:r>
            <a:r>
              <a:rPr lang="hy-AM" sz="1250" b="1" u="sng" dirty="0">
                <a:solidFill>
                  <a:srgbClr val="0070C0"/>
                </a:solidFill>
                <a:latin typeface="Sylfaen" pitchFamily="18" charset="0"/>
              </a:rPr>
              <a:t>ե</a:t>
            </a:r>
            <a:r>
              <a:rPr lang="en-US" sz="1250" b="1" u="sng" dirty="0">
                <a:solidFill>
                  <a:srgbClr val="0070C0"/>
                </a:solidFill>
                <a:latin typeface="Sylfaen" pitchFamily="18" charset="0"/>
              </a:rPr>
              <a:t>չ</a:t>
            </a:r>
            <a:r>
              <a:rPr lang="hy-AM" sz="1250" b="1" u="sng" dirty="0">
                <a:solidFill>
                  <a:srgbClr val="0070C0"/>
                </a:solidFill>
                <a:latin typeface="Sylfaen" pitchFamily="18" charset="0"/>
              </a:rPr>
              <a:t>յանը</a:t>
            </a:r>
            <a:r>
              <a:rPr lang="en-US" sz="1250" b="1" dirty="0">
                <a:solidFill>
                  <a:srgbClr val="0070C0"/>
                </a:solidFill>
                <a:latin typeface="Sylfaen" pitchFamily="18" charset="0"/>
              </a:rPr>
              <a:t> </a:t>
            </a:r>
            <a:r>
              <a:rPr lang="hy-AM" sz="1250" dirty="0">
                <a:latin typeface="Sylfaen" pitchFamily="18" charset="0"/>
              </a:rPr>
              <a:t>վերջին </a:t>
            </a:r>
            <a:r>
              <a:rPr lang="en-US" sz="1250" dirty="0">
                <a:latin typeface="Sylfaen" pitchFamily="18" charset="0"/>
              </a:rPr>
              <a:t>15</a:t>
            </a:r>
            <a:r>
              <a:rPr lang="hy-AM" sz="1250" dirty="0">
                <a:latin typeface="Sylfaen" pitchFamily="18" charset="0"/>
              </a:rPr>
              <a:t> տարիներին նշանակալի գիտական ներդրում է ունեցել </a:t>
            </a:r>
            <a:r>
              <a:rPr lang="hy-AM" sz="1250" b="1" dirty="0">
                <a:latin typeface="Sylfaen" pitchFamily="18" charset="0"/>
              </a:rPr>
              <a:t>Բրուկհեյվենի ազգային լաբորատորիայի (ԱՄՆ) RHIC  միջուկ-միջուկային կոլայդերի  STAR գիտափորձում</a:t>
            </a:r>
            <a:r>
              <a:rPr lang="hy-AM" sz="1250" dirty="0">
                <a:latin typeface="Sylfaen" pitchFamily="18" charset="0"/>
              </a:rPr>
              <a:t>: </a:t>
            </a:r>
            <a:r>
              <a:rPr lang="hy-AM" sz="1250" b="1" u="sng" dirty="0">
                <a:solidFill>
                  <a:srgbClr val="0070C0"/>
                </a:solidFill>
                <a:latin typeface="Sylfaen" pitchFamily="18" charset="0"/>
              </a:rPr>
              <a:t>Ա. </a:t>
            </a:r>
            <a:r>
              <a:rPr lang="en-US" sz="1250" b="1" u="sng" dirty="0">
                <a:solidFill>
                  <a:srgbClr val="0070C0"/>
                </a:solidFill>
                <a:latin typeface="Sylfaen" pitchFamily="18" charset="0"/>
              </a:rPr>
              <a:t>Ք</a:t>
            </a:r>
            <a:r>
              <a:rPr lang="hy-AM" sz="1250" b="1" u="sng" dirty="0">
                <a:solidFill>
                  <a:srgbClr val="0070C0"/>
                </a:solidFill>
                <a:latin typeface="Sylfaen" pitchFamily="18" charset="0"/>
              </a:rPr>
              <a:t>եչեչյանի</a:t>
            </a:r>
            <a:r>
              <a:rPr lang="hy-AM" sz="1250" dirty="0">
                <a:latin typeface="Sylfaen" pitchFamily="18" charset="0"/>
              </a:rPr>
              <a:t> հարուստ փորձը տվյալների մշակման, ֆիզիկական վերլուծության և մեկնաբանության բնագավառում նկատելիորեն կնպաստի թեմայի կատարման ընթացքում ստացված փորձարարական տվյալների վերլուծությանը, տեսական մոդելների կանխագուշակումների հետ դրանց համեմատությունից բխող եզրահանգումների ձևավորմանը, փորձարարական տվյալների հիման վրա տեսական մոդելների ճշգրտման հնարավորությունների բացահայտմանը:</a:t>
            </a:r>
            <a:endParaRPr lang="en-US" sz="1250" dirty="0">
              <a:latin typeface="Sylfaen" pitchFamily="18" charset="0"/>
            </a:endParaRPr>
          </a:p>
          <a:p>
            <a:pPr marL="285750" indent="-285750" algn="just">
              <a:lnSpc>
                <a:spcPct val="114000"/>
              </a:lnSpc>
              <a:spcBef>
                <a:spcPts val="200"/>
              </a:spcBef>
              <a:spcAft>
                <a:spcPts val="200"/>
              </a:spcAft>
              <a:buClr>
                <a:srgbClr val="00B050"/>
              </a:buClr>
              <a:buFont typeface="Wingdings" pitchFamily="2" charset="2"/>
              <a:buChar char="Ø"/>
            </a:pPr>
            <a:r>
              <a:rPr lang="hy-AM" sz="1250" dirty="0">
                <a:latin typeface="Sylfaen" pitchFamily="18" charset="0"/>
              </a:rPr>
              <a:t>2024թ.-ին տեղի է ունեցել խմբի երկու անդամի գործուղում դեպի </a:t>
            </a:r>
            <a:r>
              <a:rPr lang="hy-AM" sz="1250" b="1" dirty="0">
                <a:latin typeface="Sylfaen" pitchFamily="18" charset="0"/>
              </a:rPr>
              <a:t>ՄՀՄԻ </a:t>
            </a:r>
            <a:r>
              <a:rPr lang="en-US" sz="1250" b="1" dirty="0">
                <a:latin typeface="Sylfaen" pitchFamily="18" charset="0"/>
              </a:rPr>
              <a:t>(</a:t>
            </a:r>
            <a:r>
              <a:rPr lang="hy-AM" sz="1250" b="1" dirty="0">
                <a:latin typeface="Sylfaen" pitchFamily="18" charset="0"/>
              </a:rPr>
              <a:t>ք. Դուբնա)</a:t>
            </a:r>
            <a:r>
              <a:rPr lang="hy-AM" sz="1250" dirty="0">
                <a:latin typeface="Sylfaen" pitchFamily="18" charset="0"/>
              </a:rPr>
              <a:t>։ Գործուղման ժամանակ տեղի են ունեցել մի շարք հանդիպումներ ՄՀՄԻ-ի առաջատար գիտաշխատողների, այդ թվում՝ </a:t>
            </a:r>
            <a:r>
              <a:rPr lang="hy-AM" sz="1250" b="1" dirty="0">
                <a:latin typeface="Sylfaen" pitchFamily="18" charset="0"/>
              </a:rPr>
              <a:t>Գ.Ն. Ֆլյորովի անվան Միջուկային ռեակցիաների լաբորատորիայի գիտական ղեկավար՝</a:t>
            </a:r>
            <a:r>
              <a:rPr lang="hy-AM" sz="1250" dirty="0">
                <a:latin typeface="Sylfaen" pitchFamily="18" charset="0"/>
              </a:rPr>
              <a:t> </a:t>
            </a:r>
            <a:r>
              <a:rPr lang="hy-AM" sz="1300" b="1" i="1" u="sng" dirty="0">
                <a:latin typeface="Sylfaen" pitchFamily="18" charset="0"/>
              </a:rPr>
              <a:t>ակադեմիկոս ֆ.-մ. գ.դ. Յու. Ց. Հովհաննիսյանի</a:t>
            </a:r>
            <a:r>
              <a:rPr lang="hy-AM" sz="1300" i="1" dirty="0">
                <a:latin typeface="Sylfaen" pitchFamily="18" charset="0"/>
              </a:rPr>
              <a:t> </a:t>
            </a:r>
            <a:r>
              <a:rPr lang="hy-AM" sz="1250" dirty="0">
                <a:latin typeface="Sylfaen" pitchFamily="18" charset="0"/>
              </a:rPr>
              <a:t>և </a:t>
            </a:r>
            <a:r>
              <a:rPr lang="hy-AM" sz="1250" b="1" dirty="0">
                <a:latin typeface="Sylfaen" pitchFamily="18" charset="0"/>
              </a:rPr>
              <a:t>լաբորատորիա տնօրեն </a:t>
            </a:r>
            <a:r>
              <a:rPr lang="hy-AM" sz="1300" b="1" i="1" u="sng" dirty="0">
                <a:latin typeface="Sylfaen" pitchFamily="18" charset="0"/>
              </a:rPr>
              <a:t>ֆ.-մ. գ.դ. Ս.Ի. Սիդորչուկի</a:t>
            </a:r>
            <a:r>
              <a:rPr lang="hy-AM" sz="1400" dirty="0">
                <a:latin typeface="Sylfaen" pitchFamily="18" charset="0"/>
              </a:rPr>
              <a:t> </a:t>
            </a:r>
            <a:r>
              <a:rPr lang="hy-AM" sz="1250" dirty="0">
                <a:latin typeface="Sylfaen" pitchFamily="18" charset="0"/>
              </a:rPr>
              <a:t>հետ։ Տեղի է ունեցել աշխատանքային քննարկում, ներկայացվել են խմբի կողմից կատարվող ընթացիկ աշխատանքները և ստացված արդյունքները։ </a:t>
            </a:r>
            <a:r>
              <a:rPr lang="ru-RU" sz="1250" dirty="0">
                <a:latin typeface="Sylfaen" pitchFamily="18" charset="0"/>
              </a:rPr>
              <a:t>Ն</a:t>
            </a:r>
            <a:r>
              <a:rPr lang="hy-AM" sz="1250" dirty="0">
                <a:latin typeface="Sylfaen" pitchFamily="18" charset="0"/>
              </a:rPr>
              <a:t>ախատեսվում է</a:t>
            </a:r>
            <a:r>
              <a:rPr lang="ru-RU" sz="1250" dirty="0">
                <a:latin typeface="Sylfaen" pitchFamily="18" charset="0"/>
              </a:rPr>
              <a:t> </a:t>
            </a:r>
            <a:r>
              <a:rPr lang="hy-AM" sz="1250" dirty="0">
                <a:latin typeface="Sylfaen" pitchFamily="18" charset="0"/>
              </a:rPr>
              <a:t>զարգացնել</a:t>
            </a:r>
            <a:r>
              <a:rPr lang="en-US" sz="1250" dirty="0">
                <a:latin typeface="Sylfaen" pitchFamily="18" charset="0"/>
              </a:rPr>
              <a:t> </a:t>
            </a:r>
            <a:r>
              <a:rPr lang="hy-AM" sz="1250" dirty="0">
                <a:latin typeface="Sylfaen" pitchFamily="18" charset="0"/>
              </a:rPr>
              <a:t>համագործակցություն </a:t>
            </a:r>
            <a:r>
              <a:rPr lang="hy-AM" sz="1250" b="1" dirty="0">
                <a:latin typeface="Sylfaen" pitchFamily="18" charset="0"/>
              </a:rPr>
              <a:t>ՄՀՄԻ-ի Գ.Ն. Ֆլյորովի անվան Միջուկային ռեակցիաների լաբորատորիայի</a:t>
            </a:r>
            <a:r>
              <a:rPr lang="hy-AM" sz="1250" dirty="0">
                <a:latin typeface="Sylfaen" pitchFamily="18" charset="0"/>
              </a:rPr>
              <a:t> հետ</a:t>
            </a:r>
            <a:r>
              <a:rPr lang="en-US" sz="1250" dirty="0">
                <a:latin typeface="Sylfaen" pitchFamily="18" charset="0"/>
              </a:rPr>
              <a:t> </a:t>
            </a:r>
            <a:r>
              <a:rPr lang="pt-BR" sz="1250" dirty="0">
                <a:latin typeface="Sylfaen" pitchFamily="18" charset="0"/>
              </a:rPr>
              <a:t>երկնեյտրոն և քառանեյտրոն համակարգերի հետազոտման գիտափորձեր</a:t>
            </a:r>
            <a:r>
              <a:rPr lang="hy-AM" sz="1250" dirty="0">
                <a:latin typeface="Sylfaen" pitchFamily="18" charset="0"/>
              </a:rPr>
              <a:t>ի շրջանակում</a:t>
            </a:r>
            <a:r>
              <a:rPr lang="pt-BR" sz="1250" dirty="0">
                <a:latin typeface="Sylfaen" pitchFamily="18" charset="0"/>
              </a:rPr>
              <a:t>:</a:t>
            </a:r>
            <a:r>
              <a:rPr lang="en-US" sz="1250" dirty="0">
                <a:latin typeface="Sylfaen" pitchFamily="18" charset="0"/>
              </a:rPr>
              <a:t> </a:t>
            </a:r>
          </a:p>
          <a:p>
            <a:pPr marL="285750" indent="-285750" algn="just">
              <a:lnSpc>
                <a:spcPct val="114000"/>
              </a:lnSpc>
              <a:spcBef>
                <a:spcPts val="200"/>
              </a:spcBef>
              <a:spcAft>
                <a:spcPts val="200"/>
              </a:spcAft>
              <a:buClr>
                <a:srgbClr val="00B050"/>
              </a:buClr>
              <a:buFont typeface="Wingdings" pitchFamily="2" charset="2"/>
              <a:buChar char="Ø"/>
            </a:pPr>
            <a:r>
              <a:rPr lang="hy-AM" sz="1250" dirty="0">
                <a:latin typeface="Sylfaen" pitchFamily="18" charset="0"/>
              </a:rPr>
              <a:t>Խմբի կողմից </a:t>
            </a:r>
            <a:r>
              <a:rPr lang="hy-AM" sz="1250" b="1" dirty="0">
                <a:latin typeface="Sylfaen" pitchFamily="18" charset="0"/>
              </a:rPr>
              <a:t>21SCG-1C018</a:t>
            </a:r>
            <a:r>
              <a:rPr lang="hy-AM" sz="1250" dirty="0">
                <a:latin typeface="Sylfaen" pitchFamily="18" charset="0"/>
              </a:rPr>
              <a:t> ծածկագրով նախագծի շրջանակում </a:t>
            </a:r>
            <a:r>
              <a:rPr lang="hy-AM" sz="1250" b="1" dirty="0">
                <a:latin typeface="Sylfaen" pitchFamily="18" charset="0"/>
              </a:rPr>
              <a:t>ЛУЭ-75</a:t>
            </a:r>
            <a:r>
              <a:rPr lang="hy-AM" sz="1250" dirty="0">
                <a:latin typeface="Sylfaen" pitchFamily="18" charset="0"/>
              </a:rPr>
              <a:t> արագացուցիչի վրա կատարված ֆոտոմիջուկային ռեակցիաներում </a:t>
            </a:r>
            <a:r>
              <a:rPr lang="hy-AM" sz="1250" b="1" dirty="0">
                <a:latin typeface="Sylfaen" pitchFamily="18" charset="0"/>
              </a:rPr>
              <a:t>բազմանեյտրոնային կոռելացված համակարգերի</a:t>
            </a:r>
            <a:r>
              <a:rPr lang="hy-AM" sz="1250" dirty="0">
                <a:latin typeface="Sylfaen" pitchFamily="18" charset="0"/>
              </a:rPr>
              <a:t> որոնման հետազոտությունների [</a:t>
            </a:r>
            <a:r>
              <a:rPr lang="ru-RU" sz="1250" dirty="0">
                <a:latin typeface="Sylfaen" pitchFamily="18" charset="0"/>
              </a:rPr>
              <a:t>1</a:t>
            </a:r>
            <a:r>
              <a:rPr lang="hy-AM" sz="1250" dirty="0">
                <a:latin typeface="Sylfaen" pitchFamily="18" charset="0"/>
              </a:rPr>
              <a:t>] արդյունքները, համաձայն [</a:t>
            </a:r>
            <a:r>
              <a:rPr lang="ru-RU" sz="1250" dirty="0">
                <a:latin typeface="Sylfaen" pitchFamily="18" charset="0"/>
              </a:rPr>
              <a:t>2</a:t>
            </a:r>
            <a:r>
              <a:rPr lang="hy-AM" sz="1250" dirty="0">
                <a:latin typeface="Sylfaen" pitchFamily="18" charset="0"/>
              </a:rPr>
              <a:t>] հոդվածի հիմնական հեղինակի (</a:t>
            </a:r>
            <a:r>
              <a:rPr lang="hy-AM" sz="1250" b="1" u="sng" dirty="0">
                <a:latin typeface="Sylfaen" pitchFamily="18" charset="0"/>
              </a:rPr>
              <a:t>T. Faestermann</a:t>
            </a:r>
            <a:r>
              <a:rPr lang="hy-AM" sz="1250" dirty="0">
                <a:latin typeface="Sylfaen" pitchFamily="18" charset="0"/>
              </a:rPr>
              <a:t>) ծանուցման, ընդգրկվելու են նրա կողմից նախապատրաստվող ամփոփիչ հոդվածում:</a:t>
            </a:r>
            <a:r>
              <a:rPr lang="ru-RU" sz="1250" dirty="0">
                <a:latin typeface="Sylfaen" pitchFamily="18" charset="0"/>
              </a:rPr>
              <a:t> </a:t>
            </a:r>
          </a:p>
          <a:p>
            <a:pPr algn="just">
              <a:spcBef>
                <a:spcPts val="600"/>
              </a:spcBef>
            </a:pPr>
            <a:r>
              <a:rPr lang="en-US" sz="1200" dirty="0">
                <a:latin typeface="Times New Roman" pitchFamily="18" charset="0"/>
                <a:cs typeface="Times New Roman" pitchFamily="18" charset="0"/>
              </a:rPr>
              <a:t>[1] T.V. Kotanjyan, A.Y. </a:t>
            </a:r>
            <a:r>
              <a:rPr lang="en-US" sz="1200" dirty="0" err="1">
                <a:latin typeface="Times New Roman" pitchFamily="18" charset="0"/>
                <a:cs typeface="Times New Roman" pitchFamily="18" charset="0"/>
              </a:rPr>
              <a:t>Aleksanyan</a:t>
            </a:r>
            <a:r>
              <a:rPr lang="en-US" sz="1200" dirty="0">
                <a:latin typeface="Times New Roman" pitchFamily="18" charset="0"/>
                <a:cs typeface="Times New Roman" pitchFamily="18" charset="0"/>
              </a:rPr>
              <a:t>, A.O. </a:t>
            </a:r>
            <a:r>
              <a:rPr lang="en-US" sz="1200" dirty="0" err="1">
                <a:latin typeface="Times New Roman" pitchFamily="18" charset="0"/>
                <a:cs typeface="Times New Roman" pitchFamily="18" charset="0"/>
              </a:rPr>
              <a:t>Kechechyan</a:t>
            </a:r>
            <a:r>
              <a:rPr lang="en-US" sz="1200" dirty="0">
                <a:latin typeface="Times New Roman" pitchFamily="18" charset="0"/>
                <a:cs typeface="Times New Roman" pitchFamily="18" charset="0"/>
              </a:rPr>
              <a:t>, S. M. </a:t>
            </a:r>
            <a:r>
              <a:rPr lang="en-US" sz="1200" dirty="0" err="1">
                <a:latin typeface="Times New Roman" pitchFamily="18" charset="0"/>
                <a:cs typeface="Times New Roman" pitchFamily="18" charset="0"/>
              </a:rPr>
              <a:t>Amirkhanyan</a:t>
            </a:r>
            <a:r>
              <a:rPr lang="en-US" sz="1200" dirty="0">
                <a:latin typeface="Times New Roman" pitchFamily="18" charset="0"/>
                <a:cs typeface="Times New Roman" pitchFamily="18" charset="0"/>
              </a:rPr>
              <a:t>, H. R. </a:t>
            </a:r>
            <a:r>
              <a:rPr lang="en-US" sz="1200" dirty="0" err="1">
                <a:latin typeface="Times New Roman" pitchFamily="18" charset="0"/>
                <a:cs typeface="Times New Roman" pitchFamily="18" charset="0"/>
              </a:rPr>
              <a:t>Gulkanyan</a:t>
            </a:r>
            <a:r>
              <a:rPr lang="en-US" sz="1200" dirty="0">
                <a:latin typeface="Times New Roman" pitchFamily="18" charset="0"/>
                <a:cs typeface="Times New Roman" pitchFamily="18" charset="0"/>
              </a:rPr>
              <a:t>, V. S. </a:t>
            </a:r>
            <a:r>
              <a:rPr lang="en-US" sz="1200" dirty="0" err="1">
                <a:latin typeface="Times New Roman" pitchFamily="18" charset="0"/>
                <a:cs typeface="Times New Roman" pitchFamily="18" charset="0"/>
              </a:rPr>
              <a:t>Pogosov</a:t>
            </a:r>
            <a:r>
              <a:rPr lang="en-US" sz="1200" dirty="0">
                <a:latin typeface="Times New Roman" pitchFamily="18" charset="0"/>
                <a:cs typeface="Times New Roman" pitchFamily="18" charset="0"/>
              </a:rPr>
              <a:t>, and L.A. Poghosyan, J. Contemp. Phys. 58, 6 (2023).</a:t>
            </a:r>
          </a:p>
          <a:p>
            <a:pPr algn="just"/>
            <a:endParaRPr lang="en-US" sz="1200" dirty="0">
              <a:latin typeface="Times New Roman" pitchFamily="18" charset="0"/>
              <a:cs typeface="Times New Roman" pitchFamily="18" charset="0"/>
            </a:endParaRPr>
          </a:p>
          <a:p>
            <a:pPr algn="just"/>
            <a:r>
              <a:rPr lang="en-US" sz="1200" dirty="0">
                <a:latin typeface="Times New Roman" pitchFamily="18" charset="0"/>
                <a:cs typeface="Times New Roman" pitchFamily="18" charset="0"/>
              </a:rPr>
              <a:t>[2] T. Faestermann, A. </a:t>
            </a:r>
            <a:r>
              <a:rPr lang="en-US" sz="1200" dirty="0" err="1">
                <a:latin typeface="Times New Roman" pitchFamily="18" charset="0"/>
                <a:cs typeface="Times New Roman" pitchFamily="18" charset="0"/>
              </a:rPr>
              <a:t>Bergmaier</a:t>
            </a:r>
            <a:r>
              <a:rPr lang="en-US" sz="1200" dirty="0">
                <a:latin typeface="Times New Roman" pitchFamily="18" charset="0"/>
                <a:cs typeface="Times New Roman" pitchFamily="18" charset="0"/>
              </a:rPr>
              <a:t>, R. </a:t>
            </a:r>
            <a:r>
              <a:rPr lang="en-US" sz="1200" dirty="0" err="1">
                <a:latin typeface="Times New Roman" pitchFamily="18" charset="0"/>
                <a:cs typeface="Times New Roman" pitchFamily="18" charset="0"/>
              </a:rPr>
              <a:t>Gernhäuser</a:t>
            </a:r>
            <a:r>
              <a:rPr lang="en-US" sz="1200" dirty="0">
                <a:latin typeface="Times New Roman" pitchFamily="18" charset="0"/>
                <a:cs typeface="Times New Roman" pitchFamily="18" charset="0"/>
              </a:rPr>
              <a:t>, D. </a:t>
            </a:r>
            <a:r>
              <a:rPr lang="en-US" sz="1200" dirty="0" err="1">
                <a:latin typeface="Times New Roman" pitchFamily="18" charset="0"/>
                <a:cs typeface="Times New Roman" pitchFamily="18" charset="0"/>
              </a:rPr>
              <a:t>Kolla</a:t>
            </a:r>
            <a:r>
              <a:rPr lang="en-US" sz="1200" dirty="0">
                <a:latin typeface="Times New Roman" pitchFamily="18" charset="0"/>
                <a:cs typeface="Times New Roman" pitchFamily="18" charset="0"/>
              </a:rPr>
              <a:t>, and M. </a:t>
            </a:r>
            <a:r>
              <a:rPr lang="en-US" sz="1200" dirty="0" err="1">
                <a:latin typeface="Times New Roman" pitchFamily="18" charset="0"/>
                <a:cs typeface="Times New Roman" pitchFamily="18" charset="0"/>
              </a:rPr>
              <a:t>Mahgoub</a:t>
            </a:r>
            <a:r>
              <a:rPr lang="en-US" sz="1200" dirty="0">
                <a:latin typeface="Times New Roman" pitchFamily="18" charset="0"/>
                <a:cs typeface="Times New Roman" pitchFamily="18" charset="0"/>
              </a:rPr>
              <a:t>, Phys. Lett. B 824, 136799 (2022).</a:t>
            </a:r>
            <a:endParaRPr lang="en-US" sz="1200" dirty="0">
              <a:latin typeface="Sylfaen" pitchFamily="18" charset="0"/>
            </a:endParaRPr>
          </a:p>
          <a:p>
            <a:pPr marL="285750" indent="-285750" algn="just">
              <a:lnSpc>
                <a:spcPct val="114000"/>
              </a:lnSpc>
              <a:spcBef>
                <a:spcPts val="200"/>
              </a:spcBef>
              <a:spcAft>
                <a:spcPts val="200"/>
              </a:spcAft>
              <a:buClr>
                <a:srgbClr val="00B050"/>
              </a:buClr>
              <a:buFont typeface="Wingdings" pitchFamily="2" charset="2"/>
              <a:buChar char="Ø"/>
            </a:pPr>
            <a:endParaRPr lang="en-US" sz="1200" dirty="0">
              <a:latin typeface="Sylfaen" pitchFamily="18" charset="0"/>
            </a:endParaRPr>
          </a:p>
        </p:txBody>
      </p:sp>
    </p:spTree>
    <p:extLst>
      <p:ext uri="{BB962C8B-B14F-4D97-AF65-F5344CB8AC3E}">
        <p14:creationId xmlns:p14="http://schemas.microsoft.com/office/powerpoint/2010/main" val="14432384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
          </p:nvPr>
        </p:nvSpPr>
        <p:spPr/>
        <p:txBody>
          <a:bodyPr/>
          <a:lstStyle/>
          <a:p>
            <a:endParaRPr lang="ru-RU"/>
          </a:p>
        </p:txBody>
      </p:sp>
    </p:spTree>
    <p:extLst>
      <p:ext uri="{BB962C8B-B14F-4D97-AF65-F5344CB8AC3E}">
        <p14:creationId xmlns:p14="http://schemas.microsoft.com/office/powerpoint/2010/main" val="14007223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4638"/>
            <a:ext cx="7772400" cy="1143000"/>
          </a:xfrm>
        </p:spPr>
        <p:style>
          <a:lnRef idx="1">
            <a:schemeClr val="accent3"/>
          </a:lnRef>
          <a:fillRef idx="2">
            <a:schemeClr val="accent3"/>
          </a:fillRef>
          <a:effectRef idx="1">
            <a:schemeClr val="accent3"/>
          </a:effectRef>
          <a:fontRef idx="minor">
            <a:schemeClr val="dk1"/>
          </a:fontRef>
        </p:style>
        <p:txBody>
          <a:bodyPr>
            <a:normAutofit/>
          </a:bodyPr>
          <a:lstStyle/>
          <a:p>
            <a:pPr algn="ctr"/>
            <a:r>
              <a:rPr lang="ru-RU" sz="3600" b="1" u="sng"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Sylfaen" pitchFamily="18" charset="0"/>
              </a:rPr>
              <a:t>Հետազոտվող</a:t>
            </a:r>
            <a:r>
              <a:rPr lang="ru-RU" sz="3600" b="1" u="sng"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Sylfaen" pitchFamily="18" charset="0"/>
              </a:rPr>
              <a:t> </a:t>
            </a:r>
            <a:r>
              <a:rPr lang="ru-RU" sz="3600" b="1" u="sng"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Sylfaen" pitchFamily="18" charset="0"/>
              </a:rPr>
              <a:t>ռեակցիաները</a:t>
            </a:r>
            <a:endParaRPr lang="ru-RU" sz="3500" b="1" u="sng"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Sylfaen" pitchFamily="18" charset="0"/>
              <a:ea typeface="+mn-ea"/>
              <a:cs typeface="+mn-cs"/>
            </a:endParaRPr>
          </a:p>
        </p:txBody>
      </p:sp>
      <p:sp>
        <p:nvSpPr>
          <p:cNvPr id="5" name="Содержимое 2"/>
          <p:cNvSpPr>
            <a:spLocks noGrp="1"/>
          </p:cNvSpPr>
          <p:nvPr>
            <p:ph idx="1"/>
          </p:nvPr>
        </p:nvSpPr>
        <p:spPr>
          <a:xfrm>
            <a:off x="899592" y="1844824"/>
            <a:ext cx="7776864" cy="4347667"/>
          </a:xfrm>
        </p:spPr>
        <p:txBody>
          <a:bodyPr>
            <a:normAutofit/>
          </a:bodyPr>
          <a:lstStyle/>
          <a:p>
            <a:pPr algn="just"/>
            <a:r>
              <a:rPr lang="hy-AM" sz="2800" dirty="0">
                <a:latin typeface="Sylfaen" pitchFamily="18" charset="0"/>
              </a:rPr>
              <a:t>7&lt; E</a:t>
            </a:r>
            <a:r>
              <a:rPr lang="hy-AM" sz="2800" baseline="-25000" dirty="0">
                <a:latin typeface="Sylfaen" pitchFamily="18" charset="0"/>
              </a:rPr>
              <a:t>p</a:t>
            </a:r>
            <a:r>
              <a:rPr lang="hy-AM" sz="2800" dirty="0">
                <a:latin typeface="Sylfaen" pitchFamily="18" charset="0"/>
              </a:rPr>
              <a:t> &lt; 17 ՄէՎ տիրույթում չափվելու են ծանր միջուկների </a:t>
            </a:r>
            <a:r>
              <a:rPr lang="hy-AM" sz="2800" b="1" dirty="0">
                <a:solidFill>
                  <a:schemeClr val="tx2"/>
                </a:solidFill>
                <a:latin typeface="Sylfaen" pitchFamily="18" charset="0"/>
              </a:rPr>
              <a:t>(</a:t>
            </a:r>
            <a:r>
              <a:rPr lang="hy-AM" sz="2800" b="1" dirty="0">
                <a:solidFill>
                  <a:srgbClr val="FF0000"/>
                </a:solidFill>
                <a:latin typeface="Sylfaen" pitchFamily="18" charset="0"/>
              </a:rPr>
              <a:t>ակտինիդների</a:t>
            </a:r>
            <a:r>
              <a:rPr lang="hy-AM" sz="2800" b="1" dirty="0">
                <a:solidFill>
                  <a:schemeClr val="tx2"/>
                </a:solidFill>
                <a:latin typeface="Sylfaen" pitchFamily="18" charset="0"/>
              </a:rPr>
              <a:t>) </a:t>
            </a:r>
            <a:r>
              <a:rPr lang="hy-AM" sz="2800" dirty="0">
                <a:latin typeface="Sylfaen" pitchFamily="18" charset="0"/>
              </a:rPr>
              <a:t>վրա ընթացող հետևյալ ռեակցիաների կտրվածքները, որոնց վերաբերյալ տվյալները սուղ են կամ բացակայում են՝</a:t>
            </a:r>
          </a:p>
          <a:p>
            <a:pPr marL="0" indent="0" algn="just">
              <a:buNone/>
            </a:pPr>
            <a:endParaRPr lang="en-US" sz="2800" dirty="0">
              <a:latin typeface="Sylfaen" pitchFamily="18" charset="0"/>
            </a:endParaRPr>
          </a:p>
          <a:p>
            <a:pPr algn="just"/>
            <a:r>
              <a:rPr lang="hy-AM" sz="2800" b="1" baseline="30000" dirty="0">
                <a:latin typeface="Sylfaen" panose="010A0502050306030303" pitchFamily="18" charset="0"/>
              </a:rPr>
              <a:t>238</a:t>
            </a:r>
            <a:r>
              <a:rPr lang="hy-AM" sz="2800" b="1" dirty="0">
                <a:latin typeface="Sylfaen" panose="010A0502050306030303" pitchFamily="18" charset="0"/>
              </a:rPr>
              <a:t>U(p,</a:t>
            </a:r>
            <a:r>
              <a:rPr lang="ru-RU" sz="2800" b="1" dirty="0" err="1">
                <a:latin typeface="Sylfaen" panose="010A0502050306030303" pitchFamily="18" charset="0"/>
              </a:rPr>
              <a:t>γ</a:t>
            </a:r>
            <a:r>
              <a:rPr lang="hy-AM" sz="2800" b="1" dirty="0">
                <a:latin typeface="Sylfaen" panose="010A0502050306030303" pitchFamily="18" charset="0"/>
              </a:rPr>
              <a:t>) </a:t>
            </a:r>
            <a:r>
              <a:rPr lang="hy-AM" sz="2800" b="1" baseline="30000" dirty="0">
                <a:latin typeface="Sylfaen" panose="010A0502050306030303" pitchFamily="18" charset="0"/>
              </a:rPr>
              <a:t>239</a:t>
            </a:r>
            <a:r>
              <a:rPr lang="hy-AM" sz="2800" b="1" dirty="0">
                <a:latin typeface="Sylfaen" panose="010A0502050306030303" pitchFamily="18" charset="0"/>
              </a:rPr>
              <a:t>Np , </a:t>
            </a:r>
            <a:r>
              <a:rPr lang="en-US" sz="2800" b="1" dirty="0">
                <a:latin typeface="Sylfaen" panose="010A0502050306030303" pitchFamily="18" charset="0"/>
              </a:rPr>
              <a:t>          </a:t>
            </a:r>
            <a:r>
              <a:rPr lang="hy-AM" sz="2800" b="1" baseline="30000" dirty="0">
                <a:latin typeface="Sylfaen" panose="010A0502050306030303" pitchFamily="18" charset="0"/>
              </a:rPr>
              <a:t>232</a:t>
            </a:r>
            <a:r>
              <a:rPr lang="hy-AM" sz="2800" b="1" dirty="0">
                <a:latin typeface="Sylfaen" panose="010A0502050306030303" pitchFamily="18" charset="0"/>
              </a:rPr>
              <a:t>Tհ(p,</a:t>
            </a:r>
            <a:r>
              <a:rPr lang="ru-RU" sz="2800" b="1" dirty="0" err="1">
                <a:latin typeface="Sylfaen" panose="010A0502050306030303" pitchFamily="18" charset="0"/>
              </a:rPr>
              <a:t>γ</a:t>
            </a:r>
            <a:r>
              <a:rPr lang="hy-AM" sz="2800" b="1" dirty="0">
                <a:latin typeface="Sylfaen" panose="010A0502050306030303" pitchFamily="18" charset="0"/>
              </a:rPr>
              <a:t>) </a:t>
            </a:r>
            <a:r>
              <a:rPr lang="hy-AM" sz="2800" b="1" baseline="30000" dirty="0">
                <a:latin typeface="Sylfaen" panose="010A0502050306030303" pitchFamily="18" charset="0"/>
              </a:rPr>
              <a:t>233</a:t>
            </a:r>
            <a:r>
              <a:rPr lang="hy-AM" sz="2800" b="1" dirty="0">
                <a:latin typeface="Sylfaen" panose="010A0502050306030303" pitchFamily="18" charset="0"/>
              </a:rPr>
              <a:t>Pa,  </a:t>
            </a:r>
            <a:endParaRPr lang="en-US" sz="2800" b="1" dirty="0">
              <a:latin typeface="Sylfaen" panose="010A0502050306030303" pitchFamily="18" charset="0"/>
            </a:endParaRPr>
          </a:p>
          <a:p>
            <a:pPr algn="just"/>
            <a:r>
              <a:rPr lang="hy-AM" sz="2800" b="1" baseline="30000" dirty="0">
                <a:latin typeface="Sylfaen" panose="010A0502050306030303" pitchFamily="18" charset="0"/>
              </a:rPr>
              <a:t>238</a:t>
            </a:r>
            <a:r>
              <a:rPr lang="hy-AM" sz="2800" b="1" dirty="0">
                <a:latin typeface="Sylfaen" panose="010A0502050306030303" pitchFamily="18" charset="0"/>
              </a:rPr>
              <a:t>U(p,n) </a:t>
            </a:r>
            <a:r>
              <a:rPr lang="hy-AM" sz="2800" b="1" baseline="30000" dirty="0">
                <a:latin typeface="Sylfaen" panose="010A0502050306030303" pitchFamily="18" charset="0"/>
              </a:rPr>
              <a:t>238</a:t>
            </a:r>
            <a:r>
              <a:rPr lang="hy-AM" sz="2800" b="1" dirty="0">
                <a:latin typeface="Sylfaen" panose="010A0502050306030303" pitchFamily="18" charset="0"/>
              </a:rPr>
              <a:t>Np, </a:t>
            </a:r>
            <a:r>
              <a:rPr lang="en-US" sz="2800" b="1" dirty="0">
                <a:latin typeface="Sylfaen" panose="010A0502050306030303" pitchFamily="18" charset="0"/>
              </a:rPr>
              <a:t>           </a:t>
            </a:r>
            <a:r>
              <a:rPr lang="hy-AM" sz="2800" b="1" baseline="30000" dirty="0">
                <a:latin typeface="Sylfaen" panose="010A0502050306030303" pitchFamily="18" charset="0"/>
              </a:rPr>
              <a:t>238</a:t>
            </a:r>
            <a:r>
              <a:rPr lang="hy-AM" sz="2800" b="1" dirty="0">
                <a:latin typeface="Sylfaen" panose="010A0502050306030303" pitchFamily="18" charset="0"/>
              </a:rPr>
              <a:t>U(p,3n</a:t>
            </a:r>
            <a:r>
              <a:rPr lang="hy-AM" sz="2800" b="1">
                <a:latin typeface="Sylfaen" panose="010A0502050306030303" pitchFamily="18" charset="0"/>
              </a:rPr>
              <a:t>) </a:t>
            </a:r>
            <a:r>
              <a:rPr lang="hy-AM" sz="2800" b="1" baseline="30000">
                <a:latin typeface="Sylfaen" panose="010A0502050306030303" pitchFamily="18" charset="0"/>
              </a:rPr>
              <a:t>236</a:t>
            </a:r>
            <a:r>
              <a:rPr lang="hy-AM" sz="2800" b="1">
                <a:latin typeface="Sylfaen" panose="010A0502050306030303" pitchFamily="18" charset="0"/>
              </a:rPr>
              <a:t>Np   </a:t>
            </a:r>
            <a:endParaRPr lang="en-US" sz="2800" b="1" dirty="0">
              <a:latin typeface="Sylfaen" panose="010A0502050306030303" pitchFamily="18" charset="0"/>
            </a:endParaRPr>
          </a:p>
          <a:p>
            <a:pPr algn="just"/>
            <a:r>
              <a:rPr lang="hy-AM" sz="2800" b="1" dirty="0">
                <a:latin typeface="Sylfaen" panose="010A0502050306030303" pitchFamily="18" charset="0"/>
              </a:rPr>
              <a:t> </a:t>
            </a:r>
            <a:r>
              <a:rPr lang="hy-AM" sz="2800" b="1" baseline="30000" dirty="0">
                <a:latin typeface="Sylfaen" panose="010A0502050306030303" pitchFamily="18" charset="0"/>
              </a:rPr>
              <a:t>232</a:t>
            </a:r>
            <a:r>
              <a:rPr lang="hy-AM" sz="2800" b="1" dirty="0">
                <a:latin typeface="Sylfaen" panose="010A0502050306030303" pitchFamily="18" charset="0"/>
              </a:rPr>
              <a:t> Tհ (p, 3n) </a:t>
            </a:r>
            <a:r>
              <a:rPr lang="hy-AM" sz="2800" b="1" baseline="30000" dirty="0">
                <a:latin typeface="Sylfaen" panose="010A0502050306030303" pitchFamily="18" charset="0"/>
              </a:rPr>
              <a:t>230</a:t>
            </a:r>
            <a:r>
              <a:rPr lang="hy-AM" sz="2800" b="1" dirty="0">
                <a:latin typeface="Sylfaen" panose="010A0502050306030303" pitchFamily="18" charset="0"/>
              </a:rPr>
              <a:t>Pa</a:t>
            </a:r>
            <a:endParaRPr lang="en-US" sz="2800" b="1" dirty="0">
              <a:latin typeface="Sylfaen" pitchFamily="18" charset="0"/>
            </a:endParaRPr>
          </a:p>
        </p:txBody>
      </p:sp>
    </p:spTree>
    <p:extLst>
      <p:ext uri="{BB962C8B-B14F-4D97-AF65-F5344CB8AC3E}">
        <p14:creationId xmlns:p14="http://schemas.microsoft.com/office/powerpoint/2010/main" val="42657944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4638"/>
            <a:ext cx="7772400" cy="1143000"/>
          </a:xfrm>
        </p:spPr>
        <p:style>
          <a:lnRef idx="1">
            <a:schemeClr val="accent3"/>
          </a:lnRef>
          <a:fillRef idx="2">
            <a:schemeClr val="accent3"/>
          </a:fillRef>
          <a:effectRef idx="1">
            <a:schemeClr val="accent3"/>
          </a:effectRef>
          <a:fontRef idx="minor">
            <a:schemeClr val="dk1"/>
          </a:fontRef>
        </p:style>
        <p:txBody>
          <a:bodyPr>
            <a:normAutofit/>
          </a:bodyPr>
          <a:lstStyle/>
          <a:p>
            <a:pPr algn="ctr"/>
            <a:r>
              <a:rPr lang="ru-RU" sz="3600" b="1" u="sng"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Sylfaen" pitchFamily="18" charset="0"/>
              </a:rPr>
              <a:t>Հետազոտվող</a:t>
            </a:r>
            <a:r>
              <a:rPr lang="ru-RU" sz="3600" b="1" u="sng"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Sylfaen" pitchFamily="18" charset="0"/>
              </a:rPr>
              <a:t> </a:t>
            </a:r>
            <a:r>
              <a:rPr lang="ru-RU" sz="3600" b="1" u="sng"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Sylfaen" pitchFamily="18" charset="0"/>
              </a:rPr>
              <a:t>ռեակցիաները</a:t>
            </a:r>
            <a:endParaRPr lang="ru-RU" sz="3500" b="1" u="sng"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Sylfaen" pitchFamily="18" charset="0"/>
              <a:ea typeface="+mn-ea"/>
              <a:cs typeface="+mn-cs"/>
            </a:endParaRPr>
          </a:p>
        </p:txBody>
      </p:sp>
      <p:graphicFrame>
        <p:nvGraphicFramePr>
          <p:cNvPr id="3" name="Таблица 2"/>
          <p:cNvGraphicFramePr>
            <a:graphicFrameLocks noGrp="1"/>
          </p:cNvGraphicFramePr>
          <p:nvPr/>
        </p:nvGraphicFramePr>
        <p:xfrm>
          <a:off x="1043608" y="2276872"/>
          <a:ext cx="7416824" cy="2593864"/>
        </p:xfrm>
        <a:graphic>
          <a:graphicData uri="http://schemas.openxmlformats.org/drawingml/2006/table">
            <a:tbl>
              <a:tblPr firstRow="1" firstCol="1" bandRow="1">
                <a:tableStyleId>{5C22544A-7EE6-4342-B048-85BDC9FD1C3A}</a:tableStyleId>
              </a:tblPr>
              <a:tblGrid>
                <a:gridCol w="3658776">
                  <a:extLst>
                    <a:ext uri="{9D8B030D-6E8A-4147-A177-3AD203B41FA5}">
                      <a16:colId xmlns:a16="http://schemas.microsoft.com/office/drawing/2014/main" xmlns="" val="20000"/>
                    </a:ext>
                  </a:extLst>
                </a:gridCol>
                <a:gridCol w="1525800">
                  <a:extLst>
                    <a:ext uri="{9D8B030D-6E8A-4147-A177-3AD203B41FA5}">
                      <a16:colId xmlns:a16="http://schemas.microsoft.com/office/drawing/2014/main" xmlns="" val="20001"/>
                    </a:ext>
                  </a:extLst>
                </a:gridCol>
                <a:gridCol w="2232248">
                  <a:extLst>
                    <a:ext uri="{9D8B030D-6E8A-4147-A177-3AD203B41FA5}">
                      <a16:colId xmlns:a16="http://schemas.microsoft.com/office/drawing/2014/main" xmlns="" val="20002"/>
                    </a:ext>
                  </a:extLst>
                </a:gridCol>
              </a:tblGrid>
              <a:tr h="310912">
                <a:tc>
                  <a:txBody>
                    <a:bodyPr/>
                    <a:lstStyle/>
                    <a:p>
                      <a:pPr algn="ctr">
                        <a:lnSpc>
                          <a:spcPct val="107000"/>
                        </a:lnSpc>
                        <a:spcAft>
                          <a:spcPts val="0"/>
                        </a:spcAft>
                      </a:pPr>
                      <a:r>
                        <a:rPr lang="hy-AM" sz="1700" baseline="30000" dirty="0">
                          <a:effectLst/>
                          <a:latin typeface="Sylfaen" pitchFamily="18" charset="0"/>
                        </a:rPr>
                        <a:t> </a:t>
                      </a:r>
                      <a:endParaRPr lang="ru-RU" sz="1300" dirty="0">
                        <a:effectLst/>
                        <a:latin typeface="Sylfaen" pitchFamily="18" charset="0"/>
                        <a:ea typeface="Calibri"/>
                        <a:cs typeface="Times New Roman"/>
                      </a:endParaRPr>
                    </a:p>
                  </a:txBody>
                  <a:tcPr marL="86261" marR="86261" marT="0" marB="0" anchor="ctr"/>
                </a:tc>
                <a:tc>
                  <a:txBody>
                    <a:bodyPr/>
                    <a:lstStyle/>
                    <a:p>
                      <a:pPr algn="ctr">
                        <a:lnSpc>
                          <a:spcPct val="107000"/>
                        </a:lnSpc>
                        <a:spcAft>
                          <a:spcPts val="0"/>
                        </a:spcAft>
                      </a:pPr>
                      <a:r>
                        <a:rPr lang="hy-AM" sz="1700" b="1" dirty="0">
                          <a:effectLst/>
                          <a:latin typeface="Sylfaen" pitchFamily="18" charset="0"/>
                        </a:rPr>
                        <a:t>T</a:t>
                      </a:r>
                      <a:r>
                        <a:rPr lang="hy-AM" sz="1700" b="1" baseline="-25000" dirty="0">
                          <a:effectLst/>
                          <a:latin typeface="Sylfaen" pitchFamily="18" charset="0"/>
                        </a:rPr>
                        <a:t>1/2</a:t>
                      </a:r>
                      <a:endParaRPr lang="ru-RU" sz="1300" b="1" dirty="0">
                        <a:effectLst/>
                        <a:latin typeface="Sylfaen" pitchFamily="18" charset="0"/>
                        <a:ea typeface="Calibri"/>
                        <a:cs typeface="Times New Roman"/>
                      </a:endParaRPr>
                    </a:p>
                  </a:txBody>
                  <a:tcPr marL="86261" marR="86261" marT="0" marB="0" anchor="ctr"/>
                </a:tc>
                <a:tc>
                  <a:txBody>
                    <a:bodyPr/>
                    <a:lstStyle/>
                    <a:p>
                      <a:pPr algn="ctr">
                        <a:lnSpc>
                          <a:spcPct val="107000"/>
                        </a:lnSpc>
                        <a:spcAft>
                          <a:spcPts val="0"/>
                        </a:spcAft>
                      </a:pPr>
                      <a:r>
                        <a:rPr lang="hy-AM" sz="1700" b="1" dirty="0">
                          <a:effectLst/>
                          <a:latin typeface="Sylfaen" pitchFamily="18" charset="0"/>
                        </a:rPr>
                        <a:t>Eγ (</a:t>
                      </a:r>
                      <a:r>
                        <a:rPr lang="ru-RU" sz="1700" b="1" dirty="0">
                          <a:effectLst/>
                          <a:latin typeface="Sylfaen" pitchFamily="18" charset="0"/>
                        </a:rPr>
                        <a:t>k</a:t>
                      </a:r>
                      <a:r>
                        <a:rPr lang="ru-RU" sz="1700" b="1" noProof="0" dirty="0">
                          <a:effectLst/>
                          <a:latin typeface="Sylfaen" pitchFamily="18" charset="0"/>
                        </a:rPr>
                        <a:t>e</a:t>
                      </a:r>
                      <a:r>
                        <a:rPr lang="en-US" sz="1700" b="1" noProof="0" dirty="0">
                          <a:effectLst/>
                          <a:latin typeface="Sylfaen" pitchFamily="18" charset="0"/>
                        </a:rPr>
                        <a:t>V</a:t>
                      </a:r>
                      <a:r>
                        <a:rPr lang="hy-AM" sz="1700" b="1" dirty="0">
                          <a:effectLst/>
                          <a:latin typeface="Sylfaen" pitchFamily="18" charset="0"/>
                        </a:rPr>
                        <a:t>)</a:t>
                      </a:r>
                      <a:endParaRPr lang="ru-RU" sz="1300" b="1" dirty="0">
                        <a:effectLst/>
                        <a:latin typeface="Sylfaen" pitchFamily="18" charset="0"/>
                        <a:ea typeface="Calibri"/>
                        <a:cs typeface="Times New Roman"/>
                      </a:endParaRPr>
                    </a:p>
                  </a:txBody>
                  <a:tcPr marL="86261" marR="86261" marT="0" marB="0" anchor="ctr"/>
                </a:tc>
                <a:extLst>
                  <a:ext uri="{0D108BD9-81ED-4DB2-BD59-A6C34878D82A}">
                    <a16:rowId xmlns:a16="http://schemas.microsoft.com/office/drawing/2014/main" xmlns="" val="10000"/>
                  </a:ext>
                </a:extLst>
              </a:tr>
              <a:tr h="287151">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kumimoji="0" lang="hy-AM" sz="2000" b="1" kern="1200" baseline="30000" dirty="0">
                          <a:solidFill>
                            <a:schemeClr val="lt1"/>
                          </a:solidFill>
                          <a:effectLst/>
                          <a:latin typeface="Sylfaen" pitchFamily="18" charset="0"/>
                          <a:ea typeface="+mn-ea"/>
                          <a:cs typeface="+mn-cs"/>
                        </a:rPr>
                        <a:t>115</a:t>
                      </a:r>
                      <a:r>
                        <a:rPr kumimoji="0" lang="hy-AM" sz="2000" b="1" kern="1200" dirty="0">
                          <a:solidFill>
                            <a:schemeClr val="lt1"/>
                          </a:solidFill>
                          <a:effectLst/>
                          <a:latin typeface="Sylfaen" pitchFamily="18" charset="0"/>
                          <a:ea typeface="+mn-ea"/>
                          <a:cs typeface="+mn-cs"/>
                        </a:rPr>
                        <a:t>Sn(p,</a:t>
                      </a:r>
                      <a:r>
                        <a:rPr kumimoji="0" lang="en-GB" sz="2000" b="1" kern="1200" dirty="0">
                          <a:solidFill>
                            <a:schemeClr val="lt1"/>
                          </a:solidFill>
                          <a:effectLst/>
                          <a:latin typeface="Sylfaen" pitchFamily="18" charset="0"/>
                          <a:ea typeface="+mn-ea"/>
                          <a:cs typeface="+mn-cs"/>
                        </a:rPr>
                        <a:t>γ</a:t>
                      </a:r>
                      <a:r>
                        <a:rPr kumimoji="0" lang="hy-AM" sz="2000" b="1" kern="1200" dirty="0">
                          <a:solidFill>
                            <a:schemeClr val="lt1"/>
                          </a:solidFill>
                          <a:effectLst/>
                          <a:latin typeface="Sylfaen" pitchFamily="18" charset="0"/>
                          <a:ea typeface="+mn-ea"/>
                          <a:cs typeface="+mn-cs"/>
                        </a:rPr>
                        <a:t>)</a:t>
                      </a:r>
                      <a:r>
                        <a:rPr kumimoji="0" lang="hy-AM" sz="2000" b="1" kern="1200" baseline="30000" dirty="0">
                          <a:solidFill>
                            <a:schemeClr val="lt1"/>
                          </a:solidFill>
                          <a:effectLst/>
                          <a:latin typeface="Sylfaen" pitchFamily="18" charset="0"/>
                          <a:ea typeface="+mn-ea"/>
                          <a:cs typeface="+mn-cs"/>
                        </a:rPr>
                        <a:t> 116</a:t>
                      </a:r>
                      <a:r>
                        <a:rPr kumimoji="0" lang="hy-AM" sz="2000" b="1" kern="1200" dirty="0">
                          <a:solidFill>
                            <a:schemeClr val="lt1"/>
                          </a:solidFill>
                          <a:effectLst/>
                          <a:latin typeface="Sylfaen" pitchFamily="18" charset="0"/>
                          <a:ea typeface="+mn-ea"/>
                          <a:cs typeface="+mn-cs"/>
                        </a:rPr>
                        <a:t>Sb</a:t>
                      </a:r>
                      <a:endParaRPr lang="ru-RU" sz="2400" b="1" dirty="0">
                        <a:solidFill>
                          <a:schemeClr val="bg1"/>
                        </a:solidFill>
                        <a:effectLst/>
                        <a:latin typeface="Sylfaen" pitchFamily="18" charset="0"/>
                        <a:ea typeface="Calibri"/>
                        <a:cs typeface="Times New Roman"/>
                      </a:endParaRPr>
                    </a:p>
                  </a:txBody>
                  <a:tcPr marL="86261" marR="86261" marT="0" marB="0" anchor="ct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ru-RU" sz="1800" dirty="0">
                          <a:solidFill>
                            <a:srgbClr val="FF0000"/>
                          </a:solidFill>
                          <a:effectLst/>
                          <a:latin typeface="Sylfaen" pitchFamily="18" charset="0"/>
                        </a:rPr>
                        <a:t>15</a:t>
                      </a:r>
                      <a:r>
                        <a:rPr lang="hy-AM" sz="1800" dirty="0">
                          <a:solidFill>
                            <a:srgbClr val="FF0000"/>
                          </a:solidFill>
                          <a:effectLst/>
                          <a:latin typeface="Sylfaen" pitchFamily="18" charset="0"/>
                        </a:rPr>
                        <a:t>.</a:t>
                      </a:r>
                      <a:r>
                        <a:rPr lang="ru-RU" sz="1800" dirty="0">
                          <a:solidFill>
                            <a:srgbClr val="FF0000"/>
                          </a:solidFill>
                          <a:effectLst/>
                          <a:latin typeface="Sylfaen" pitchFamily="18" charset="0"/>
                        </a:rPr>
                        <a:t>8</a:t>
                      </a:r>
                      <a:r>
                        <a:rPr lang="hy-AM" sz="1800" dirty="0">
                          <a:solidFill>
                            <a:srgbClr val="FF0000"/>
                          </a:solidFill>
                          <a:effectLst/>
                          <a:latin typeface="Sylfaen" pitchFamily="18" charset="0"/>
                        </a:rPr>
                        <a:t> </a:t>
                      </a:r>
                      <a:r>
                        <a:rPr lang="en-US" sz="1800" dirty="0">
                          <a:solidFill>
                            <a:srgbClr val="FF0000"/>
                          </a:solidFill>
                          <a:effectLst/>
                          <a:latin typeface="Sylfaen" pitchFamily="18" charset="0"/>
                        </a:rPr>
                        <a:t>m</a:t>
                      </a:r>
                      <a:endParaRPr lang="ru-RU" sz="1800" dirty="0">
                        <a:solidFill>
                          <a:srgbClr val="FF0000"/>
                        </a:solidFill>
                        <a:effectLst/>
                        <a:latin typeface="Sylfaen" pitchFamily="18" charset="0"/>
                        <a:ea typeface="Calibri"/>
                        <a:cs typeface="Times New Roman"/>
                      </a:endParaRPr>
                    </a:p>
                  </a:txBody>
                  <a:tcPr marL="86261" marR="86261" marT="0" marB="0" anchor="ct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800" dirty="0">
                          <a:solidFill>
                            <a:srgbClr val="FF0000"/>
                          </a:solidFill>
                          <a:effectLst/>
                          <a:latin typeface="Sylfaen" pitchFamily="18" charset="0"/>
                        </a:rPr>
                        <a:t>1293</a:t>
                      </a:r>
                      <a:r>
                        <a:rPr lang="hy-AM" sz="1800" dirty="0">
                          <a:solidFill>
                            <a:srgbClr val="FF0000"/>
                          </a:solidFill>
                          <a:effectLst/>
                          <a:latin typeface="Sylfaen" pitchFamily="18" charset="0"/>
                        </a:rPr>
                        <a:t>.</a:t>
                      </a:r>
                      <a:r>
                        <a:rPr lang="en-US" sz="1800" dirty="0">
                          <a:solidFill>
                            <a:srgbClr val="FF0000"/>
                          </a:solidFill>
                          <a:effectLst/>
                          <a:latin typeface="Sylfaen" pitchFamily="18" charset="0"/>
                        </a:rPr>
                        <a:t>558</a:t>
                      </a:r>
                      <a:endParaRPr lang="ru-RU" sz="1800" dirty="0">
                        <a:solidFill>
                          <a:srgbClr val="FF0000"/>
                        </a:solidFill>
                        <a:effectLst/>
                        <a:latin typeface="Sylfaen" pitchFamily="18" charset="0"/>
                        <a:ea typeface="Calibri"/>
                        <a:cs typeface="Times New Roman"/>
                      </a:endParaRPr>
                    </a:p>
                  </a:txBody>
                  <a:tcPr marL="86261" marR="86261" marT="0" marB="0" anchor="ctr"/>
                </a:tc>
                <a:extLst>
                  <a:ext uri="{0D108BD9-81ED-4DB2-BD59-A6C34878D82A}">
                    <a16:rowId xmlns:a16="http://schemas.microsoft.com/office/drawing/2014/main" xmlns="" val="10001"/>
                  </a:ext>
                </a:extLst>
              </a:tr>
              <a:tr h="287151">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kumimoji="0" lang="hy-AM" sz="2000" b="1" kern="1200" baseline="30000" dirty="0">
                          <a:solidFill>
                            <a:schemeClr val="lt1"/>
                          </a:solidFill>
                          <a:effectLst/>
                          <a:latin typeface="Sylfaen" pitchFamily="18" charset="0"/>
                          <a:ea typeface="+mn-ea"/>
                          <a:cs typeface="+mn-cs"/>
                        </a:rPr>
                        <a:t>180</a:t>
                      </a:r>
                      <a:r>
                        <a:rPr kumimoji="0" lang="hy-AM" sz="2000" b="1" kern="1200" dirty="0">
                          <a:solidFill>
                            <a:schemeClr val="lt1"/>
                          </a:solidFill>
                          <a:effectLst/>
                          <a:latin typeface="Sylfaen" pitchFamily="18" charset="0"/>
                          <a:ea typeface="+mn-ea"/>
                          <a:cs typeface="+mn-cs"/>
                        </a:rPr>
                        <a:t>W(p,</a:t>
                      </a:r>
                      <a:r>
                        <a:rPr kumimoji="0" lang="en-GB" sz="2000" b="1" kern="1200" dirty="0">
                          <a:solidFill>
                            <a:schemeClr val="lt1"/>
                          </a:solidFill>
                          <a:effectLst/>
                          <a:latin typeface="Sylfaen" pitchFamily="18" charset="0"/>
                          <a:ea typeface="+mn-ea"/>
                          <a:cs typeface="+mn-cs"/>
                        </a:rPr>
                        <a:t>γ</a:t>
                      </a:r>
                      <a:r>
                        <a:rPr kumimoji="0" lang="hy-AM" sz="2000" b="1" kern="1200" dirty="0">
                          <a:solidFill>
                            <a:schemeClr val="lt1"/>
                          </a:solidFill>
                          <a:effectLst/>
                          <a:latin typeface="Sylfaen" pitchFamily="18" charset="0"/>
                          <a:ea typeface="+mn-ea"/>
                          <a:cs typeface="+mn-cs"/>
                        </a:rPr>
                        <a:t>)</a:t>
                      </a:r>
                      <a:r>
                        <a:rPr kumimoji="0" lang="hy-AM" sz="2000" b="1" kern="1200" baseline="30000" dirty="0">
                          <a:solidFill>
                            <a:schemeClr val="lt1"/>
                          </a:solidFill>
                          <a:effectLst/>
                          <a:latin typeface="Sylfaen" pitchFamily="18" charset="0"/>
                          <a:ea typeface="+mn-ea"/>
                          <a:cs typeface="+mn-cs"/>
                        </a:rPr>
                        <a:t> 181</a:t>
                      </a:r>
                      <a:r>
                        <a:rPr kumimoji="0" lang="hy-AM" sz="2000" b="1" kern="1200" dirty="0">
                          <a:solidFill>
                            <a:schemeClr val="lt1"/>
                          </a:solidFill>
                          <a:effectLst/>
                          <a:latin typeface="Sylfaen" pitchFamily="18" charset="0"/>
                          <a:ea typeface="+mn-ea"/>
                          <a:cs typeface="+mn-cs"/>
                        </a:rPr>
                        <a:t>Re</a:t>
                      </a:r>
                      <a:endParaRPr lang="ru-RU" sz="2000" b="1" dirty="0">
                        <a:solidFill>
                          <a:schemeClr val="bg1"/>
                        </a:solidFill>
                        <a:effectLst/>
                        <a:latin typeface="Sylfaen" pitchFamily="18" charset="0"/>
                        <a:ea typeface="Calibri"/>
                        <a:cs typeface="Times New Roman"/>
                      </a:endParaRPr>
                    </a:p>
                  </a:txBody>
                  <a:tcPr marL="86261" marR="86261" marT="0" marB="0" anchor="ct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ru-RU" sz="1800" dirty="0">
                          <a:effectLst/>
                          <a:latin typeface="Sylfaen" pitchFamily="18" charset="0"/>
                        </a:rPr>
                        <a:t>1</a:t>
                      </a:r>
                      <a:r>
                        <a:rPr lang="en-US" sz="1800" dirty="0">
                          <a:effectLst/>
                          <a:latin typeface="Sylfaen" pitchFamily="18" charset="0"/>
                        </a:rPr>
                        <a:t>9</a:t>
                      </a:r>
                      <a:r>
                        <a:rPr lang="hy-AM" sz="1800" dirty="0">
                          <a:effectLst/>
                          <a:latin typeface="Sylfaen" pitchFamily="18" charset="0"/>
                        </a:rPr>
                        <a:t>.</a:t>
                      </a:r>
                      <a:r>
                        <a:rPr lang="en-US" sz="1800" dirty="0">
                          <a:effectLst/>
                          <a:latin typeface="Sylfaen" pitchFamily="18" charset="0"/>
                        </a:rPr>
                        <a:t>9</a:t>
                      </a:r>
                      <a:r>
                        <a:rPr lang="hy-AM" sz="1800" dirty="0">
                          <a:effectLst/>
                          <a:latin typeface="Sylfaen" pitchFamily="18" charset="0"/>
                        </a:rPr>
                        <a:t> </a:t>
                      </a:r>
                      <a:r>
                        <a:rPr lang="en-US" sz="1800" dirty="0">
                          <a:effectLst/>
                          <a:latin typeface="Sylfaen" pitchFamily="18" charset="0"/>
                        </a:rPr>
                        <a:t>h</a:t>
                      </a:r>
                      <a:endParaRPr lang="ru-RU" sz="1800" dirty="0">
                        <a:effectLst/>
                        <a:latin typeface="Sylfaen" pitchFamily="18" charset="0"/>
                        <a:ea typeface="Calibri"/>
                        <a:cs typeface="Times New Roman"/>
                      </a:endParaRPr>
                    </a:p>
                  </a:txBody>
                  <a:tcPr marL="86261" marR="86261" marT="0" marB="0" anchor="ct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800" dirty="0">
                          <a:effectLst/>
                          <a:latin typeface="Sylfaen" pitchFamily="18" charset="0"/>
                        </a:rPr>
                        <a:t>365</a:t>
                      </a:r>
                      <a:r>
                        <a:rPr lang="hy-AM" sz="1800" dirty="0">
                          <a:effectLst/>
                          <a:latin typeface="Sylfaen" pitchFamily="18" charset="0"/>
                        </a:rPr>
                        <a:t>.</a:t>
                      </a:r>
                      <a:r>
                        <a:rPr lang="en-US" sz="1800" dirty="0">
                          <a:effectLst/>
                          <a:latin typeface="Sylfaen" pitchFamily="18" charset="0"/>
                        </a:rPr>
                        <a:t>5</a:t>
                      </a:r>
                      <a:endParaRPr lang="ru-RU" sz="1800" dirty="0">
                        <a:effectLst/>
                        <a:latin typeface="Sylfaen" pitchFamily="18" charset="0"/>
                        <a:ea typeface="Calibri"/>
                        <a:cs typeface="Times New Roman"/>
                      </a:endParaRPr>
                    </a:p>
                  </a:txBody>
                  <a:tcPr marL="86261" marR="86261" marT="0" marB="0" anchor="ctr"/>
                </a:tc>
                <a:extLst>
                  <a:ext uri="{0D108BD9-81ED-4DB2-BD59-A6C34878D82A}">
                    <a16:rowId xmlns:a16="http://schemas.microsoft.com/office/drawing/2014/main" xmlns="" val="10002"/>
                  </a:ext>
                </a:extLst>
              </a:tr>
              <a:tr h="287151">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kumimoji="0" lang="hy-AM" sz="2000" b="1" kern="1200" baseline="30000" dirty="0">
                          <a:solidFill>
                            <a:schemeClr val="lt1"/>
                          </a:solidFill>
                          <a:effectLst/>
                          <a:latin typeface="Sylfaen" pitchFamily="18" charset="0"/>
                          <a:ea typeface="+mn-ea"/>
                          <a:cs typeface="+mn-cs"/>
                        </a:rPr>
                        <a:t>190</a:t>
                      </a:r>
                      <a:r>
                        <a:rPr kumimoji="0" lang="hy-AM" sz="2000" b="1" kern="1200" dirty="0">
                          <a:solidFill>
                            <a:schemeClr val="lt1"/>
                          </a:solidFill>
                          <a:effectLst/>
                          <a:latin typeface="Sylfaen" pitchFamily="18" charset="0"/>
                          <a:ea typeface="+mn-ea"/>
                          <a:cs typeface="+mn-cs"/>
                        </a:rPr>
                        <a:t>Pt(p,</a:t>
                      </a:r>
                      <a:r>
                        <a:rPr kumimoji="0" lang="en-GB" sz="2000" b="1" kern="1200" dirty="0">
                          <a:solidFill>
                            <a:schemeClr val="lt1"/>
                          </a:solidFill>
                          <a:effectLst/>
                          <a:latin typeface="Sylfaen" pitchFamily="18" charset="0"/>
                          <a:ea typeface="+mn-ea"/>
                          <a:cs typeface="+mn-cs"/>
                        </a:rPr>
                        <a:t>γ</a:t>
                      </a:r>
                      <a:r>
                        <a:rPr kumimoji="0" lang="hy-AM" sz="2000" b="1" kern="1200" dirty="0">
                          <a:solidFill>
                            <a:schemeClr val="lt1"/>
                          </a:solidFill>
                          <a:effectLst/>
                          <a:latin typeface="Sylfaen" pitchFamily="18" charset="0"/>
                          <a:ea typeface="+mn-ea"/>
                          <a:cs typeface="+mn-cs"/>
                        </a:rPr>
                        <a:t>)</a:t>
                      </a:r>
                      <a:r>
                        <a:rPr kumimoji="0" lang="hy-AM" sz="2000" b="1" kern="1200" baseline="30000" dirty="0">
                          <a:solidFill>
                            <a:schemeClr val="lt1"/>
                          </a:solidFill>
                          <a:effectLst/>
                          <a:latin typeface="Sylfaen" pitchFamily="18" charset="0"/>
                          <a:ea typeface="+mn-ea"/>
                          <a:cs typeface="+mn-cs"/>
                        </a:rPr>
                        <a:t> 191</a:t>
                      </a:r>
                      <a:r>
                        <a:rPr kumimoji="0" lang="hy-AM" sz="2000" b="1" kern="1200" dirty="0">
                          <a:solidFill>
                            <a:schemeClr val="lt1"/>
                          </a:solidFill>
                          <a:effectLst/>
                          <a:latin typeface="Sylfaen" pitchFamily="18" charset="0"/>
                          <a:ea typeface="+mn-ea"/>
                          <a:cs typeface="+mn-cs"/>
                        </a:rPr>
                        <a:t>Au</a:t>
                      </a:r>
                      <a:endParaRPr lang="ru-RU" sz="2000" b="1" dirty="0">
                        <a:solidFill>
                          <a:schemeClr val="bg1"/>
                        </a:solidFill>
                        <a:effectLst/>
                        <a:latin typeface="Sylfaen" pitchFamily="18" charset="0"/>
                        <a:ea typeface="Calibri"/>
                        <a:cs typeface="Times New Roman"/>
                      </a:endParaRPr>
                    </a:p>
                  </a:txBody>
                  <a:tcPr marL="86261" marR="86261" marT="0" marB="0" anchor="ct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800" dirty="0">
                          <a:effectLst/>
                          <a:latin typeface="Sylfaen" pitchFamily="18" charset="0"/>
                        </a:rPr>
                        <a:t>3</a:t>
                      </a:r>
                      <a:r>
                        <a:rPr lang="hy-AM" sz="1800" dirty="0">
                          <a:effectLst/>
                          <a:latin typeface="Sylfaen" pitchFamily="18" charset="0"/>
                        </a:rPr>
                        <a:t>.</a:t>
                      </a:r>
                      <a:r>
                        <a:rPr lang="en-US" sz="1800" dirty="0">
                          <a:effectLst/>
                          <a:latin typeface="Sylfaen" pitchFamily="18" charset="0"/>
                        </a:rPr>
                        <a:t>18</a:t>
                      </a:r>
                      <a:r>
                        <a:rPr lang="hy-AM" sz="1800" dirty="0">
                          <a:effectLst/>
                          <a:latin typeface="Sylfaen" pitchFamily="18" charset="0"/>
                        </a:rPr>
                        <a:t> </a:t>
                      </a:r>
                      <a:r>
                        <a:rPr lang="en-US" sz="1800" dirty="0">
                          <a:effectLst/>
                          <a:latin typeface="Sylfaen" pitchFamily="18" charset="0"/>
                        </a:rPr>
                        <a:t>h</a:t>
                      </a:r>
                      <a:endParaRPr lang="ru-RU" sz="1800" dirty="0">
                        <a:effectLst/>
                        <a:latin typeface="Sylfaen" pitchFamily="18" charset="0"/>
                        <a:ea typeface="Calibri"/>
                        <a:cs typeface="Times New Roman"/>
                      </a:endParaRPr>
                    </a:p>
                  </a:txBody>
                  <a:tcPr marL="86261" marR="86261" marT="0" marB="0" anchor="ct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800" dirty="0">
                          <a:effectLst/>
                          <a:latin typeface="Sylfaen" pitchFamily="18" charset="0"/>
                        </a:rPr>
                        <a:t>586</a:t>
                      </a:r>
                      <a:r>
                        <a:rPr lang="hy-AM" sz="1800" dirty="0">
                          <a:effectLst/>
                          <a:latin typeface="Sylfaen" pitchFamily="18" charset="0"/>
                        </a:rPr>
                        <a:t>.</a:t>
                      </a:r>
                      <a:r>
                        <a:rPr lang="en-US" sz="1800" dirty="0">
                          <a:effectLst/>
                          <a:latin typeface="Sylfaen" pitchFamily="18" charset="0"/>
                        </a:rPr>
                        <a:t>44</a:t>
                      </a:r>
                      <a:endParaRPr lang="ru-RU" sz="1800" dirty="0">
                        <a:effectLst/>
                        <a:latin typeface="Sylfaen" pitchFamily="18" charset="0"/>
                        <a:ea typeface="Calibri"/>
                        <a:cs typeface="Times New Roman"/>
                      </a:endParaRPr>
                    </a:p>
                  </a:txBody>
                  <a:tcPr marL="86261" marR="86261" marT="0" marB="0" anchor="ctr"/>
                </a:tc>
                <a:extLst>
                  <a:ext uri="{0D108BD9-81ED-4DB2-BD59-A6C34878D82A}">
                    <a16:rowId xmlns:a16="http://schemas.microsoft.com/office/drawing/2014/main" xmlns="" val="10003"/>
                  </a:ext>
                </a:extLst>
              </a:tr>
              <a:tr h="287151">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kumimoji="0" lang="hy-AM" sz="2000" b="1" kern="1200" baseline="30000" dirty="0">
                          <a:solidFill>
                            <a:schemeClr val="lt1"/>
                          </a:solidFill>
                          <a:effectLst/>
                          <a:latin typeface="Sylfaen" pitchFamily="18" charset="0"/>
                          <a:ea typeface="+mn-ea"/>
                          <a:cs typeface="+mn-cs"/>
                        </a:rPr>
                        <a:t>142</a:t>
                      </a:r>
                      <a:r>
                        <a:rPr kumimoji="0" lang="hy-AM" sz="2000" b="1" kern="1200" dirty="0">
                          <a:solidFill>
                            <a:schemeClr val="lt1"/>
                          </a:solidFill>
                          <a:effectLst/>
                          <a:latin typeface="Sylfaen" pitchFamily="18" charset="0"/>
                          <a:ea typeface="+mn-ea"/>
                          <a:cs typeface="+mn-cs"/>
                        </a:rPr>
                        <a:t>Nd(p,</a:t>
                      </a:r>
                      <a:r>
                        <a:rPr kumimoji="0" lang="en-GB" sz="2000" b="1" kern="1200" dirty="0">
                          <a:solidFill>
                            <a:schemeClr val="lt1"/>
                          </a:solidFill>
                          <a:effectLst/>
                          <a:latin typeface="Sylfaen" pitchFamily="18" charset="0"/>
                          <a:ea typeface="+mn-ea"/>
                          <a:cs typeface="+mn-cs"/>
                        </a:rPr>
                        <a:t>γ</a:t>
                      </a:r>
                      <a:r>
                        <a:rPr kumimoji="0" lang="hy-AM" sz="2000" b="1" kern="1200" dirty="0">
                          <a:solidFill>
                            <a:schemeClr val="lt1"/>
                          </a:solidFill>
                          <a:effectLst/>
                          <a:latin typeface="Sylfaen" pitchFamily="18" charset="0"/>
                          <a:ea typeface="+mn-ea"/>
                          <a:cs typeface="+mn-cs"/>
                        </a:rPr>
                        <a:t>)</a:t>
                      </a:r>
                      <a:r>
                        <a:rPr kumimoji="0" lang="hy-AM" sz="2000" b="1" kern="1200" baseline="30000" dirty="0">
                          <a:solidFill>
                            <a:schemeClr val="lt1"/>
                          </a:solidFill>
                          <a:effectLst/>
                          <a:latin typeface="Sylfaen" pitchFamily="18" charset="0"/>
                          <a:ea typeface="+mn-ea"/>
                          <a:cs typeface="+mn-cs"/>
                        </a:rPr>
                        <a:t> 143</a:t>
                      </a:r>
                      <a:r>
                        <a:rPr kumimoji="0" lang="hy-AM" sz="2000" b="1" kern="1200" dirty="0">
                          <a:solidFill>
                            <a:schemeClr val="lt1"/>
                          </a:solidFill>
                          <a:effectLst/>
                          <a:latin typeface="Sylfaen" pitchFamily="18" charset="0"/>
                          <a:ea typeface="+mn-ea"/>
                          <a:cs typeface="+mn-cs"/>
                        </a:rPr>
                        <a:t>Pm</a:t>
                      </a:r>
                      <a:endParaRPr lang="ru-RU" sz="2000" b="1" dirty="0">
                        <a:solidFill>
                          <a:schemeClr val="bg1"/>
                        </a:solidFill>
                        <a:effectLst/>
                        <a:latin typeface="Sylfaen" pitchFamily="18" charset="0"/>
                        <a:ea typeface="Calibri"/>
                        <a:cs typeface="Times New Roman"/>
                      </a:endParaRPr>
                    </a:p>
                  </a:txBody>
                  <a:tcPr marL="86261" marR="86261" marT="0" marB="0" anchor="ctr"/>
                </a:tc>
                <a:tc>
                  <a:txBody>
                    <a:bodyPr/>
                    <a:lstStyle/>
                    <a:p>
                      <a:pPr algn="ctr">
                        <a:lnSpc>
                          <a:spcPct val="107000"/>
                        </a:lnSpc>
                        <a:spcAft>
                          <a:spcPts val="0"/>
                        </a:spcAft>
                      </a:pPr>
                      <a:r>
                        <a:rPr lang="hy-AM" sz="1800" dirty="0">
                          <a:effectLst/>
                          <a:latin typeface="Sylfaen" pitchFamily="18" charset="0"/>
                        </a:rPr>
                        <a:t>2</a:t>
                      </a:r>
                      <a:r>
                        <a:rPr lang="en-US" sz="1800" dirty="0">
                          <a:effectLst/>
                          <a:latin typeface="Sylfaen" pitchFamily="18" charset="0"/>
                        </a:rPr>
                        <a:t>65</a:t>
                      </a:r>
                      <a:r>
                        <a:rPr lang="hy-AM" sz="1800" dirty="0">
                          <a:effectLst/>
                          <a:latin typeface="Sylfaen" pitchFamily="18" charset="0"/>
                        </a:rPr>
                        <a:t> d</a:t>
                      </a:r>
                      <a:endParaRPr lang="ru-RU" sz="1800" dirty="0">
                        <a:effectLst/>
                        <a:latin typeface="Sylfaen" pitchFamily="18" charset="0"/>
                        <a:ea typeface="Calibri"/>
                        <a:cs typeface="Times New Roman"/>
                      </a:endParaRPr>
                    </a:p>
                  </a:txBody>
                  <a:tcPr marL="86261" marR="86261" marT="0" marB="0" anchor="ctr"/>
                </a:tc>
                <a:tc>
                  <a:txBody>
                    <a:bodyPr/>
                    <a:lstStyle/>
                    <a:p>
                      <a:pPr algn="ctr">
                        <a:lnSpc>
                          <a:spcPct val="107000"/>
                        </a:lnSpc>
                        <a:spcAft>
                          <a:spcPts val="0"/>
                        </a:spcAft>
                      </a:pPr>
                      <a:r>
                        <a:rPr lang="en-US" sz="1800" dirty="0">
                          <a:effectLst/>
                          <a:latin typeface="Sylfaen" pitchFamily="18" charset="0"/>
                        </a:rPr>
                        <a:t>741</a:t>
                      </a:r>
                      <a:r>
                        <a:rPr lang="hy-AM" sz="1800" dirty="0">
                          <a:effectLst/>
                          <a:latin typeface="Sylfaen" pitchFamily="18" charset="0"/>
                        </a:rPr>
                        <a:t>.</a:t>
                      </a:r>
                      <a:r>
                        <a:rPr lang="en-US" sz="1800" dirty="0">
                          <a:effectLst/>
                          <a:latin typeface="Sylfaen" pitchFamily="18" charset="0"/>
                        </a:rPr>
                        <a:t>98</a:t>
                      </a:r>
                      <a:endParaRPr lang="ru-RU" sz="1800" dirty="0">
                        <a:effectLst/>
                        <a:latin typeface="Sylfaen" pitchFamily="18" charset="0"/>
                        <a:ea typeface="Calibri"/>
                        <a:cs typeface="Times New Roman"/>
                      </a:endParaRPr>
                    </a:p>
                  </a:txBody>
                  <a:tcPr marL="86261" marR="86261" marT="0" marB="0" anchor="ctr"/>
                </a:tc>
                <a:extLst>
                  <a:ext uri="{0D108BD9-81ED-4DB2-BD59-A6C34878D82A}">
                    <a16:rowId xmlns:a16="http://schemas.microsoft.com/office/drawing/2014/main" xmlns="" val="10004"/>
                  </a:ext>
                </a:extLst>
              </a:tr>
              <a:tr h="287151">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kumimoji="0" lang="hy-AM" sz="2000" b="1" kern="1200" baseline="30000" dirty="0">
                          <a:solidFill>
                            <a:schemeClr val="lt1"/>
                          </a:solidFill>
                          <a:effectLst/>
                          <a:latin typeface="Sylfaen" pitchFamily="18" charset="0"/>
                          <a:ea typeface="+mn-ea"/>
                          <a:cs typeface="+mn-cs"/>
                        </a:rPr>
                        <a:t>194</a:t>
                      </a:r>
                      <a:r>
                        <a:rPr kumimoji="0" lang="hy-AM" sz="2000" b="1" kern="1200" dirty="0">
                          <a:solidFill>
                            <a:schemeClr val="lt1"/>
                          </a:solidFill>
                          <a:effectLst/>
                          <a:latin typeface="Sylfaen" pitchFamily="18" charset="0"/>
                          <a:ea typeface="+mn-ea"/>
                          <a:cs typeface="+mn-cs"/>
                        </a:rPr>
                        <a:t>Pt(p,</a:t>
                      </a:r>
                      <a:r>
                        <a:rPr kumimoji="0" lang="en-GB" sz="2000" b="1" kern="1200" dirty="0">
                          <a:solidFill>
                            <a:schemeClr val="lt1"/>
                          </a:solidFill>
                          <a:effectLst/>
                          <a:latin typeface="Sylfaen" pitchFamily="18" charset="0"/>
                          <a:ea typeface="+mn-ea"/>
                          <a:cs typeface="+mn-cs"/>
                        </a:rPr>
                        <a:t>γ</a:t>
                      </a:r>
                      <a:r>
                        <a:rPr kumimoji="0" lang="hy-AM" sz="2000" b="1" kern="1200" dirty="0">
                          <a:solidFill>
                            <a:schemeClr val="lt1"/>
                          </a:solidFill>
                          <a:effectLst/>
                          <a:latin typeface="Sylfaen" pitchFamily="18" charset="0"/>
                          <a:ea typeface="+mn-ea"/>
                          <a:cs typeface="+mn-cs"/>
                        </a:rPr>
                        <a:t>)</a:t>
                      </a:r>
                      <a:r>
                        <a:rPr kumimoji="0" lang="hy-AM" sz="2000" b="1" kern="1200" baseline="30000" dirty="0">
                          <a:solidFill>
                            <a:schemeClr val="lt1"/>
                          </a:solidFill>
                          <a:effectLst/>
                          <a:latin typeface="Sylfaen" pitchFamily="18" charset="0"/>
                          <a:ea typeface="+mn-ea"/>
                          <a:cs typeface="+mn-cs"/>
                        </a:rPr>
                        <a:t> 195</a:t>
                      </a:r>
                      <a:r>
                        <a:rPr kumimoji="0" lang="hy-AM" sz="2000" b="1" kern="1200" dirty="0">
                          <a:solidFill>
                            <a:schemeClr val="lt1"/>
                          </a:solidFill>
                          <a:effectLst/>
                          <a:latin typeface="Sylfaen" pitchFamily="18" charset="0"/>
                          <a:ea typeface="+mn-ea"/>
                          <a:cs typeface="+mn-cs"/>
                        </a:rPr>
                        <a:t>Au</a:t>
                      </a:r>
                      <a:endParaRPr lang="ru-RU" sz="2000" b="1" dirty="0">
                        <a:solidFill>
                          <a:schemeClr val="bg1"/>
                        </a:solidFill>
                        <a:effectLst/>
                        <a:latin typeface="Sylfaen" pitchFamily="18" charset="0"/>
                        <a:ea typeface="Calibri"/>
                        <a:cs typeface="Times New Roman"/>
                      </a:endParaRPr>
                    </a:p>
                  </a:txBody>
                  <a:tcPr marL="86261" marR="86261" marT="0" marB="0" anchor="ctr"/>
                </a:tc>
                <a:tc>
                  <a:txBody>
                    <a:bodyPr/>
                    <a:lstStyle/>
                    <a:p>
                      <a:pPr algn="ctr">
                        <a:lnSpc>
                          <a:spcPct val="107000"/>
                        </a:lnSpc>
                        <a:spcAft>
                          <a:spcPts val="0"/>
                        </a:spcAft>
                      </a:pPr>
                      <a:r>
                        <a:rPr lang="en-US" sz="1800" dirty="0">
                          <a:effectLst/>
                          <a:latin typeface="Sylfaen" pitchFamily="18" charset="0"/>
                        </a:rPr>
                        <a:t>168</a:t>
                      </a:r>
                      <a:r>
                        <a:rPr lang="hy-AM" sz="1800" dirty="0">
                          <a:effectLst/>
                          <a:latin typeface="Sylfaen" pitchFamily="18" charset="0"/>
                        </a:rPr>
                        <a:t>.</a:t>
                      </a:r>
                      <a:r>
                        <a:rPr lang="en-US" sz="1800" dirty="0">
                          <a:effectLst/>
                          <a:latin typeface="Sylfaen" pitchFamily="18" charset="0"/>
                        </a:rPr>
                        <a:t>0</a:t>
                      </a:r>
                      <a:r>
                        <a:rPr lang="hy-AM" sz="1800" dirty="0">
                          <a:effectLst/>
                          <a:latin typeface="Sylfaen" pitchFamily="18" charset="0"/>
                        </a:rPr>
                        <a:t>1 d</a:t>
                      </a:r>
                      <a:endParaRPr lang="ru-RU" sz="1800" dirty="0">
                        <a:effectLst/>
                        <a:latin typeface="Sylfaen" pitchFamily="18" charset="0"/>
                        <a:ea typeface="Calibri"/>
                        <a:cs typeface="Times New Roman"/>
                      </a:endParaRPr>
                    </a:p>
                  </a:txBody>
                  <a:tcPr marL="86261" marR="86261" marT="0" marB="0" anchor="ctr"/>
                </a:tc>
                <a:tc>
                  <a:txBody>
                    <a:bodyPr/>
                    <a:lstStyle/>
                    <a:p>
                      <a:pPr algn="ctr">
                        <a:lnSpc>
                          <a:spcPct val="107000"/>
                        </a:lnSpc>
                        <a:spcAft>
                          <a:spcPts val="0"/>
                        </a:spcAft>
                      </a:pPr>
                      <a:r>
                        <a:rPr lang="hy-AM" sz="1800" dirty="0">
                          <a:effectLst/>
                          <a:latin typeface="Sylfaen" pitchFamily="18" charset="0"/>
                        </a:rPr>
                        <a:t>98.</a:t>
                      </a:r>
                      <a:r>
                        <a:rPr lang="en-US" sz="1800" dirty="0">
                          <a:effectLst/>
                          <a:latin typeface="Sylfaen" pitchFamily="18" charset="0"/>
                        </a:rPr>
                        <a:t>857</a:t>
                      </a:r>
                      <a:endParaRPr lang="ru-RU" sz="1800" dirty="0">
                        <a:effectLst/>
                        <a:latin typeface="Sylfaen" pitchFamily="18" charset="0"/>
                        <a:ea typeface="Calibri"/>
                        <a:cs typeface="Times New Roman"/>
                      </a:endParaRPr>
                    </a:p>
                  </a:txBody>
                  <a:tcPr marL="86261" marR="86261" marT="0" marB="0" anchor="ctr"/>
                </a:tc>
                <a:extLst>
                  <a:ext uri="{0D108BD9-81ED-4DB2-BD59-A6C34878D82A}">
                    <a16:rowId xmlns:a16="http://schemas.microsoft.com/office/drawing/2014/main" xmlns="" val="10005"/>
                  </a:ext>
                </a:extLst>
              </a:tr>
              <a:tr h="287151">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kumimoji="0" lang="hy-AM" sz="2000" b="1" kern="1200" baseline="30000" dirty="0">
                          <a:solidFill>
                            <a:schemeClr val="lt1"/>
                          </a:solidFill>
                          <a:effectLst/>
                          <a:latin typeface="Sylfaen" pitchFamily="18" charset="0"/>
                          <a:ea typeface="+mn-ea"/>
                          <a:cs typeface="+mn-cs"/>
                        </a:rPr>
                        <a:t>184</a:t>
                      </a:r>
                      <a:r>
                        <a:rPr kumimoji="0" lang="hy-AM" sz="2000" b="1" kern="1200" dirty="0">
                          <a:solidFill>
                            <a:schemeClr val="lt1"/>
                          </a:solidFill>
                          <a:effectLst/>
                          <a:latin typeface="Sylfaen" pitchFamily="18" charset="0"/>
                          <a:ea typeface="+mn-ea"/>
                          <a:cs typeface="+mn-cs"/>
                        </a:rPr>
                        <a:t>W(p,n)</a:t>
                      </a:r>
                      <a:r>
                        <a:rPr kumimoji="0" lang="hy-AM" sz="2000" b="1" kern="1200" baseline="30000" dirty="0">
                          <a:solidFill>
                            <a:schemeClr val="lt1"/>
                          </a:solidFill>
                          <a:effectLst/>
                          <a:latin typeface="Sylfaen" pitchFamily="18" charset="0"/>
                          <a:ea typeface="+mn-ea"/>
                          <a:cs typeface="+mn-cs"/>
                        </a:rPr>
                        <a:t>184</a:t>
                      </a:r>
                      <a:r>
                        <a:rPr kumimoji="0" lang="hy-AM" sz="2000" b="1" kern="1200" dirty="0">
                          <a:solidFill>
                            <a:schemeClr val="lt1"/>
                          </a:solidFill>
                          <a:effectLst/>
                          <a:latin typeface="Sylfaen" pitchFamily="18" charset="0"/>
                          <a:ea typeface="+mn-ea"/>
                          <a:cs typeface="+mn-cs"/>
                        </a:rPr>
                        <a:t>Re </a:t>
                      </a:r>
                      <a:endParaRPr lang="ru-RU" sz="2000" b="1" dirty="0">
                        <a:solidFill>
                          <a:schemeClr val="bg1"/>
                        </a:solidFill>
                        <a:effectLst/>
                        <a:latin typeface="Sylfaen" pitchFamily="18" charset="0"/>
                        <a:ea typeface="Calibri"/>
                        <a:cs typeface="Times New Roman"/>
                      </a:endParaRPr>
                    </a:p>
                  </a:txBody>
                  <a:tcPr marL="86261" marR="86261" marT="0" marB="0" anchor="ct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800" dirty="0">
                          <a:effectLst/>
                          <a:latin typeface="Sylfaen" pitchFamily="18" charset="0"/>
                        </a:rPr>
                        <a:t>35</a:t>
                      </a:r>
                      <a:r>
                        <a:rPr lang="hy-AM" sz="1800" dirty="0">
                          <a:effectLst/>
                          <a:latin typeface="Sylfaen" pitchFamily="18" charset="0"/>
                        </a:rPr>
                        <a:t>.</a:t>
                      </a:r>
                      <a:r>
                        <a:rPr lang="en-US" sz="1800" dirty="0">
                          <a:effectLst/>
                          <a:latin typeface="Sylfaen" pitchFamily="18" charset="0"/>
                        </a:rPr>
                        <a:t>4</a:t>
                      </a:r>
                      <a:r>
                        <a:rPr lang="hy-AM" sz="1800" dirty="0">
                          <a:effectLst/>
                          <a:latin typeface="Sylfaen" pitchFamily="18" charset="0"/>
                        </a:rPr>
                        <a:t> </a:t>
                      </a:r>
                      <a:r>
                        <a:rPr lang="ru-RU" sz="1800" dirty="0">
                          <a:effectLst/>
                          <a:latin typeface="Sylfaen" pitchFamily="18" charset="0"/>
                        </a:rPr>
                        <a:t>d</a:t>
                      </a:r>
                      <a:endParaRPr lang="ru-RU" sz="1800" dirty="0">
                        <a:effectLst/>
                        <a:latin typeface="Sylfaen" pitchFamily="18" charset="0"/>
                        <a:ea typeface="Calibri"/>
                        <a:cs typeface="Times New Roman"/>
                      </a:endParaRPr>
                    </a:p>
                  </a:txBody>
                  <a:tcPr marL="86261" marR="86261" marT="0" marB="0" anchor="ct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ru-RU" sz="1800" dirty="0">
                          <a:effectLst/>
                          <a:latin typeface="Sylfaen" pitchFamily="18" charset="0"/>
                        </a:rPr>
                        <a:t>903</a:t>
                      </a:r>
                      <a:r>
                        <a:rPr lang="hy-AM" sz="1800" dirty="0">
                          <a:effectLst/>
                          <a:latin typeface="Sylfaen" pitchFamily="18" charset="0"/>
                        </a:rPr>
                        <a:t>.</a:t>
                      </a:r>
                      <a:r>
                        <a:rPr lang="ru-RU" sz="1800" dirty="0">
                          <a:effectLst/>
                          <a:latin typeface="Sylfaen" pitchFamily="18" charset="0"/>
                        </a:rPr>
                        <a:t>282</a:t>
                      </a:r>
                      <a:endParaRPr lang="ru-RU" sz="1800" dirty="0">
                        <a:effectLst/>
                        <a:latin typeface="Sylfaen" pitchFamily="18" charset="0"/>
                        <a:ea typeface="Calibri"/>
                        <a:cs typeface="Times New Roman"/>
                      </a:endParaRPr>
                    </a:p>
                  </a:txBody>
                  <a:tcPr marL="86261" marR="86261" marT="0" marB="0" anchor="ctr"/>
                </a:tc>
                <a:extLst>
                  <a:ext uri="{0D108BD9-81ED-4DB2-BD59-A6C34878D82A}">
                    <a16:rowId xmlns:a16="http://schemas.microsoft.com/office/drawing/2014/main" xmlns="" val="10006"/>
                  </a:ext>
                </a:extLst>
              </a:tr>
              <a:tr h="287151">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kumimoji="0" lang="hy-AM" sz="2000" b="1" kern="1200" baseline="30000" dirty="0">
                          <a:solidFill>
                            <a:schemeClr val="lt1"/>
                          </a:solidFill>
                          <a:effectLst/>
                          <a:latin typeface="Sylfaen" pitchFamily="18" charset="0"/>
                          <a:ea typeface="+mn-ea"/>
                          <a:cs typeface="+mn-cs"/>
                        </a:rPr>
                        <a:t>196</a:t>
                      </a:r>
                      <a:r>
                        <a:rPr kumimoji="0" lang="hy-AM" sz="2000" b="1" kern="1200" dirty="0">
                          <a:solidFill>
                            <a:schemeClr val="lt1"/>
                          </a:solidFill>
                          <a:effectLst/>
                          <a:latin typeface="Sylfaen" pitchFamily="18" charset="0"/>
                          <a:ea typeface="+mn-ea"/>
                          <a:cs typeface="+mn-cs"/>
                        </a:rPr>
                        <a:t>Pt(p,n)</a:t>
                      </a:r>
                      <a:r>
                        <a:rPr kumimoji="0" lang="hy-AM" sz="2000" b="1" kern="1200" baseline="30000" dirty="0">
                          <a:solidFill>
                            <a:schemeClr val="lt1"/>
                          </a:solidFill>
                          <a:effectLst/>
                          <a:latin typeface="Sylfaen" pitchFamily="18" charset="0"/>
                          <a:ea typeface="+mn-ea"/>
                          <a:cs typeface="+mn-cs"/>
                        </a:rPr>
                        <a:t> 196</a:t>
                      </a:r>
                      <a:r>
                        <a:rPr kumimoji="0" lang="hy-AM" sz="2000" b="1" kern="1200" dirty="0">
                          <a:solidFill>
                            <a:schemeClr val="lt1"/>
                          </a:solidFill>
                          <a:effectLst/>
                          <a:latin typeface="Sylfaen" pitchFamily="18" charset="0"/>
                          <a:ea typeface="+mn-ea"/>
                          <a:cs typeface="+mn-cs"/>
                        </a:rPr>
                        <a:t>Au</a:t>
                      </a:r>
                      <a:endParaRPr lang="ru-RU" sz="2000" b="1" dirty="0">
                        <a:solidFill>
                          <a:schemeClr val="bg1"/>
                        </a:solidFill>
                        <a:effectLst/>
                        <a:latin typeface="Sylfaen" pitchFamily="18" charset="0"/>
                        <a:ea typeface="Calibri"/>
                        <a:cs typeface="Times New Roman"/>
                      </a:endParaRPr>
                    </a:p>
                  </a:txBody>
                  <a:tcPr marL="86261" marR="86261" marT="0" marB="0" anchor="ctr"/>
                </a:tc>
                <a:tc>
                  <a:txBody>
                    <a:bodyPr/>
                    <a:lstStyle/>
                    <a:p>
                      <a:pPr algn="ctr">
                        <a:lnSpc>
                          <a:spcPct val="107000"/>
                        </a:lnSpc>
                        <a:spcAft>
                          <a:spcPts val="0"/>
                        </a:spcAft>
                      </a:pPr>
                      <a:r>
                        <a:rPr lang="ru-RU" sz="1800" dirty="0">
                          <a:effectLst/>
                          <a:latin typeface="Sylfaen" pitchFamily="18" charset="0"/>
                        </a:rPr>
                        <a:t>6</a:t>
                      </a:r>
                      <a:r>
                        <a:rPr lang="hy-AM" sz="1800" dirty="0">
                          <a:effectLst/>
                          <a:latin typeface="Sylfaen" pitchFamily="18" charset="0"/>
                        </a:rPr>
                        <a:t>.</a:t>
                      </a:r>
                      <a:r>
                        <a:rPr lang="ru-RU" sz="1800" dirty="0">
                          <a:effectLst/>
                          <a:latin typeface="Sylfaen" pitchFamily="18" charset="0"/>
                        </a:rPr>
                        <a:t>16</a:t>
                      </a:r>
                      <a:r>
                        <a:rPr lang="hy-AM" sz="1800" dirty="0">
                          <a:effectLst/>
                          <a:latin typeface="Sylfaen" pitchFamily="18" charset="0"/>
                        </a:rPr>
                        <a:t>7 d</a:t>
                      </a:r>
                      <a:endParaRPr lang="ru-RU" sz="1800" dirty="0">
                        <a:effectLst/>
                        <a:latin typeface="Sylfaen" pitchFamily="18" charset="0"/>
                        <a:ea typeface="Calibri"/>
                        <a:cs typeface="Times New Roman"/>
                      </a:endParaRPr>
                    </a:p>
                  </a:txBody>
                  <a:tcPr marL="86261" marR="86261" marT="0" marB="0" anchor="ctr"/>
                </a:tc>
                <a:tc>
                  <a:txBody>
                    <a:bodyPr/>
                    <a:lstStyle/>
                    <a:p>
                      <a:pPr algn="ctr">
                        <a:lnSpc>
                          <a:spcPct val="107000"/>
                        </a:lnSpc>
                        <a:spcAft>
                          <a:spcPts val="0"/>
                        </a:spcAft>
                      </a:pPr>
                      <a:r>
                        <a:rPr lang="ru-RU" sz="1800" dirty="0">
                          <a:effectLst/>
                          <a:latin typeface="Sylfaen" pitchFamily="18" charset="0"/>
                        </a:rPr>
                        <a:t>355</a:t>
                      </a:r>
                      <a:r>
                        <a:rPr lang="hy-AM" sz="1800" dirty="0">
                          <a:effectLst/>
                          <a:latin typeface="Sylfaen" pitchFamily="18" charset="0"/>
                        </a:rPr>
                        <a:t>.</a:t>
                      </a:r>
                      <a:r>
                        <a:rPr lang="ru-RU" sz="1800" dirty="0">
                          <a:effectLst/>
                          <a:latin typeface="Sylfaen" pitchFamily="18" charset="0"/>
                        </a:rPr>
                        <a:t>73</a:t>
                      </a:r>
                      <a:endParaRPr lang="ru-RU" sz="1800" dirty="0">
                        <a:effectLst/>
                        <a:latin typeface="Sylfaen" pitchFamily="18" charset="0"/>
                        <a:ea typeface="Calibri"/>
                        <a:cs typeface="Times New Roman"/>
                      </a:endParaRPr>
                    </a:p>
                  </a:txBody>
                  <a:tcPr marL="86261" marR="86261" marT="0" marB="0" anchor="ctr"/>
                </a:tc>
                <a:extLst>
                  <a:ext uri="{0D108BD9-81ED-4DB2-BD59-A6C34878D82A}">
                    <a16:rowId xmlns:a16="http://schemas.microsoft.com/office/drawing/2014/main" xmlns="" val="10007"/>
                  </a:ext>
                </a:extLst>
              </a:tr>
            </a:tbl>
          </a:graphicData>
        </a:graphic>
      </p:graphicFrame>
      <p:sp>
        <p:nvSpPr>
          <p:cNvPr id="4" name="TextBox 3"/>
          <p:cNvSpPr txBox="1"/>
          <p:nvPr/>
        </p:nvSpPr>
        <p:spPr>
          <a:xfrm>
            <a:off x="1187624" y="1676182"/>
            <a:ext cx="7128792" cy="369332"/>
          </a:xfrm>
          <a:prstGeom prst="rect">
            <a:avLst/>
          </a:prstGeom>
          <a:noFill/>
        </p:spPr>
        <p:txBody>
          <a:bodyPr wrap="square" rtlCol="0">
            <a:spAutoFit/>
          </a:bodyPr>
          <a:lstStyle/>
          <a:p>
            <a:pPr algn="ctr"/>
            <a:r>
              <a:rPr lang="hy-AM" dirty="0">
                <a:latin typeface="Sylfaen" panose="010A0502050306030303" pitchFamily="18" charset="0"/>
              </a:rPr>
              <a:t>Պրոտոնների էներգիան փոխվում է 17 Մէվ-ից մինչև </a:t>
            </a:r>
            <a:r>
              <a:rPr lang="ru-RU" dirty="0">
                <a:latin typeface="Sylfaen" panose="010A0502050306030303" pitchFamily="18" charset="0"/>
              </a:rPr>
              <a:t>3-5 </a:t>
            </a:r>
            <a:r>
              <a:rPr lang="hy-AM" dirty="0">
                <a:latin typeface="Sylfaen" panose="010A0502050306030303" pitchFamily="18" charset="0"/>
              </a:rPr>
              <a:t>Մէվ</a:t>
            </a:r>
          </a:p>
        </p:txBody>
      </p:sp>
    </p:spTree>
    <p:extLst>
      <p:ext uri="{BB962C8B-B14F-4D97-AF65-F5344CB8AC3E}">
        <p14:creationId xmlns:p14="http://schemas.microsoft.com/office/powerpoint/2010/main" val="15998883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116632"/>
            <a:ext cx="7772400" cy="724942"/>
          </a:xfrm>
        </p:spPr>
        <p:style>
          <a:lnRef idx="1">
            <a:schemeClr val="accent3"/>
          </a:lnRef>
          <a:fillRef idx="2">
            <a:schemeClr val="accent3"/>
          </a:fillRef>
          <a:effectRef idx="1">
            <a:schemeClr val="accent3"/>
          </a:effectRef>
          <a:fontRef idx="minor">
            <a:schemeClr val="dk1"/>
          </a:fontRef>
        </p:style>
        <p:txBody>
          <a:bodyPr>
            <a:normAutofit/>
          </a:bodyPr>
          <a:lstStyle/>
          <a:p>
            <a:pPr algn="ctr"/>
            <a:r>
              <a:rPr lang="ru-RU" sz="2400" b="1" u="sng"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ylfaen" pitchFamily="18" charset="0"/>
              </a:rPr>
              <a:t>Հետազոտվող ռեակցիաներ</a:t>
            </a:r>
            <a:r>
              <a:rPr lang="en-US" sz="2400" b="1" u="sng"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ylfaen" pitchFamily="18" charset="0"/>
              </a:rPr>
              <a:t>ի </a:t>
            </a:r>
            <a:r>
              <a:rPr lang="en-US" sz="2400" b="1" u="sng"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ylfaen" pitchFamily="18" charset="0"/>
              </a:rPr>
              <a:t>Օրինակներ</a:t>
            </a:r>
            <a:endParaRPr lang="ru-RU" sz="2400" b="1" u="sng"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ylfaen" pitchFamily="18" charset="0"/>
            </a:endParaRPr>
          </a:p>
        </p:txBody>
      </p:sp>
      <p:sp>
        <p:nvSpPr>
          <p:cNvPr id="4" name="Содержимое 2"/>
          <p:cNvSpPr>
            <a:spLocks noGrp="1"/>
          </p:cNvSpPr>
          <p:nvPr>
            <p:ph idx="1"/>
          </p:nvPr>
        </p:nvSpPr>
        <p:spPr>
          <a:xfrm>
            <a:off x="179512" y="908720"/>
            <a:ext cx="8784976" cy="5760640"/>
          </a:xfrm>
        </p:spPr>
        <p:txBody>
          <a:bodyPr>
            <a:noAutofit/>
          </a:bodyPr>
          <a:lstStyle/>
          <a:p>
            <a:pPr marL="342900" indent="-342900" algn="just">
              <a:lnSpc>
                <a:spcPct val="150000"/>
              </a:lnSpc>
              <a:spcBef>
                <a:spcPts val="0"/>
              </a:spcBef>
              <a:buFont typeface="+mj-lt"/>
              <a:buAutoNum type="arabicParenR"/>
            </a:pPr>
            <a:r>
              <a:rPr lang="hy-AM" sz="1600" dirty="0">
                <a:latin typeface="Sylfaen" pitchFamily="18" charset="0"/>
              </a:rPr>
              <a:t>Պրոտոնների ճառագայթային զավթման </a:t>
            </a:r>
            <a:r>
              <a:rPr lang="en-US" sz="1600" dirty="0">
                <a:solidFill>
                  <a:srgbClr val="7030A0"/>
                </a:solidFill>
                <a:latin typeface="Sylfaen" pitchFamily="18" charset="0"/>
              </a:rPr>
              <a:t>(p,</a:t>
            </a:r>
            <a:r>
              <a:rPr lang="el-GR" sz="1600" dirty="0">
                <a:solidFill>
                  <a:srgbClr val="7030A0"/>
                </a:solidFill>
                <a:latin typeface="Sylfaen" pitchFamily="18" charset="0"/>
              </a:rPr>
              <a:t>γ</a:t>
            </a:r>
            <a:r>
              <a:rPr lang="en-US" sz="1600" dirty="0">
                <a:solidFill>
                  <a:srgbClr val="7030A0"/>
                </a:solidFill>
                <a:latin typeface="Sylfaen" pitchFamily="18" charset="0"/>
              </a:rPr>
              <a:t>)  </a:t>
            </a:r>
            <a:r>
              <a:rPr lang="en-US" sz="1600" dirty="0">
                <a:latin typeface="Sylfaen" pitchFamily="18" charset="0"/>
              </a:rPr>
              <a:t>և </a:t>
            </a:r>
            <a:r>
              <a:rPr lang="hy-AM" sz="1600" dirty="0">
                <a:latin typeface="Sylfaen" pitchFamily="18" charset="0"/>
              </a:rPr>
              <a:t>լիցքափոխման </a:t>
            </a:r>
            <a:r>
              <a:rPr lang="hy-AM" sz="1600" dirty="0">
                <a:solidFill>
                  <a:srgbClr val="7030A0"/>
                </a:solidFill>
                <a:latin typeface="Sylfaen" pitchFamily="18" charset="0"/>
              </a:rPr>
              <a:t>(p,n) </a:t>
            </a:r>
            <a:r>
              <a:rPr lang="hy-AM" sz="1600" dirty="0">
                <a:latin typeface="Sylfaen" pitchFamily="18" charset="0"/>
              </a:rPr>
              <a:t>ռեակցիաներ</a:t>
            </a:r>
            <a:r>
              <a:rPr lang="en-US" sz="1600" dirty="0">
                <a:latin typeface="Sylfaen" pitchFamily="18" charset="0"/>
              </a:rPr>
              <a:t>,</a:t>
            </a:r>
          </a:p>
          <a:p>
            <a:pPr algn="just">
              <a:lnSpc>
                <a:spcPct val="150000"/>
              </a:lnSpc>
              <a:spcBef>
                <a:spcPts val="0"/>
              </a:spcBef>
              <a:buNone/>
            </a:pPr>
            <a:r>
              <a:rPr lang="en-US" sz="1600" dirty="0">
                <a:latin typeface="Sylfaen" pitchFamily="18" charset="0"/>
              </a:rPr>
              <a:t>     </a:t>
            </a:r>
            <a:r>
              <a:rPr lang="hy-AM" sz="1600" dirty="0">
                <a:latin typeface="Sylfaen" pitchFamily="18" charset="0"/>
              </a:rPr>
              <a:t>որոնք կարող են առնչվել պրոտոններով հարուստ</a:t>
            </a:r>
            <a:r>
              <a:rPr lang="en-US" sz="1600" dirty="0">
                <a:latin typeface="Sylfaen" pitchFamily="18" charset="0"/>
              </a:rPr>
              <a:t> </a:t>
            </a:r>
            <a:r>
              <a:rPr lang="hy-AM" sz="1600" b="1" i="1" dirty="0">
                <a:solidFill>
                  <a:srgbClr val="FF0000"/>
                </a:solidFill>
                <a:latin typeface="Sylfaen" pitchFamily="18" charset="0"/>
              </a:rPr>
              <a:t>p – միջուկների</a:t>
            </a:r>
            <a:r>
              <a:rPr lang="en-US" sz="1600" b="1" i="1" dirty="0">
                <a:solidFill>
                  <a:srgbClr val="FF0000"/>
                </a:solidFill>
                <a:latin typeface="Sylfaen" pitchFamily="18" charset="0"/>
              </a:rPr>
              <a:t>  </a:t>
            </a:r>
            <a:r>
              <a:rPr lang="hy-AM" sz="1600" dirty="0">
                <a:latin typeface="Sylfaen" pitchFamily="18" charset="0"/>
              </a:rPr>
              <a:t>աստղային նուկլեոսիթեզին</a:t>
            </a:r>
            <a:r>
              <a:rPr lang="en-US" sz="1600" dirty="0">
                <a:latin typeface="Sylfaen" pitchFamily="18" charset="0"/>
              </a:rPr>
              <a:t>,</a:t>
            </a:r>
          </a:p>
          <a:p>
            <a:pPr algn="just">
              <a:buNone/>
            </a:pPr>
            <a:r>
              <a:rPr lang="hy-AM" sz="1600" dirty="0">
                <a:latin typeface="Sylfaen" pitchFamily="18" charset="0"/>
              </a:rPr>
              <a:t>Օրինակ</a:t>
            </a:r>
            <a:r>
              <a:rPr lang="en-US" sz="1600" dirty="0">
                <a:latin typeface="Sylfaen" pitchFamily="18" charset="0"/>
              </a:rPr>
              <a:t>՝</a:t>
            </a:r>
          </a:p>
          <a:p>
            <a:r>
              <a:rPr lang="hy-AM" sz="2400" b="1" baseline="30000" dirty="0">
                <a:solidFill>
                  <a:srgbClr val="FF0000"/>
                </a:solidFill>
                <a:latin typeface="Sylfaen" pitchFamily="18" charset="0"/>
              </a:rPr>
              <a:t>115</a:t>
            </a:r>
            <a:r>
              <a:rPr lang="hy-AM" sz="2400" b="1" dirty="0">
                <a:solidFill>
                  <a:srgbClr val="FF0000"/>
                </a:solidFill>
                <a:latin typeface="Sylfaen" pitchFamily="18" charset="0"/>
              </a:rPr>
              <a:t>Sn</a:t>
            </a:r>
            <a:r>
              <a:rPr lang="hy-AM" sz="2000" dirty="0">
                <a:latin typeface="Sylfaen" pitchFamily="18" charset="0"/>
              </a:rPr>
              <a:t>(p,γ)</a:t>
            </a:r>
            <a:r>
              <a:rPr lang="hy-AM" sz="2000" baseline="30000" dirty="0">
                <a:latin typeface="Sylfaen" pitchFamily="18" charset="0"/>
              </a:rPr>
              <a:t> 116</a:t>
            </a:r>
            <a:r>
              <a:rPr lang="hy-AM" sz="2000" dirty="0">
                <a:latin typeface="Sylfaen" pitchFamily="18" charset="0"/>
              </a:rPr>
              <a:t>Sb</a:t>
            </a:r>
            <a:r>
              <a:rPr lang="en-US" sz="2000" baseline="30000" dirty="0">
                <a:latin typeface="Sylfaen" pitchFamily="18" charset="0"/>
              </a:rPr>
              <a:t>*</a:t>
            </a:r>
            <a:r>
              <a:rPr lang="en-US" sz="2000" dirty="0"/>
              <a:t> , 	</a:t>
            </a:r>
            <a:r>
              <a:rPr lang="hy-AM" sz="2400" b="1" baseline="30000" dirty="0">
                <a:solidFill>
                  <a:srgbClr val="FF0000"/>
                </a:solidFill>
                <a:latin typeface="Sylfaen" pitchFamily="18" charset="0"/>
              </a:rPr>
              <a:t>180</a:t>
            </a:r>
            <a:r>
              <a:rPr lang="hy-AM" sz="2400" b="1" dirty="0">
                <a:solidFill>
                  <a:srgbClr val="FF0000"/>
                </a:solidFill>
                <a:latin typeface="Sylfaen" pitchFamily="18" charset="0"/>
              </a:rPr>
              <a:t>W</a:t>
            </a:r>
            <a:r>
              <a:rPr lang="hy-AM" sz="2000" dirty="0">
                <a:latin typeface="Sylfaen" pitchFamily="18" charset="0"/>
              </a:rPr>
              <a:t>(p,γ)</a:t>
            </a:r>
            <a:r>
              <a:rPr lang="hy-AM" sz="2000" baseline="30000" dirty="0">
                <a:latin typeface="Sylfaen" pitchFamily="18" charset="0"/>
              </a:rPr>
              <a:t> 181</a:t>
            </a:r>
            <a:r>
              <a:rPr lang="hy-AM" sz="2000" dirty="0">
                <a:latin typeface="Sylfaen" pitchFamily="18" charset="0"/>
              </a:rPr>
              <a:t>Re</a:t>
            </a:r>
            <a:r>
              <a:rPr lang="en-US" sz="2000" baseline="30000" dirty="0">
                <a:latin typeface="Sylfaen" pitchFamily="18" charset="0"/>
              </a:rPr>
              <a:t>*</a:t>
            </a:r>
            <a:r>
              <a:rPr lang="en-US" sz="2000" dirty="0">
                <a:latin typeface="Sylfaen" pitchFamily="18" charset="0"/>
              </a:rPr>
              <a:t> , 	</a:t>
            </a:r>
            <a:r>
              <a:rPr lang="hy-AM" sz="2400" b="1" baseline="30000" dirty="0">
                <a:solidFill>
                  <a:srgbClr val="FF0000"/>
                </a:solidFill>
                <a:latin typeface="Sylfaen" pitchFamily="18" charset="0"/>
              </a:rPr>
              <a:t>190</a:t>
            </a:r>
            <a:r>
              <a:rPr lang="hy-AM" sz="2400" b="1" dirty="0">
                <a:solidFill>
                  <a:srgbClr val="FF0000"/>
                </a:solidFill>
                <a:latin typeface="Sylfaen" pitchFamily="18" charset="0"/>
              </a:rPr>
              <a:t>Pt</a:t>
            </a:r>
            <a:r>
              <a:rPr lang="hy-AM" sz="2000" dirty="0">
                <a:latin typeface="Sylfaen" pitchFamily="18" charset="0"/>
              </a:rPr>
              <a:t>(p,γ)</a:t>
            </a:r>
            <a:r>
              <a:rPr lang="hy-AM" sz="2000" baseline="30000" dirty="0">
                <a:latin typeface="Sylfaen" pitchFamily="18" charset="0"/>
              </a:rPr>
              <a:t> 191</a:t>
            </a:r>
            <a:r>
              <a:rPr lang="hy-AM" sz="2000" dirty="0">
                <a:latin typeface="Sylfaen" pitchFamily="18" charset="0"/>
              </a:rPr>
              <a:t>Au</a:t>
            </a:r>
            <a:r>
              <a:rPr lang="en-US" sz="2000" baseline="30000" dirty="0">
                <a:latin typeface="Sylfaen" pitchFamily="18" charset="0"/>
              </a:rPr>
              <a:t>*</a:t>
            </a:r>
          </a:p>
          <a:p>
            <a:r>
              <a:rPr lang="hy-AM" sz="1800" b="1" baseline="30000" dirty="0">
                <a:solidFill>
                  <a:srgbClr val="FF0000"/>
                </a:solidFill>
                <a:latin typeface="Sylfaen" pitchFamily="18" charset="0"/>
              </a:rPr>
              <a:t>184</a:t>
            </a:r>
            <a:r>
              <a:rPr lang="hy-AM" sz="1800" b="1" dirty="0">
                <a:solidFill>
                  <a:srgbClr val="FF0000"/>
                </a:solidFill>
                <a:latin typeface="Sylfaen" pitchFamily="18" charset="0"/>
              </a:rPr>
              <a:t>Os</a:t>
            </a:r>
            <a:r>
              <a:rPr lang="en-US" sz="1800" dirty="0">
                <a:latin typeface="Sylfaen" pitchFamily="18" charset="0"/>
              </a:rPr>
              <a:t> </a:t>
            </a:r>
            <a:r>
              <a:rPr lang="en-US" sz="1600" dirty="0"/>
              <a:t> </a:t>
            </a:r>
            <a:r>
              <a:rPr lang="hy-AM" sz="1600" dirty="0">
                <a:latin typeface="Sylfaen" pitchFamily="18" charset="0"/>
              </a:rPr>
              <a:t>առաջացման միջանկյալ ռեակցիան</a:t>
            </a:r>
            <a:r>
              <a:rPr lang="en-US" sz="1600" dirty="0">
                <a:latin typeface="Sylfaen" pitchFamily="18" charset="0"/>
              </a:rPr>
              <a:t>՝</a:t>
            </a:r>
          </a:p>
          <a:p>
            <a:pPr marL="457200" indent="-457200">
              <a:buNone/>
            </a:pPr>
            <a:r>
              <a:rPr lang="en-US" sz="1600" baseline="30000" dirty="0">
                <a:latin typeface="Sylfaen" pitchFamily="18" charset="0"/>
              </a:rPr>
              <a:t>	</a:t>
            </a:r>
            <a:r>
              <a:rPr lang="hy-AM" sz="2000" baseline="30000" dirty="0">
                <a:latin typeface="Sylfaen" pitchFamily="18" charset="0"/>
              </a:rPr>
              <a:t>184</a:t>
            </a:r>
            <a:r>
              <a:rPr lang="hy-AM" sz="2000" dirty="0">
                <a:latin typeface="Sylfaen" pitchFamily="18" charset="0"/>
              </a:rPr>
              <a:t>W(p,n)</a:t>
            </a:r>
            <a:r>
              <a:rPr lang="hy-AM" sz="2000" baseline="30000" dirty="0">
                <a:latin typeface="Sylfaen" pitchFamily="18" charset="0"/>
              </a:rPr>
              <a:t> 184</a:t>
            </a:r>
            <a:r>
              <a:rPr lang="hy-AM" sz="2000" dirty="0">
                <a:latin typeface="Sylfaen" pitchFamily="18" charset="0"/>
              </a:rPr>
              <a:t>Re </a:t>
            </a:r>
            <a:r>
              <a:rPr lang="en-US" sz="1600" dirty="0">
                <a:latin typeface="Sylfaen" pitchFamily="18" charset="0"/>
              </a:rPr>
              <a:t>, </a:t>
            </a:r>
            <a:r>
              <a:rPr lang="hy-AM" sz="1600" dirty="0"/>
              <a:t>որին հաջորդում է</a:t>
            </a:r>
            <a:r>
              <a:rPr lang="en-US" sz="1600" dirty="0">
                <a:latin typeface="Sylfaen" pitchFamily="18" charset="0"/>
              </a:rPr>
              <a:t>   </a:t>
            </a:r>
            <a:r>
              <a:rPr lang="hy-AM" sz="2000" baseline="30000" dirty="0">
                <a:latin typeface="Sylfaen" pitchFamily="18" charset="0"/>
              </a:rPr>
              <a:t>184</a:t>
            </a:r>
            <a:r>
              <a:rPr lang="hy-AM" sz="2000" dirty="0">
                <a:latin typeface="Sylfaen" pitchFamily="18" charset="0"/>
              </a:rPr>
              <a:t>Re(p,n)</a:t>
            </a:r>
            <a:r>
              <a:rPr lang="hy-AM" sz="2000" baseline="30000" dirty="0">
                <a:latin typeface="Sylfaen" pitchFamily="18" charset="0"/>
              </a:rPr>
              <a:t> </a:t>
            </a:r>
            <a:r>
              <a:rPr lang="hy-AM" sz="2400" b="1" baseline="30000" dirty="0">
                <a:solidFill>
                  <a:srgbClr val="FF0000"/>
                </a:solidFill>
                <a:latin typeface="Sylfaen" pitchFamily="18" charset="0"/>
              </a:rPr>
              <a:t>184</a:t>
            </a:r>
            <a:r>
              <a:rPr lang="hy-AM" sz="2400" b="1" dirty="0">
                <a:solidFill>
                  <a:srgbClr val="FF0000"/>
                </a:solidFill>
                <a:latin typeface="Sylfaen" pitchFamily="18" charset="0"/>
              </a:rPr>
              <a:t>Os</a:t>
            </a:r>
            <a:r>
              <a:rPr lang="hy-AM" sz="2400" dirty="0">
                <a:latin typeface="Sylfaen" pitchFamily="18" charset="0"/>
              </a:rPr>
              <a:t> </a:t>
            </a:r>
            <a:endParaRPr lang="en-US" sz="1800" dirty="0">
              <a:latin typeface="Sylfaen" pitchFamily="18" charset="0"/>
            </a:endParaRPr>
          </a:p>
          <a:p>
            <a:pPr marL="457200" indent="-457200">
              <a:buNone/>
            </a:pPr>
            <a:endParaRPr lang="en-US" sz="1800" dirty="0">
              <a:latin typeface="Sylfaen" pitchFamily="18" charset="0"/>
            </a:endParaRPr>
          </a:p>
          <a:p>
            <a:pPr marL="342900" indent="-342900" algn="just">
              <a:lnSpc>
                <a:spcPct val="150000"/>
              </a:lnSpc>
              <a:buFont typeface="+mj-lt"/>
              <a:buAutoNum type="arabicParenR" startAt="2"/>
            </a:pPr>
            <a:r>
              <a:rPr lang="hy-AM" sz="1600" b="1" dirty="0">
                <a:solidFill>
                  <a:srgbClr val="0070C0"/>
                </a:solidFill>
                <a:latin typeface="Sylfaen" pitchFamily="18" charset="0"/>
              </a:rPr>
              <a:t>Ակտինիդային</a:t>
            </a:r>
            <a:r>
              <a:rPr lang="hy-AM" sz="1600" b="1" dirty="0">
                <a:solidFill>
                  <a:srgbClr val="FF0000"/>
                </a:solidFill>
                <a:latin typeface="Sylfaen" pitchFamily="18" charset="0"/>
              </a:rPr>
              <a:t> </a:t>
            </a:r>
            <a:r>
              <a:rPr lang="hy-AM" sz="1600" dirty="0">
                <a:latin typeface="Sylfaen" pitchFamily="18" charset="0"/>
              </a:rPr>
              <a:t>միջուկների վրա </a:t>
            </a:r>
            <a:r>
              <a:rPr lang="en-US" sz="1600" b="1" dirty="0">
                <a:solidFill>
                  <a:srgbClr val="7030A0"/>
                </a:solidFill>
                <a:latin typeface="Sylfaen" pitchFamily="18" charset="0"/>
              </a:rPr>
              <a:t>(p,</a:t>
            </a:r>
            <a:r>
              <a:rPr lang="el-GR" sz="1600" b="1" dirty="0">
                <a:solidFill>
                  <a:srgbClr val="7030A0"/>
                </a:solidFill>
                <a:latin typeface="Sylfaen" pitchFamily="18" charset="0"/>
              </a:rPr>
              <a:t>γ</a:t>
            </a:r>
            <a:r>
              <a:rPr lang="en-US" sz="1600" b="1" dirty="0">
                <a:solidFill>
                  <a:srgbClr val="7030A0"/>
                </a:solidFill>
                <a:latin typeface="Sylfaen" pitchFamily="18" charset="0"/>
              </a:rPr>
              <a:t>)  </a:t>
            </a:r>
            <a:r>
              <a:rPr lang="en-US" sz="1600" dirty="0">
                <a:latin typeface="Sylfaen" pitchFamily="18" charset="0"/>
              </a:rPr>
              <a:t>և</a:t>
            </a:r>
            <a:r>
              <a:rPr lang="en-US" sz="1600" b="1" dirty="0">
                <a:solidFill>
                  <a:srgbClr val="7030A0"/>
                </a:solidFill>
                <a:latin typeface="Sylfaen" pitchFamily="18" charset="0"/>
              </a:rPr>
              <a:t> (p, </a:t>
            </a:r>
            <a:r>
              <a:rPr lang="hy-AM" sz="1600" b="1" i="1" dirty="0">
                <a:solidFill>
                  <a:srgbClr val="7030A0"/>
                </a:solidFill>
                <a:latin typeface="Sylfaen" pitchFamily="18" charset="0"/>
              </a:rPr>
              <a:t>x</a:t>
            </a:r>
            <a:r>
              <a:rPr lang="hy-AM" sz="1600" b="1" dirty="0">
                <a:solidFill>
                  <a:srgbClr val="7030A0"/>
                </a:solidFill>
                <a:latin typeface="Sylfaen" pitchFamily="18" charset="0"/>
              </a:rPr>
              <a:t>n</a:t>
            </a:r>
            <a:r>
              <a:rPr lang="en-US" sz="1600" b="1" dirty="0">
                <a:solidFill>
                  <a:srgbClr val="7030A0"/>
                </a:solidFill>
                <a:latin typeface="Sylfaen" pitchFamily="18" charset="0"/>
              </a:rPr>
              <a:t>) </a:t>
            </a:r>
            <a:r>
              <a:rPr lang="hy-AM" sz="1600" dirty="0">
                <a:latin typeface="Sylfaen" pitchFamily="18" charset="0"/>
              </a:rPr>
              <a:t>ռեակցիաներ, որոնք </a:t>
            </a:r>
            <a:r>
              <a:rPr lang="hy-AM" sz="1600" dirty="0"/>
              <a:t>կարող են որոշակի ներդրում ունենալ ծանր միջուկների</a:t>
            </a:r>
            <a:r>
              <a:rPr lang="en-US" sz="1600" dirty="0"/>
              <a:t> </a:t>
            </a:r>
            <a:r>
              <a:rPr lang="hy-AM" sz="1600" dirty="0">
                <a:latin typeface="Sylfaen" pitchFamily="18" charset="0"/>
              </a:rPr>
              <a:t>աստղային նուկլեոսիթեզում</a:t>
            </a:r>
            <a:r>
              <a:rPr lang="en-US" sz="1600" dirty="0">
                <a:latin typeface="Sylfaen" pitchFamily="18" charset="0"/>
              </a:rPr>
              <a:t>:</a:t>
            </a:r>
          </a:p>
          <a:p>
            <a:pPr algn="just"/>
            <a:r>
              <a:rPr lang="hy-AM" sz="2000" b="1" baseline="30000" dirty="0">
                <a:solidFill>
                  <a:srgbClr val="0070C0"/>
                </a:solidFill>
                <a:latin typeface="Sylfaen" panose="010A0502050306030303" pitchFamily="18" charset="0"/>
              </a:rPr>
              <a:t>238</a:t>
            </a:r>
            <a:r>
              <a:rPr lang="hy-AM" sz="2000" b="1" dirty="0">
                <a:solidFill>
                  <a:srgbClr val="0070C0"/>
                </a:solidFill>
                <a:latin typeface="Sylfaen" panose="010A0502050306030303" pitchFamily="18" charset="0"/>
              </a:rPr>
              <a:t>U</a:t>
            </a:r>
            <a:r>
              <a:rPr lang="hy-AM" sz="2000" b="1" dirty="0">
                <a:latin typeface="Sylfaen" panose="010A0502050306030303" pitchFamily="18" charset="0"/>
              </a:rPr>
              <a:t>(p,</a:t>
            </a:r>
            <a:r>
              <a:rPr lang="ru-RU" sz="2000" b="1" dirty="0" err="1">
                <a:latin typeface="Sylfaen" panose="010A0502050306030303" pitchFamily="18" charset="0"/>
              </a:rPr>
              <a:t>γ</a:t>
            </a:r>
            <a:r>
              <a:rPr lang="hy-AM" sz="2000" b="1" dirty="0">
                <a:latin typeface="Sylfaen" panose="010A0502050306030303" pitchFamily="18" charset="0"/>
              </a:rPr>
              <a:t>) </a:t>
            </a:r>
            <a:r>
              <a:rPr lang="hy-AM" sz="2000" b="1" baseline="30000" dirty="0">
                <a:solidFill>
                  <a:srgbClr val="0070C0"/>
                </a:solidFill>
                <a:latin typeface="Sylfaen" panose="010A0502050306030303" pitchFamily="18" charset="0"/>
              </a:rPr>
              <a:t>239</a:t>
            </a:r>
            <a:r>
              <a:rPr lang="hy-AM" sz="2000" b="1" dirty="0">
                <a:solidFill>
                  <a:srgbClr val="0070C0"/>
                </a:solidFill>
                <a:latin typeface="Sylfaen" panose="010A0502050306030303" pitchFamily="18" charset="0"/>
              </a:rPr>
              <a:t>Np</a:t>
            </a:r>
            <a:r>
              <a:rPr lang="hy-AM" sz="2000" b="1" dirty="0">
                <a:latin typeface="Sylfaen" panose="010A0502050306030303" pitchFamily="18" charset="0"/>
              </a:rPr>
              <a:t> , </a:t>
            </a:r>
            <a:r>
              <a:rPr lang="en-US" sz="2000" b="1" dirty="0">
                <a:latin typeface="Sylfaen" panose="010A0502050306030303" pitchFamily="18" charset="0"/>
              </a:rPr>
              <a:t>          </a:t>
            </a:r>
            <a:r>
              <a:rPr lang="hy-AM" sz="2000" b="1" baseline="30000" dirty="0">
                <a:solidFill>
                  <a:srgbClr val="0070C0"/>
                </a:solidFill>
                <a:latin typeface="Sylfaen" panose="010A0502050306030303" pitchFamily="18" charset="0"/>
              </a:rPr>
              <a:t>232</a:t>
            </a:r>
            <a:r>
              <a:rPr lang="hy-AM" sz="2000" b="1" dirty="0">
                <a:solidFill>
                  <a:srgbClr val="0070C0"/>
                </a:solidFill>
                <a:latin typeface="Sylfaen" panose="010A0502050306030303" pitchFamily="18" charset="0"/>
              </a:rPr>
              <a:t>Tհ</a:t>
            </a:r>
            <a:r>
              <a:rPr lang="hy-AM" sz="2000" b="1" dirty="0">
                <a:latin typeface="Sylfaen" panose="010A0502050306030303" pitchFamily="18" charset="0"/>
              </a:rPr>
              <a:t>(p,</a:t>
            </a:r>
            <a:r>
              <a:rPr lang="ru-RU" sz="2000" b="1" dirty="0" err="1">
                <a:latin typeface="Sylfaen" panose="010A0502050306030303" pitchFamily="18" charset="0"/>
              </a:rPr>
              <a:t>γ</a:t>
            </a:r>
            <a:r>
              <a:rPr lang="hy-AM" sz="2000" b="1" dirty="0">
                <a:latin typeface="Sylfaen" panose="010A0502050306030303" pitchFamily="18" charset="0"/>
              </a:rPr>
              <a:t>) </a:t>
            </a:r>
            <a:r>
              <a:rPr lang="hy-AM" sz="2000" b="1" baseline="30000" dirty="0">
                <a:solidFill>
                  <a:srgbClr val="0070C0"/>
                </a:solidFill>
                <a:latin typeface="Sylfaen" panose="010A0502050306030303" pitchFamily="18" charset="0"/>
              </a:rPr>
              <a:t>233</a:t>
            </a:r>
            <a:r>
              <a:rPr lang="hy-AM" sz="2000" b="1" dirty="0">
                <a:solidFill>
                  <a:srgbClr val="0070C0"/>
                </a:solidFill>
                <a:latin typeface="Sylfaen" panose="010A0502050306030303" pitchFamily="18" charset="0"/>
              </a:rPr>
              <a:t>Pa</a:t>
            </a:r>
            <a:r>
              <a:rPr lang="hy-AM" sz="2000" b="1" dirty="0">
                <a:latin typeface="Sylfaen" panose="010A0502050306030303" pitchFamily="18" charset="0"/>
              </a:rPr>
              <a:t>,  </a:t>
            </a:r>
            <a:endParaRPr lang="en-US" sz="2000" b="1" dirty="0">
              <a:latin typeface="Sylfaen" panose="010A0502050306030303" pitchFamily="18" charset="0"/>
            </a:endParaRPr>
          </a:p>
          <a:p>
            <a:pPr algn="just"/>
            <a:r>
              <a:rPr lang="hy-AM" sz="2000" b="1" baseline="30000" dirty="0">
                <a:solidFill>
                  <a:srgbClr val="0070C0"/>
                </a:solidFill>
                <a:latin typeface="Sylfaen" panose="010A0502050306030303" pitchFamily="18" charset="0"/>
              </a:rPr>
              <a:t>238</a:t>
            </a:r>
            <a:r>
              <a:rPr lang="hy-AM" sz="2000" b="1" dirty="0">
                <a:solidFill>
                  <a:srgbClr val="0070C0"/>
                </a:solidFill>
                <a:latin typeface="Sylfaen" panose="010A0502050306030303" pitchFamily="18" charset="0"/>
              </a:rPr>
              <a:t>U</a:t>
            </a:r>
            <a:r>
              <a:rPr lang="hy-AM" sz="2000" b="1" dirty="0">
                <a:latin typeface="Sylfaen" panose="010A0502050306030303" pitchFamily="18" charset="0"/>
              </a:rPr>
              <a:t>(p,n) </a:t>
            </a:r>
            <a:r>
              <a:rPr lang="hy-AM" sz="2000" b="1" baseline="30000" dirty="0">
                <a:solidFill>
                  <a:srgbClr val="0070C0"/>
                </a:solidFill>
                <a:latin typeface="Sylfaen" panose="010A0502050306030303" pitchFamily="18" charset="0"/>
              </a:rPr>
              <a:t>238</a:t>
            </a:r>
            <a:r>
              <a:rPr lang="hy-AM" sz="2000" b="1" dirty="0">
                <a:solidFill>
                  <a:srgbClr val="0070C0"/>
                </a:solidFill>
                <a:latin typeface="Sylfaen" panose="010A0502050306030303" pitchFamily="18" charset="0"/>
              </a:rPr>
              <a:t>Np</a:t>
            </a:r>
            <a:r>
              <a:rPr lang="hy-AM" sz="2000" b="1" dirty="0">
                <a:latin typeface="Sylfaen" panose="010A0502050306030303" pitchFamily="18" charset="0"/>
              </a:rPr>
              <a:t>, </a:t>
            </a:r>
            <a:r>
              <a:rPr lang="en-US" sz="2000" b="1" dirty="0">
                <a:latin typeface="Sylfaen" panose="010A0502050306030303" pitchFamily="18" charset="0"/>
              </a:rPr>
              <a:t>           </a:t>
            </a:r>
            <a:r>
              <a:rPr lang="hy-AM" sz="2000" b="1" baseline="30000" dirty="0">
                <a:solidFill>
                  <a:srgbClr val="0070C0"/>
                </a:solidFill>
                <a:latin typeface="Sylfaen" panose="010A0502050306030303" pitchFamily="18" charset="0"/>
              </a:rPr>
              <a:t>238</a:t>
            </a:r>
            <a:r>
              <a:rPr lang="hy-AM" sz="2000" b="1" dirty="0">
                <a:solidFill>
                  <a:srgbClr val="0070C0"/>
                </a:solidFill>
                <a:latin typeface="Sylfaen" panose="010A0502050306030303" pitchFamily="18" charset="0"/>
              </a:rPr>
              <a:t>U</a:t>
            </a:r>
            <a:r>
              <a:rPr lang="hy-AM" sz="2000" b="1" dirty="0">
                <a:latin typeface="Sylfaen" panose="010A0502050306030303" pitchFamily="18" charset="0"/>
              </a:rPr>
              <a:t>(p,3n) </a:t>
            </a:r>
            <a:r>
              <a:rPr lang="hy-AM" sz="2000" b="1" baseline="30000" dirty="0">
                <a:solidFill>
                  <a:srgbClr val="0070C0"/>
                </a:solidFill>
                <a:latin typeface="Sylfaen" panose="010A0502050306030303" pitchFamily="18" charset="0"/>
              </a:rPr>
              <a:t>236</a:t>
            </a:r>
            <a:r>
              <a:rPr lang="hy-AM" sz="2000" b="1" dirty="0">
                <a:solidFill>
                  <a:srgbClr val="0070C0"/>
                </a:solidFill>
                <a:latin typeface="Sylfaen" panose="010A0502050306030303" pitchFamily="18" charset="0"/>
              </a:rPr>
              <a:t>Np</a:t>
            </a:r>
            <a:r>
              <a:rPr lang="hy-AM" sz="2000" b="1" dirty="0">
                <a:latin typeface="Sylfaen" panose="010A0502050306030303" pitchFamily="18" charset="0"/>
              </a:rPr>
              <a:t> </a:t>
            </a:r>
            <a:r>
              <a:rPr lang="en-US" sz="2000" b="1" dirty="0">
                <a:latin typeface="Sylfaen" panose="010A0502050306030303" pitchFamily="18" charset="0"/>
              </a:rPr>
              <a:t>,</a:t>
            </a:r>
            <a:r>
              <a:rPr lang="hy-AM" sz="2000" b="1" dirty="0">
                <a:latin typeface="Sylfaen" panose="010A0502050306030303" pitchFamily="18" charset="0"/>
              </a:rPr>
              <a:t>  </a:t>
            </a:r>
            <a:r>
              <a:rPr lang="en-US" sz="2000" b="1" dirty="0">
                <a:latin typeface="Sylfaen" panose="010A0502050306030303" pitchFamily="18" charset="0"/>
              </a:rPr>
              <a:t>  </a:t>
            </a:r>
            <a:r>
              <a:rPr lang="hy-AM" sz="2000" b="1" dirty="0">
                <a:latin typeface="Sylfaen" panose="010A0502050306030303" pitchFamily="18" charset="0"/>
              </a:rPr>
              <a:t> </a:t>
            </a:r>
            <a:r>
              <a:rPr lang="hy-AM" sz="2000" b="1" baseline="30000" dirty="0">
                <a:solidFill>
                  <a:srgbClr val="0070C0"/>
                </a:solidFill>
                <a:latin typeface="Sylfaen" panose="010A0502050306030303" pitchFamily="18" charset="0"/>
              </a:rPr>
              <a:t>232</a:t>
            </a:r>
            <a:r>
              <a:rPr lang="hy-AM" sz="2000" b="1" dirty="0">
                <a:solidFill>
                  <a:srgbClr val="0070C0"/>
                </a:solidFill>
                <a:latin typeface="Sylfaen" panose="010A0502050306030303" pitchFamily="18" charset="0"/>
              </a:rPr>
              <a:t> Tհ </a:t>
            </a:r>
            <a:r>
              <a:rPr lang="hy-AM" sz="2000" b="1" dirty="0">
                <a:latin typeface="Sylfaen" panose="010A0502050306030303" pitchFamily="18" charset="0"/>
              </a:rPr>
              <a:t>(p, 3n) </a:t>
            </a:r>
            <a:r>
              <a:rPr lang="hy-AM" sz="2000" b="1" baseline="30000" dirty="0">
                <a:solidFill>
                  <a:srgbClr val="0070C0"/>
                </a:solidFill>
                <a:latin typeface="Sylfaen" panose="010A0502050306030303" pitchFamily="18" charset="0"/>
              </a:rPr>
              <a:t>230</a:t>
            </a:r>
            <a:r>
              <a:rPr lang="hy-AM" sz="2000" b="1" dirty="0">
                <a:solidFill>
                  <a:srgbClr val="0070C0"/>
                </a:solidFill>
                <a:latin typeface="Sylfaen" panose="010A0502050306030303" pitchFamily="18" charset="0"/>
              </a:rPr>
              <a:t>Pa</a:t>
            </a:r>
            <a:endParaRPr lang="en-US" sz="2000" b="1" dirty="0">
              <a:solidFill>
                <a:srgbClr val="0070C0"/>
              </a:solidFill>
              <a:latin typeface="Sylfaen" pitchFamily="18" charset="0"/>
            </a:endParaRPr>
          </a:p>
          <a:p>
            <a:pPr algn="just">
              <a:lnSpc>
                <a:spcPct val="150000"/>
              </a:lnSpc>
              <a:spcBef>
                <a:spcPts val="1200"/>
              </a:spcBef>
              <a:spcAft>
                <a:spcPts val="1200"/>
              </a:spcAft>
              <a:buNone/>
            </a:pPr>
            <a:r>
              <a:rPr lang="en-US" sz="1600" dirty="0">
                <a:latin typeface="Sylfaen" pitchFamily="18" charset="0"/>
              </a:rPr>
              <a:t>	</a:t>
            </a:r>
            <a:r>
              <a:rPr lang="hy-AM" sz="1600" dirty="0">
                <a:latin typeface="Sylfaen" pitchFamily="18" charset="0"/>
              </a:rPr>
              <a:t>Ըստ արդի տեսական մոդելների</a:t>
            </a:r>
            <a:r>
              <a:rPr lang="en-US" sz="1600" dirty="0">
                <a:latin typeface="Sylfaen" pitchFamily="18" charset="0"/>
              </a:rPr>
              <a:t>,</a:t>
            </a:r>
            <a:r>
              <a:rPr lang="hy-AM" sz="1600" dirty="0">
                <a:latin typeface="Sylfaen" pitchFamily="18" charset="0"/>
              </a:rPr>
              <a:t>  նշված նուկլեոսինթեզի պրոցեսները տեղի են ունենում  մասսիվ աստղերի և երկաստղանի համակարգերի էվոլուցիայի պայթյունային փուլերում</a:t>
            </a:r>
            <a:r>
              <a:rPr lang="en-US" sz="1600" dirty="0">
                <a:latin typeface="Sylfaen" pitchFamily="18" charset="0"/>
              </a:rPr>
              <a:t>:</a:t>
            </a:r>
            <a:endParaRPr lang="ru-RU" sz="2400" dirty="0">
              <a:latin typeface="Sylfaen" pitchFamily="18" charset="0"/>
            </a:endParaRPr>
          </a:p>
          <a:p>
            <a:pPr algn="just"/>
            <a:endParaRPr lang="en-US" sz="1600" dirty="0">
              <a:latin typeface="Sylfaen" pitchFamily="18" charset="0"/>
            </a:endParaRPr>
          </a:p>
        </p:txBody>
      </p:sp>
    </p:spTree>
    <p:extLst>
      <p:ext uri="{BB962C8B-B14F-4D97-AF65-F5344CB8AC3E}">
        <p14:creationId xmlns:p14="http://schemas.microsoft.com/office/powerpoint/2010/main" val="14188975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4638"/>
            <a:ext cx="7772400" cy="634082"/>
          </a:xfrm>
        </p:spPr>
        <p:style>
          <a:lnRef idx="1">
            <a:schemeClr val="accent3"/>
          </a:lnRef>
          <a:fillRef idx="2">
            <a:schemeClr val="accent3"/>
          </a:fillRef>
          <a:effectRef idx="1">
            <a:schemeClr val="accent3"/>
          </a:effectRef>
          <a:fontRef idx="minor">
            <a:schemeClr val="dk1"/>
          </a:fontRef>
        </p:style>
        <p:txBody>
          <a:bodyPr>
            <a:normAutofit fontScale="90000"/>
          </a:bodyPr>
          <a:lstStyle/>
          <a:p>
            <a:pPr algn="ctr"/>
            <a:r>
              <a:rPr lang="hy-AM" sz="3600" b="1" u="sng"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ylfaen" pitchFamily="18" charset="0"/>
              </a:rPr>
              <a:t>Աշխատանքի </a:t>
            </a:r>
            <a:r>
              <a:rPr lang="en-US" sz="3600" b="1" u="sng"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ylfaen" pitchFamily="18" charset="0"/>
              </a:rPr>
              <a:t> </a:t>
            </a:r>
            <a:r>
              <a:rPr lang="hy-AM" sz="3600" b="1" u="sng"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ylfaen" pitchFamily="18" charset="0"/>
              </a:rPr>
              <a:t>նպատակները</a:t>
            </a:r>
            <a:endParaRPr lang="hy-AM" sz="3600" b="1" u="sng"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Sylfaen" pitchFamily="18" charset="0"/>
            </a:endParaRPr>
          </a:p>
        </p:txBody>
      </p:sp>
      <p:pic>
        <p:nvPicPr>
          <p:cNvPr id="1030" name="Picture 6" descr="https://media1.s-nbcnews.com/j/newscms/2014_18/416971/140502-science-periodic-table-elements_b2bbb9954b92280ff8011bdcee6e4dcc.fit-2000w.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6659"/>
          <a:stretch/>
        </p:blipFill>
        <p:spPr bwMode="auto">
          <a:xfrm>
            <a:off x="971600" y="1412776"/>
            <a:ext cx="7272000" cy="5232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25264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4638"/>
            <a:ext cx="7772400" cy="1143000"/>
          </a:xfrm>
        </p:spPr>
        <p:style>
          <a:lnRef idx="1">
            <a:schemeClr val="accent3"/>
          </a:lnRef>
          <a:fillRef idx="2">
            <a:schemeClr val="accent3"/>
          </a:fillRef>
          <a:effectRef idx="1">
            <a:schemeClr val="accent3"/>
          </a:effectRef>
          <a:fontRef idx="minor">
            <a:schemeClr val="dk1"/>
          </a:fontRef>
        </p:style>
        <p:txBody>
          <a:bodyPr>
            <a:normAutofit/>
          </a:bodyPr>
          <a:lstStyle/>
          <a:p>
            <a:pPr algn="ctr"/>
            <a:r>
              <a:rPr lang="ru-RU" sz="3600" b="1" u="sng"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Sylfaen" pitchFamily="18" charset="0"/>
              </a:rPr>
              <a:t>Հետազոտվող</a:t>
            </a:r>
            <a:r>
              <a:rPr lang="ru-RU" sz="3600" b="1" u="sng"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Sylfaen" pitchFamily="18" charset="0"/>
              </a:rPr>
              <a:t> </a:t>
            </a:r>
            <a:r>
              <a:rPr lang="ru-RU" sz="3600" b="1" u="sng"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Sylfaen" pitchFamily="18" charset="0"/>
              </a:rPr>
              <a:t>ռեակցիաները</a:t>
            </a:r>
            <a:endParaRPr lang="ru-RU" sz="3500" b="1" u="sng"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Sylfaen" pitchFamily="18" charset="0"/>
              <a:ea typeface="+mn-ea"/>
              <a:cs typeface="+mn-cs"/>
            </a:endParaRPr>
          </a:p>
        </p:txBody>
      </p:sp>
      <p:graphicFrame>
        <p:nvGraphicFramePr>
          <p:cNvPr id="3" name="Таблица 2"/>
          <p:cNvGraphicFramePr>
            <a:graphicFrameLocks noGrp="1"/>
          </p:cNvGraphicFramePr>
          <p:nvPr>
            <p:extLst>
              <p:ext uri="{D42A27DB-BD31-4B8C-83A1-F6EECF244321}">
                <p14:modId xmlns:p14="http://schemas.microsoft.com/office/powerpoint/2010/main" val="499531486"/>
              </p:ext>
            </p:extLst>
          </p:nvPr>
        </p:nvGraphicFramePr>
        <p:xfrm>
          <a:off x="1043608" y="1864552"/>
          <a:ext cx="7416824" cy="4876816"/>
        </p:xfrm>
        <a:graphic>
          <a:graphicData uri="http://schemas.openxmlformats.org/drawingml/2006/table">
            <a:tbl>
              <a:tblPr firstRow="1" firstCol="1" bandRow="1">
                <a:tableStyleId>{5C22544A-7EE6-4342-B048-85BDC9FD1C3A}</a:tableStyleId>
              </a:tblPr>
              <a:tblGrid>
                <a:gridCol w="3658776">
                  <a:extLst>
                    <a:ext uri="{9D8B030D-6E8A-4147-A177-3AD203B41FA5}">
                      <a16:colId xmlns:a16="http://schemas.microsoft.com/office/drawing/2014/main" xmlns="" val="20000"/>
                    </a:ext>
                  </a:extLst>
                </a:gridCol>
                <a:gridCol w="1525800">
                  <a:extLst>
                    <a:ext uri="{9D8B030D-6E8A-4147-A177-3AD203B41FA5}">
                      <a16:colId xmlns:a16="http://schemas.microsoft.com/office/drawing/2014/main" xmlns="" val="20001"/>
                    </a:ext>
                  </a:extLst>
                </a:gridCol>
                <a:gridCol w="2232248">
                  <a:extLst>
                    <a:ext uri="{9D8B030D-6E8A-4147-A177-3AD203B41FA5}">
                      <a16:colId xmlns:a16="http://schemas.microsoft.com/office/drawing/2014/main" xmlns="" val="20002"/>
                    </a:ext>
                  </a:extLst>
                </a:gridCol>
              </a:tblGrid>
              <a:tr h="310912">
                <a:tc>
                  <a:txBody>
                    <a:bodyPr/>
                    <a:lstStyle/>
                    <a:p>
                      <a:pPr algn="ctr">
                        <a:lnSpc>
                          <a:spcPct val="107000"/>
                        </a:lnSpc>
                        <a:spcAft>
                          <a:spcPts val="0"/>
                        </a:spcAft>
                      </a:pPr>
                      <a:r>
                        <a:rPr lang="hy-AM" sz="1700" baseline="30000" dirty="0">
                          <a:effectLst/>
                          <a:latin typeface="Sylfaen" pitchFamily="18" charset="0"/>
                        </a:rPr>
                        <a:t> </a:t>
                      </a:r>
                      <a:endParaRPr lang="ru-RU" sz="1300" dirty="0">
                        <a:effectLst/>
                        <a:latin typeface="Sylfaen" pitchFamily="18" charset="0"/>
                        <a:ea typeface="Calibri"/>
                        <a:cs typeface="Times New Roman"/>
                      </a:endParaRPr>
                    </a:p>
                  </a:txBody>
                  <a:tcPr marL="86261" marR="86261" marT="0" marB="0" anchor="ctr"/>
                </a:tc>
                <a:tc>
                  <a:txBody>
                    <a:bodyPr/>
                    <a:lstStyle/>
                    <a:p>
                      <a:pPr algn="ctr">
                        <a:lnSpc>
                          <a:spcPct val="107000"/>
                        </a:lnSpc>
                        <a:spcAft>
                          <a:spcPts val="0"/>
                        </a:spcAft>
                      </a:pPr>
                      <a:r>
                        <a:rPr lang="hy-AM" sz="1700" b="1" dirty="0">
                          <a:effectLst/>
                          <a:latin typeface="Sylfaen" pitchFamily="18" charset="0"/>
                        </a:rPr>
                        <a:t>T</a:t>
                      </a:r>
                      <a:r>
                        <a:rPr lang="hy-AM" sz="1700" b="1" baseline="-25000" dirty="0">
                          <a:effectLst/>
                          <a:latin typeface="Sylfaen" pitchFamily="18" charset="0"/>
                        </a:rPr>
                        <a:t>1/2</a:t>
                      </a:r>
                      <a:endParaRPr lang="ru-RU" sz="1300" b="1" dirty="0">
                        <a:effectLst/>
                        <a:latin typeface="Sylfaen" pitchFamily="18" charset="0"/>
                        <a:ea typeface="Calibri"/>
                        <a:cs typeface="Times New Roman"/>
                      </a:endParaRPr>
                    </a:p>
                  </a:txBody>
                  <a:tcPr marL="86261" marR="86261" marT="0" marB="0" anchor="ctr"/>
                </a:tc>
                <a:tc>
                  <a:txBody>
                    <a:bodyPr/>
                    <a:lstStyle/>
                    <a:p>
                      <a:pPr algn="ctr">
                        <a:lnSpc>
                          <a:spcPct val="107000"/>
                        </a:lnSpc>
                        <a:spcAft>
                          <a:spcPts val="0"/>
                        </a:spcAft>
                      </a:pPr>
                      <a:r>
                        <a:rPr lang="hy-AM" sz="1700" b="1" dirty="0">
                          <a:effectLst/>
                          <a:latin typeface="Sylfaen" pitchFamily="18" charset="0"/>
                        </a:rPr>
                        <a:t>Eγ (</a:t>
                      </a:r>
                      <a:r>
                        <a:rPr lang="ru-RU" sz="1700" b="1" dirty="0">
                          <a:effectLst/>
                          <a:latin typeface="Sylfaen" pitchFamily="18" charset="0"/>
                        </a:rPr>
                        <a:t>k</a:t>
                      </a:r>
                      <a:r>
                        <a:rPr lang="ru-RU" sz="1700" b="1" noProof="0" dirty="0">
                          <a:effectLst/>
                          <a:latin typeface="Sylfaen" pitchFamily="18" charset="0"/>
                        </a:rPr>
                        <a:t>e</a:t>
                      </a:r>
                      <a:r>
                        <a:rPr lang="en-US" sz="1700" b="1" noProof="0" dirty="0">
                          <a:effectLst/>
                          <a:latin typeface="Sylfaen" pitchFamily="18" charset="0"/>
                        </a:rPr>
                        <a:t>V</a:t>
                      </a:r>
                      <a:r>
                        <a:rPr lang="hy-AM" sz="1700" b="1" dirty="0">
                          <a:effectLst/>
                          <a:latin typeface="Sylfaen" pitchFamily="18" charset="0"/>
                        </a:rPr>
                        <a:t>)</a:t>
                      </a:r>
                      <a:endParaRPr lang="ru-RU" sz="1300" b="1" dirty="0">
                        <a:effectLst/>
                        <a:latin typeface="Sylfaen" pitchFamily="18" charset="0"/>
                        <a:ea typeface="Calibri"/>
                        <a:cs typeface="Times New Roman"/>
                      </a:endParaRPr>
                    </a:p>
                  </a:txBody>
                  <a:tcPr marL="86261" marR="86261" marT="0" marB="0" anchor="ctr"/>
                </a:tc>
                <a:extLst>
                  <a:ext uri="{0D108BD9-81ED-4DB2-BD59-A6C34878D82A}">
                    <a16:rowId xmlns:a16="http://schemas.microsoft.com/office/drawing/2014/main" xmlns="" val="10000"/>
                  </a:ext>
                </a:extLst>
              </a:tr>
              <a:tr h="287151">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hy-AM" sz="2000" baseline="30000" dirty="0">
                          <a:solidFill>
                            <a:schemeClr val="bg1"/>
                          </a:solidFill>
                          <a:effectLst/>
                          <a:latin typeface="Sylfaen" pitchFamily="18" charset="0"/>
                        </a:rPr>
                        <a:t>232</a:t>
                      </a:r>
                      <a:r>
                        <a:rPr lang="hy-AM" sz="2000" dirty="0">
                          <a:solidFill>
                            <a:schemeClr val="bg1"/>
                          </a:solidFill>
                          <a:effectLst/>
                          <a:latin typeface="Sylfaen" pitchFamily="18" charset="0"/>
                        </a:rPr>
                        <a:t>Th(p,γ)</a:t>
                      </a:r>
                      <a:r>
                        <a:rPr lang="hy-AM" sz="2000" baseline="30000" dirty="0">
                          <a:solidFill>
                            <a:schemeClr val="bg1"/>
                          </a:solidFill>
                          <a:effectLst/>
                          <a:latin typeface="Sylfaen" pitchFamily="18" charset="0"/>
                        </a:rPr>
                        <a:t> 233</a:t>
                      </a:r>
                      <a:r>
                        <a:rPr lang="hy-AM" sz="2000" dirty="0">
                          <a:solidFill>
                            <a:schemeClr val="bg1"/>
                          </a:solidFill>
                          <a:effectLst/>
                          <a:latin typeface="Sylfaen" pitchFamily="18" charset="0"/>
                        </a:rPr>
                        <a:t>Pa</a:t>
                      </a:r>
                      <a:endParaRPr lang="ru-RU" sz="2000" dirty="0">
                        <a:solidFill>
                          <a:schemeClr val="bg1"/>
                        </a:solidFill>
                        <a:effectLst/>
                        <a:latin typeface="Sylfaen" pitchFamily="18" charset="0"/>
                        <a:ea typeface="Calibri"/>
                        <a:cs typeface="Times New Roman"/>
                      </a:endParaRPr>
                    </a:p>
                  </a:txBody>
                  <a:tcPr marL="86261" marR="86261" marT="0" marB="0" anchor="ctr"/>
                </a:tc>
                <a:tc>
                  <a:txBody>
                    <a:bodyPr/>
                    <a:lstStyle/>
                    <a:p>
                      <a:pPr algn="ctr">
                        <a:lnSpc>
                          <a:spcPct val="107000"/>
                        </a:lnSpc>
                        <a:spcAft>
                          <a:spcPts val="0"/>
                        </a:spcAft>
                      </a:pPr>
                      <a:r>
                        <a:rPr lang="hy-AM" sz="1800" dirty="0">
                          <a:effectLst/>
                          <a:latin typeface="Sylfaen" pitchFamily="18" charset="0"/>
                        </a:rPr>
                        <a:t>26.975 d</a:t>
                      </a:r>
                      <a:endParaRPr lang="ru-RU" sz="1800" dirty="0">
                        <a:effectLst/>
                        <a:latin typeface="Sylfaen" pitchFamily="18" charset="0"/>
                        <a:ea typeface="Calibri"/>
                        <a:cs typeface="Times New Roman"/>
                      </a:endParaRPr>
                    </a:p>
                  </a:txBody>
                  <a:tcPr marL="86261" marR="86261" marT="0" marB="0" anchor="ctr"/>
                </a:tc>
                <a:tc>
                  <a:txBody>
                    <a:bodyPr/>
                    <a:lstStyle/>
                    <a:p>
                      <a:pPr algn="ctr">
                        <a:lnSpc>
                          <a:spcPct val="107000"/>
                        </a:lnSpc>
                        <a:spcAft>
                          <a:spcPts val="0"/>
                        </a:spcAft>
                      </a:pPr>
                      <a:r>
                        <a:rPr lang="hy-AM" sz="1800">
                          <a:effectLst/>
                          <a:latin typeface="Sylfaen" pitchFamily="18" charset="0"/>
                        </a:rPr>
                        <a:t>311.904</a:t>
                      </a:r>
                      <a:endParaRPr lang="ru-RU" sz="1800" dirty="0">
                        <a:effectLst/>
                        <a:latin typeface="Sylfaen" pitchFamily="18" charset="0"/>
                        <a:ea typeface="Calibri"/>
                        <a:cs typeface="Times New Roman"/>
                      </a:endParaRPr>
                    </a:p>
                  </a:txBody>
                  <a:tcPr marL="86261" marR="86261" marT="0" marB="0" anchor="ctr"/>
                </a:tc>
                <a:extLst>
                  <a:ext uri="{0D108BD9-81ED-4DB2-BD59-A6C34878D82A}">
                    <a16:rowId xmlns:a16="http://schemas.microsoft.com/office/drawing/2014/main" xmlns="" val="10001"/>
                  </a:ext>
                </a:extLst>
              </a:tr>
              <a:tr h="287151">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hy-AM" sz="2000" baseline="30000" dirty="0">
                          <a:solidFill>
                            <a:schemeClr val="bg1"/>
                          </a:solidFill>
                          <a:effectLst/>
                          <a:latin typeface="Sylfaen" pitchFamily="18" charset="0"/>
                        </a:rPr>
                        <a:t>232</a:t>
                      </a:r>
                      <a:r>
                        <a:rPr lang="hy-AM" sz="2000" dirty="0">
                          <a:solidFill>
                            <a:schemeClr val="bg1"/>
                          </a:solidFill>
                          <a:effectLst/>
                          <a:latin typeface="Sylfaen" pitchFamily="18" charset="0"/>
                        </a:rPr>
                        <a:t>Th(p,n)</a:t>
                      </a:r>
                      <a:r>
                        <a:rPr lang="hy-AM" sz="2000" baseline="30000" dirty="0">
                          <a:solidFill>
                            <a:schemeClr val="bg1"/>
                          </a:solidFill>
                          <a:effectLst/>
                          <a:latin typeface="Sylfaen" pitchFamily="18" charset="0"/>
                        </a:rPr>
                        <a:t> 232</a:t>
                      </a:r>
                      <a:r>
                        <a:rPr lang="hy-AM" sz="2000" dirty="0">
                          <a:solidFill>
                            <a:schemeClr val="bg1"/>
                          </a:solidFill>
                          <a:effectLst/>
                          <a:latin typeface="Sylfaen" pitchFamily="18" charset="0"/>
                        </a:rPr>
                        <a:t>Pa</a:t>
                      </a:r>
                      <a:endParaRPr lang="ru-RU" sz="2000" dirty="0">
                        <a:solidFill>
                          <a:schemeClr val="bg1"/>
                        </a:solidFill>
                        <a:effectLst/>
                        <a:latin typeface="Sylfaen" pitchFamily="18" charset="0"/>
                        <a:ea typeface="Calibri"/>
                        <a:cs typeface="Times New Roman"/>
                      </a:endParaRPr>
                    </a:p>
                  </a:txBody>
                  <a:tcPr marL="86261" marR="86261" marT="0" marB="0" anchor="ctr"/>
                </a:tc>
                <a:tc>
                  <a:txBody>
                    <a:bodyPr/>
                    <a:lstStyle/>
                    <a:p>
                      <a:pPr algn="ctr">
                        <a:lnSpc>
                          <a:spcPct val="107000"/>
                        </a:lnSpc>
                        <a:spcAft>
                          <a:spcPts val="0"/>
                        </a:spcAft>
                      </a:pPr>
                      <a:r>
                        <a:rPr lang="hy-AM" sz="1800" dirty="0">
                          <a:effectLst/>
                          <a:latin typeface="Sylfaen" pitchFamily="18" charset="0"/>
                        </a:rPr>
                        <a:t>1.32 d</a:t>
                      </a:r>
                      <a:endParaRPr lang="ru-RU" sz="1800" dirty="0">
                        <a:effectLst/>
                        <a:latin typeface="Sylfaen" pitchFamily="18" charset="0"/>
                        <a:ea typeface="Calibri"/>
                        <a:cs typeface="Times New Roman"/>
                      </a:endParaRPr>
                    </a:p>
                  </a:txBody>
                  <a:tcPr marL="86261" marR="86261" marT="0" marB="0" anchor="ctr"/>
                </a:tc>
                <a:tc>
                  <a:txBody>
                    <a:bodyPr/>
                    <a:lstStyle/>
                    <a:p>
                      <a:pPr algn="ctr">
                        <a:lnSpc>
                          <a:spcPct val="107000"/>
                        </a:lnSpc>
                        <a:spcAft>
                          <a:spcPts val="0"/>
                        </a:spcAft>
                      </a:pPr>
                      <a:r>
                        <a:rPr lang="hy-AM" sz="1800" dirty="0">
                          <a:effectLst/>
                          <a:latin typeface="Sylfaen" pitchFamily="18" charset="0"/>
                        </a:rPr>
                        <a:t>969.315</a:t>
                      </a:r>
                      <a:endParaRPr lang="ru-RU" sz="1800" dirty="0">
                        <a:effectLst/>
                        <a:latin typeface="Sylfaen" pitchFamily="18" charset="0"/>
                        <a:ea typeface="Calibri"/>
                        <a:cs typeface="Times New Roman"/>
                      </a:endParaRPr>
                    </a:p>
                  </a:txBody>
                  <a:tcPr marL="86261" marR="86261" marT="0" marB="0" anchor="ctr"/>
                </a:tc>
                <a:extLst>
                  <a:ext uri="{0D108BD9-81ED-4DB2-BD59-A6C34878D82A}">
                    <a16:rowId xmlns:a16="http://schemas.microsoft.com/office/drawing/2014/main" xmlns="" val="10002"/>
                  </a:ext>
                </a:extLst>
              </a:tr>
              <a:tr h="287151">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hy-AM" sz="2000" baseline="30000" dirty="0">
                          <a:solidFill>
                            <a:schemeClr val="bg1"/>
                          </a:solidFill>
                          <a:effectLst/>
                          <a:latin typeface="Sylfaen" pitchFamily="18" charset="0"/>
                        </a:rPr>
                        <a:t>232</a:t>
                      </a:r>
                      <a:r>
                        <a:rPr lang="hy-AM" sz="2000" dirty="0">
                          <a:solidFill>
                            <a:schemeClr val="bg1"/>
                          </a:solidFill>
                          <a:effectLst/>
                          <a:latin typeface="Sylfaen" pitchFamily="18" charset="0"/>
                        </a:rPr>
                        <a:t>Th(p,2n)</a:t>
                      </a:r>
                      <a:r>
                        <a:rPr lang="hy-AM" sz="2000" baseline="30000" dirty="0">
                          <a:solidFill>
                            <a:schemeClr val="bg1"/>
                          </a:solidFill>
                          <a:effectLst/>
                          <a:latin typeface="Sylfaen" pitchFamily="18" charset="0"/>
                        </a:rPr>
                        <a:t> 231</a:t>
                      </a:r>
                      <a:r>
                        <a:rPr lang="hy-AM" sz="2000" dirty="0">
                          <a:solidFill>
                            <a:schemeClr val="bg1"/>
                          </a:solidFill>
                          <a:effectLst/>
                          <a:latin typeface="Sylfaen" pitchFamily="18" charset="0"/>
                        </a:rPr>
                        <a:t>Pa</a:t>
                      </a:r>
                      <a:endParaRPr lang="ru-RU" sz="2000" dirty="0">
                        <a:solidFill>
                          <a:schemeClr val="bg1"/>
                        </a:solidFill>
                        <a:effectLst/>
                        <a:latin typeface="Sylfaen" pitchFamily="18" charset="0"/>
                        <a:ea typeface="Calibri"/>
                        <a:cs typeface="Times New Roman"/>
                      </a:endParaRPr>
                    </a:p>
                  </a:txBody>
                  <a:tcPr marL="86261" marR="86261" marT="0" marB="0" anchor="ctr"/>
                </a:tc>
                <a:tc>
                  <a:txBody>
                    <a:bodyPr/>
                    <a:lstStyle/>
                    <a:p>
                      <a:pPr algn="ctr">
                        <a:lnSpc>
                          <a:spcPct val="107000"/>
                        </a:lnSpc>
                        <a:spcAft>
                          <a:spcPts val="0"/>
                        </a:spcAft>
                      </a:pPr>
                      <a:r>
                        <a:rPr lang="hy-AM" sz="1800" dirty="0">
                          <a:effectLst/>
                          <a:latin typeface="Sylfaen" pitchFamily="18" charset="0"/>
                        </a:rPr>
                        <a:t>32760 y</a:t>
                      </a:r>
                      <a:endParaRPr lang="ru-RU" sz="1800" dirty="0">
                        <a:effectLst/>
                        <a:latin typeface="Sylfaen" pitchFamily="18" charset="0"/>
                        <a:ea typeface="Calibri"/>
                        <a:cs typeface="Times New Roman"/>
                      </a:endParaRPr>
                    </a:p>
                  </a:txBody>
                  <a:tcPr marL="86261" marR="86261" marT="0" marB="0" anchor="ctr"/>
                </a:tc>
                <a:tc>
                  <a:txBody>
                    <a:bodyPr/>
                    <a:lstStyle/>
                    <a:p>
                      <a:pPr algn="ctr">
                        <a:lnSpc>
                          <a:spcPct val="107000"/>
                        </a:lnSpc>
                        <a:spcAft>
                          <a:spcPts val="0"/>
                        </a:spcAft>
                      </a:pPr>
                      <a:r>
                        <a:rPr lang="hy-AM" sz="1800" dirty="0">
                          <a:effectLst/>
                          <a:latin typeface="Sylfaen" pitchFamily="18" charset="0"/>
                        </a:rPr>
                        <a:t>300.066</a:t>
                      </a:r>
                      <a:endParaRPr lang="ru-RU" sz="1800" dirty="0">
                        <a:effectLst/>
                        <a:latin typeface="Sylfaen" pitchFamily="18" charset="0"/>
                        <a:ea typeface="Calibri"/>
                        <a:cs typeface="Times New Roman"/>
                      </a:endParaRPr>
                    </a:p>
                  </a:txBody>
                  <a:tcPr marL="86261" marR="86261" marT="0" marB="0" anchor="ctr"/>
                </a:tc>
                <a:extLst>
                  <a:ext uri="{0D108BD9-81ED-4DB2-BD59-A6C34878D82A}">
                    <a16:rowId xmlns:a16="http://schemas.microsoft.com/office/drawing/2014/main" xmlns="" val="10003"/>
                  </a:ext>
                </a:extLst>
              </a:tr>
              <a:tr h="287151">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hy-AM" sz="2000" baseline="30000" dirty="0">
                          <a:solidFill>
                            <a:schemeClr val="bg1"/>
                          </a:solidFill>
                          <a:effectLst/>
                          <a:latin typeface="Sylfaen" pitchFamily="18" charset="0"/>
                        </a:rPr>
                        <a:t>232</a:t>
                      </a:r>
                      <a:r>
                        <a:rPr lang="hy-AM" sz="2000" dirty="0">
                          <a:solidFill>
                            <a:schemeClr val="bg1"/>
                          </a:solidFill>
                          <a:effectLst/>
                          <a:latin typeface="Sylfaen" pitchFamily="18" charset="0"/>
                        </a:rPr>
                        <a:t>Th(p,3n)</a:t>
                      </a:r>
                      <a:r>
                        <a:rPr lang="hy-AM" sz="2000" baseline="30000" dirty="0">
                          <a:solidFill>
                            <a:schemeClr val="bg1"/>
                          </a:solidFill>
                          <a:effectLst/>
                          <a:latin typeface="Sylfaen" pitchFamily="18" charset="0"/>
                        </a:rPr>
                        <a:t> 230</a:t>
                      </a:r>
                      <a:r>
                        <a:rPr lang="hy-AM" sz="2000" dirty="0">
                          <a:solidFill>
                            <a:schemeClr val="bg1"/>
                          </a:solidFill>
                          <a:effectLst/>
                          <a:latin typeface="Sylfaen" pitchFamily="18" charset="0"/>
                        </a:rPr>
                        <a:t>Pa</a:t>
                      </a:r>
                      <a:endParaRPr lang="ru-RU" sz="2000" dirty="0">
                        <a:solidFill>
                          <a:schemeClr val="bg1"/>
                        </a:solidFill>
                        <a:effectLst/>
                        <a:latin typeface="Sylfaen" pitchFamily="18" charset="0"/>
                        <a:ea typeface="Calibri"/>
                        <a:cs typeface="Times New Roman"/>
                      </a:endParaRPr>
                    </a:p>
                  </a:txBody>
                  <a:tcPr marL="86261" marR="86261" marT="0" marB="0" anchor="ctr"/>
                </a:tc>
                <a:tc>
                  <a:txBody>
                    <a:bodyPr/>
                    <a:lstStyle/>
                    <a:p>
                      <a:pPr algn="ctr">
                        <a:lnSpc>
                          <a:spcPct val="107000"/>
                        </a:lnSpc>
                        <a:spcAft>
                          <a:spcPts val="0"/>
                        </a:spcAft>
                      </a:pPr>
                      <a:r>
                        <a:rPr lang="hy-AM" sz="1800" dirty="0">
                          <a:effectLst/>
                          <a:latin typeface="Sylfaen" pitchFamily="18" charset="0"/>
                        </a:rPr>
                        <a:t>17.4 d</a:t>
                      </a:r>
                      <a:endParaRPr lang="ru-RU" sz="1800" dirty="0">
                        <a:effectLst/>
                        <a:latin typeface="Sylfaen" pitchFamily="18" charset="0"/>
                        <a:ea typeface="Calibri"/>
                        <a:cs typeface="Times New Roman"/>
                      </a:endParaRPr>
                    </a:p>
                  </a:txBody>
                  <a:tcPr marL="86261" marR="86261" marT="0" marB="0" anchor="ctr"/>
                </a:tc>
                <a:tc>
                  <a:txBody>
                    <a:bodyPr/>
                    <a:lstStyle/>
                    <a:p>
                      <a:pPr algn="ctr">
                        <a:lnSpc>
                          <a:spcPct val="107000"/>
                        </a:lnSpc>
                        <a:spcAft>
                          <a:spcPts val="0"/>
                        </a:spcAft>
                      </a:pPr>
                      <a:r>
                        <a:rPr lang="hy-AM" sz="1800" dirty="0">
                          <a:effectLst/>
                          <a:latin typeface="Sylfaen" pitchFamily="18" charset="0"/>
                        </a:rPr>
                        <a:t>93.35</a:t>
                      </a:r>
                      <a:endParaRPr lang="ru-RU" sz="1800" dirty="0">
                        <a:effectLst/>
                        <a:latin typeface="Sylfaen" pitchFamily="18" charset="0"/>
                        <a:ea typeface="Calibri"/>
                        <a:cs typeface="Times New Roman"/>
                      </a:endParaRPr>
                    </a:p>
                  </a:txBody>
                  <a:tcPr marL="86261" marR="86261" marT="0" marB="0" anchor="ctr"/>
                </a:tc>
                <a:extLst>
                  <a:ext uri="{0D108BD9-81ED-4DB2-BD59-A6C34878D82A}">
                    <a16:rowId xmlns:a16="http://schemas.microsoft.com/office/drawing/2014/main" xmlns="" val="10004"/>
                  </a:ext>
                </a:extLst>
              </a:tr>
              <a:tr h="287151">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hy-AM" sz="2000" baseline="30000" dirty="0">
                          <a:solidFill>
                            <a:schemeClr val="bg1"/>
                          </a:solidFill>
                          <a:effectLst/>
                          <a:latin typeface="Sylfaen" pitchFamily="18" charset="0"/>
                        </a:rPr>
                        <a:t>238</a:t>
                      </a:r>
                      <a:r>
                        <a:rPr lang="hy-AM" sz="2000" dirty="0">
                          <a:solidFill>
                            <a:schemeClr val="bg1"/>
                          </a:solidFill>
                          <a:effectLst/>
                          <a:latin typeface="Sylfaen" pitchFamily="18" charset="0"/>
                        </a:rPr>
                        <a:t>U(p,γ)</a:t>
                      </a:r>
                      <a:r>
                        <a:rPr lang="hy-AM" sz="2000" baseline="30000" dirty="0">
                          <a:solidFill>
                            <a:schemeClr val="bg1"/>
                          </a:solidFill>
                          <a:effectLst/>
                          <a:latin typeface="Sylfaen" pitchFamily="18" charset="0"/>
                        </a:rPr>
                        <a:t> 239</a:t>
                      </a:r>
                      <a:r>
                        <a:rPr lang="hy-AM" sz="2000" dirty="0">
                          <a:solidFill>
                            <a:schemeClr val="bg1"/>
                          </a:solidFill>
                          <a:effectLst/>
                          <a:latin typeface="Sylfaen" pitchFamily="18" charset="0"/>
                        </a:rPr>
                        <a:t>Np</a:t>
                      </a:r>
                      <a:endParaRPr lang="ru-RU" sz="2000" dirty="0">
                        <a:solidFill>
                          <a:schemeClr val="bg1"/>
                        </a:solidFill>
                        <a:effectLst/>
                        <a:latin typeface="Sylfaen" pitchFamily="18" charset="0"/>
                        <a:ea typeface="Calibri"/>
                        <a:cs typeface="Times New Roman"/>
                      </a:endParaRPr>
                    </a:p>
                  </a:txBody>
                  <a:tcPr marL="86261" marR="86261" marT="0" marB="0" anchor="ctr"/>
                </a:tc>
                <a:tc>
                  <a:txBody>
                    <a:bodyPr/>
                    <a:lstStyle/>
                    <a:p>
                      <a:pPr algn="ctr">
                        <a:lnSpc>
                          <a:spcPct val="107000"/>
                        </a:lnSpc>
                        <a:spcAft>
                          <a:spcPts val="0"/>
                        </a:spcAft>
                      </a:pPr>
                      <a:r>
                        <a:rPr lang="hy-AM" sz="1800" dirty="0">
                          <a:effectLst/>
                          <a:latin typeface="Sylfaen" pitchFamily="18" charset="0"/>
                        </a:rPr>
                        <a:t>2.356 d</a:t>
                      </a:r>
                      <a:endParaRPr lang="ru-RU" sz="1800" dirty="0">
                        <a:effectLst/>
                        <a:latin typeface="Sylfaen" pitchFamily="18" charset="0"/>
                        <a:ea typeface="Calibri"/>
                        <a:cs typeface="Times New Roman"/>
                      </a:endParaRPr>
                    </a:p>
                  </a:txBody>
                  <a:tcPr marL="86261" marR="86261" marT="0" marB="0" anchor="ctr"/>
                </a:tc>
                <a:tc>
                  <a:txBody>
                    <a:bodyPr/>
                    <a:lstStyle/>
                    <a:p>
                      <a:pPr algn="ctr">
                        <a:lnSpc>
                          <a:spcPct val="107000"/>
                        </a:lnSpc>
                        <a:spcAft>
                          <a:spcPts val="0"/>
                        </a:spcAft>
                      </a:pPr>
                      <a:r>
                        <a:rPr lang="hy-AM" sz="1800" dirty="0">
                          <a:effectLst/>
                          <a:latin typeface="Sylfaen" pitchFamily="18" charset="0"/>
                        </a:rPr>
                        <a:t>277.599</a:t>
                      </a:r>
                      <a:endParaRPr lang="ru-RU" sz="1800" dirty="0">
                        <a:effectLst/>
                        <a:latin typeface="Sylfaen" pitchFamily="18" charset="0"/>
                        <a:ea typeface="Calibri"/>
                        <a:cs typeface="Times New Roman"/>
                      </a:endParaRPr>
                    </a:p>
                  </a:txBody>
                  <a:tcPr marL="86261" marR="86261" marT="0" marB="0" anchor="ctr"/>
                </a:tc>
                <a:extLst>
                  <a:ext uri="{0D108BD9-81ED-4DB2-BD59-A6C34878D82A}">
                    <a16:rowId xmlns:a16="http://schemas.microsoft.com/office/drawing/2014/main" xmlns="" val="10005"/>
                  </a:ext>
                </a:extLst>
              </a:tr>
              <a:tr h="287151">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hy-AM" sz="2000" baseline="30000" dirty="0">
                          <a:solidFill>
                            <a:schemeClr val="bg1"/>
                          </a:solidFill>
                          <a:effectLst/>
                          <a:latin typeface="Sylfaen" pitchFamily="18" charset="0"/>
                        </a:rPr>
                        <a:t>238</a:t>
                      </a:r>
                      <a:r>
                        <a:rPr lang="hy-AM" sz="2000" dirty="0">
                          <a:solidFill>
                            <a:schemeClr val="bg1"/>
                          </a:solidFill>
                          <a:effectLst/>
                          <a:latin typeface="Sylfaen" pitchFamily="18" charset="0"/>
                        </a:rPr>
                        <a:t>U(p,n)</a:t>
                      </a:r>
                      <a:r>
                        <a:rPr lang="hy-AM" sz="2000" baseline="30000" dirty="0">
                          <a:solidFill>
                            <a:schemeClr val="bg1"/>
                          </a:solidFill>
                          <a:effectLst/>
                          <a:latin typeface="Sylfaen" pitchFamily="18" charset="0"/>
                        </a:rPr>
                        <a:t> 238</a:t>
                      </a:r>
                      <a:r>
                        <a:rPr lang="hy-AM" sz="2000" dirty="0">
                          <a:solidFill>
                            <a:schemeClr val="bg1"/>
                          </a:solidFill>
                          <a:effectLst/>
                          <a:latin typeface="Sylfaen" pitchFamily="18" charset="0"/>
                        </a:rPr>
                        <a:t>Np</a:t>
                      </a:r>
                      <a:endParaRPr lang="ru-RU" sz="2000" dirty="0">
                        <a:solidFill>
                          <a:schemeClr val="bg1"/>
                        </a:solidFill>
                        <a:effectLst/>
                        <a:latin typeface="Sylfaen" pitchFamily="18" charset="0"/>
                        <a:ea typeface="Calibri"/>
                        <a:cs typeface="Times New Roman"/>
                      </a:endParaRPr>
                    </a:p>
                  </a:txBody>
                  <a:tcPr marL="86261" marR="86261" marT="0" marB="0" anchor="ctr"/>
                </a:tc>
                <a:tc>
                  <a:txBody>
                    <a:bodyPr/>
                    <a:lstStyle/>
                    <a:p>
                      <a:pPr algn="ctr">
                        <a:lnSpc>
                          <a:spcPct val="107000"/>
                        </a:lnSpc>
                        <a:spcAft>
                          <a:spcPts val="0"/>
                        </a:spcAft>
                      </a:pPr>
                      <a:r>
                        <a:rPr lang="hy-AM" sz="1800" dirty="0">
                          <a:effectLst/>
                          <a:latin typeface="Sylfaen" pitchFamily="18" charset="0"/>
                        </a:rPr>
                        <a:t>2.117 d</a:t>
                      </a:r>
                      <a:endParaRPr lang="ru-RU" sz="1800" dirty="0">
                        <a:effectLst/>
                        <a:latin typeface="Sylfaen" pitchFamily="18" charset="0"/>
                        <a:ea typeface="Calibri"/>
                        <a:cs typeface="Times New Roman"/>
                      </a:endParaRPr>
                    </a:p>
                  </a:txBody>
                  <a:tcPr marL="86261" marR="86261" marT="0" marB="0" anchor="ctr"/>
                </a:tc>
                <a:tc>
                  <a:txBody>
                    <a:bodyPr/>
                    <a:lstStyle/>
                    <a:p>
                      <a:pPr algn="ctr">
                        <a:lnSpc>
                          <a:spcPct val="107000"/>
                        </a:lnSpc>
                        <a:spcAft>
                          <a:spcPts val="0"/>
                        </a:spcAft>
                      </a:pPr>
                      <a:r>
                        <a:rPr lang="hy-AM" sz="1800" dirty="0">
                          <a:effectLst/>
                          <a:latin typeface="Sylfaen" pitchFamily="18" charset="0"/>
                        </a:rPr>
                        <a:t>984.45</a:t>
                      </a:r>
                      <a:endParaRPr lang="ru-RU" sz="1800" dirty="0">
                        <a:effectLst/>
                        <a:latin typeface="Sylfaen" pitchFamily="18" charset="0"/>
                        <a:ea typeface="Calibri"/>
                        <a:cs typeface="Times New Roman"/>
                      </a:endParaRPr>
                    </a:p>
                  </a:txBody>
                  <a:tcPr marL="86261" marR="86261" marT="0" marB="0" anchor="ctr"/>
                </a:tc>
                <a:extLst>
                  <a:ext uri="{0D108BD9-81ED-4DB2-BD59-A6C34878D82A}">
                    <a16:rowId xmlns:a16="http://schemas.microsoft.com/office/drawing/2014/main" xmlns="" val="10006"/>
                  </a:ext>
                </a:extLst>
              </a:tr>
              <a:tr h="287151">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hy-AM" sz="2000" baseline="30000" dirty="0">
                          <a:solidFill>
                            <a:schemeClr val="bg1"/>
                          </a:solidFill>
                          <a:effectLst/>
                          <a:latin typeface="Sylfaen" pitchFamily="18" charset="0"/>
                        </a:rPr>
                        <a:t>238</a:t>
                      </a:r>
                      <a:r>
                        <a:rPr lang="hy-AM" sz="2000" dirty="0">
                          <a:solidFill>
                            <a:schemeClr val="bg1"/>
                          </a:solidFill>
                          <a:effectLst/>
                          <a:latin typeface="Sylfaen" pitchFamily="18" charset="0"/>
                        </a:rPr>
                        <a:t>U(p,2n)</a:t>
                      </a:r>
                      <a:r>
                        <a:rPr lang="hy-AM" sz="2000" baseline="30000" dirty="0">
                          <a:solidFill>
                            <a:schemeClr val="bg1"/>
                          </a:solidFill>
                          <a:effectLst/>
                          <a:latin typeface="Sylfaen" pitchFamily="18" charset="0"/>
                        </a:rPr>
                        <a:t> 237</a:t>
                      </a:r>
                      <a:r>
                        <a:rPr lang="hy-AM" sz="2000" dirty="0">
                          <a:solidFill>
                            <a:schemeClr val="bg1"/>
                          </a:solidFill>
                          <a:effectLst/>
                          <a:latin typeface="Sylfaen" pitchFamily="18" charset="0"/>
                        </a:rPr>
                        <a:t>Np</a:t>
                      </a:r>
                      <a:endParaRPr lang="ru-RU" sz="2000" dirty="0">
                        <a:solidFill>
                          <a:schemeClr val="bg1"/>
                        </a:solidFill>
                        <a:effectLst/>
                        <a:latin typeface="Sylfaen" pitchFamily="18" charset="0"/>
                        <a:ea typeface="Calibri"/>
                        <a:cs typeface="Times New Roman"/>
                      </a:endParaRPr>
                    </a:p>
                  </a:txBody>
                  <a:tcPr marL="86261" marR="86261" marT="0" marB="0" anchor="ctr"/>
                </a:tc>
                <a:tc>
                  <a:txBody>
                    <a:bodyPr/>
                    <a:lstStyle/>
                    <a:p>
                      <a:pPr algn="ctr">
                        <a:lnSpc>
                          <a:spcPct val="107000"/>
                        </a:lnSpc>
                        <a:spcAft>
                          <a:spcPts val="0"/>
                        </a:spcAft>
                      </a:pPr>
                      <a:r>
                        <a:rPr lang="hy-AM" sz="1800" dirty="0">
                          <a:effectLst/>
                          <a:latin typeface="Sylfaen" pitchFamily="18" charset="0"/>
                        </a:rPr>
                        <a:t>2144000 y</a:t>
                      </a:r>
                      <a:endParaRPr lang="ru-RU" sz="1800" dirty="0">
                        <a:effectLst/>
                        <a:latin typeface="Sylfaen" pitchFamily="18" charset="0"/>
                        <a:ea typeface="Calibri"/>
                        <a:cs typeface="Times New Roman"/>
                      </a:endParaRPr>
                    </a:p>
                  </a:txBody>
                  <a:tcPr marL="86261" marR="86261" marT="0" marB="0" anchor="ctr"/>
                </a:tc>
                <a:tc>
                  <a:txBody>
                    <a:bodyPr/>
                    <a:lstStyle/>
                    <a:p>
                      <a:pPr algn="ctr">
                        <a:lnSpc>
                          <a:spcPct val="107000"/>
                        </a:lnSpc>
                        <a:spcAft>
                          <a:spcPts val="0"/>
                        </a:spcAft>
                      </a:pPr>
                      <a:r>
                        <a:rPr lang="hy-AM" sz="1800" dirty="0">
                          <a:effectLst/>
                          <a:latin typeface="Sylfaen" pitchFamily="18" charset="0"/>
                        </a:rPr>
                        <a:t>86.477</a:t>
                      </a:r>
                      <a:endParaRPr lang="ru-RU" sz="1800" dirty="0">
                        <a:effectLst/>
                        <a:latin typeface="Sylfaen" pitchFamily="18" charset="0"/>
                        <a:ea typeface="Calibri"/>
                        <a:cs typeface="Times New Roman"/>
                      </a:endParaRPr>
                    </a:p>
                  </a:txBody>
                  <a:tcPr marL="86261" marR="86261" marT="0" marB="0" anchor="ctr"/>
                </a:tc>
                <a:extLst>
                  <a:ext uri="{0D108BD9-81ED-4DB2-BD59-A6C34878D82A}">
                    <a16:rowId xmlns:a16="http://schemas.microsoft.com/office/drawing/2014/main" xmlns="" val="10007"/>
                  </a:ext>
                </a:extLst>
              </a:tr>
              <a:tr h="287151">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hy-AM" sz="2000" baseline="30000" dirty="0">
                          <a:solidFill>
                            <a:schemeClr val="bg1"/>
                          </a:solidFill>
                          <a:effectLst/>
                          <a:latin typeface="Sylfaen" pitchFamily="18" charset="0"/>
                        </a:rPr>
                        <a:t>238</a:t>
                      </a:r>
                      <a:r>
                        <a:rPr lang="hy-AM" sz="2000" dirty="0">
                          <a:solidFill>
                            <a:schemeClr val="bg1"/>
                          </a:solidFill>
                          <a:effectLst/>
                          <a:latin typeface="Sylfaen" pitchFamily="18" charset="0"/>
                        </a:rPr>
                        <a:t>U(p,3n)</a:t>
                      </a:r>
                      <a:r>
                        <a:rPr lang="hy-AM" sz="2000" baseline="30000" dirty="0">
                          <a:solidFill>
                            <a:schemeClr val="bg1"/>
                          </a:solidFill>
                          <a:effectLst/>
                          <a:latin typeface="Sylfaen" pitchFamily="18" charset="0"/>
                        </a:rPr>
                        <a:t> 236m</a:t>
                      </a:r>
                      <a:r>
                        <a:rPr lang="hy-AM" sz="2000" dirty="0">
                          <a:solidFill>
                            <a:schemeClr val="bg1"/>
                          </a:solidFill>
                          <a:effectLst/>
                          <a:latin typeface="Sylfaen" pitchFamily="18" charset="0"/>
                        </a:rPr>
                        <a:t>Np</a:t>
                      </a:r>
                      <a:endParaRPr lang="ru-RU" sz="2000" dirty="0">
                        <a:solidFill>
                          <a:schemeClr val="bg1"/>
                        </a:solidFill>
                        <a:effectLst/>
                        <a:latin typeface="Sylfaen" pitchFamily="18" charset="0"/>
                        <a:ea typeface="Calibri"/>
                        <a:cs typeface="Times New Roman"/>
                      </a:endParaRPr>
                    </a:p>
                  </a:txBody>
                  <a:tcPr marL="86261" marR="86261" marT="0" marB="0" anchor="ct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hy-AM" sz="1800" dirty="0">
                          <a:effectLst/>
                          <a:latin typeface="Sylfaen" pitchFamily="18" charset="0"/>
                        </a:rPr>
                        <a:t>22.5 h</a:t>
                      </a:r>
                      <a:endParaRPr lang="ru-RU" sz="1800" dirty="0">
                        <a:effectLst/>
                        <a:latin typeface="Sylfaen" pitchFamily="18" charset="0"/>
                        <a:ea typeface="Calibri"/>
                        <a:cs typeface="Times New Roman"/>
                      </a:endParaRPr>
                    </a:p>
                  </a:txBody>
                  <a:tcPr marL="86261" marR="86261" marT="0" marB="0" anchor="ct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hy-AM" sz="1800" dirty="0">
                          <a:effectLst/>
                          <a:latin typeface="Sylfaen" pitchFamily="18" charset="0"/>
                        </a:rPr>
                        <a:t>642.35</a:t>
                      </a:r>
                      <a:endParaRPr lang="ru-RU" sz="1800" dirty="0">
                        <a:effectLst/>
                        <a:latin typeface="Sylfaen" pitchFamily="18" charset="0"/>
                        <a:ea typeface="Calibri"/>
                        <a:cs typeface="Times New Roman"/>
                      </a:endParaRPr>
                    </a:p>
                  </a:txBody>
                  <a:tcPr marL="86261" marR="86261" marT="0" marB="0" anchor="ctr"/>
                </a:tc>
                <a:extLst>
                  <a:ext uri="{0D108BD9-81ED-4DB2-BD59-A6C34878D82A}">
                    <a16:rowId xmlns:a16="http://schemas.microsoft.com/office/drawing/2014/main" xmlns="" val="10008"/>
                  </a:ext>
                </a:extLst>
              </a:tr>
              <a:tr h="287151">
                <a:tc>
                  <a:txBody>
                    <a:bodyPr/>
                    <a:lstStyle/>
                    <a:p>
                      <a:pPr algn="ctr">
                        <a:lnSpc>
                          <a:spcPct val="107000"/>
                        </a:lnSpc>
                        <a:spcAft>
                          <a:spcPts val="0"/>
                        </a:spcAft>
                      </a:pPr>
                      <a:r>
                        <a:rPr lang="hy-AM" sz="2000" baseline="30000" dirty="0">
                          <a:solidFill>
                            <a:schemeClr val="bg1"/>
                          </a:solidFill>
                          <a:effectLst/>
                          <a:latin typeface="Sylfaen" pitchFamily="18" charset="0"/>
                        </a:rPr>
                        <a:t>238</a:t>
                      </a:r>
                      <a:r>
                        <a:rPr lang="hy-AM" sz="2000" dirty="0">
                          <a:solidFill>
                            <a:schemeClr val="bg1"/>
                          </a:solidFill>
                          <a:effectLst/>
                          <a:latin typeface="Sylfaen" pitchFamily="18" charset="0"/>
                        </a:rPr>
                        <a:t>U(p,3n)</a:t>
                      </a:r>
                      <a:r>
                        <a:rPr lang="hy-AM" sz="2000" baseline="30000" dirty="0">
                          <a:solidFill>
                            <a:schemeClr val="bg1"/>
                          </a:solidFill>
                          <a:effectLst/>
                          <a:latin typeface="Sylfaen" pitchFamily="18" charset="0"/>
                        </a:rPr>
                        <a:t> 236</a:t>
                      </a:r>
                      <a:r>
                        <a:rPr lang="hy-AM" sz="2000" dirty="0">
                          <a:solidFill>
                            <a:schemeClr val="bg1"/>
                          </a:solidFill>
                          <a:effectLst/>
                          <a:latin typeface="Sylfaen" pitchFamily="18" charset="0"/>
                        </a:rPr>
                        <a:t>Np</a:t>
                      </a:r>
                      <a:endParaRPr lang="ru-RU" sz="2000" dirty="0">
                        <a:solidFill>
                          <a:schemeClr val="bg1"/>
                        </a:solidFill>
                        <a:effectLst/>
                        <a:latin typeface="Sylfaen" pitchFamily="18" charset="0"/>
                        <a:ea typeface="Calibri"/>
                        <a:cs typeface="Times New Roman"/>
                      </a:endParaRPr>
                    </a:p>
                  </a:txBody>
                  <a:tcPr marL="86261" marR="86261" marT="0" marB="0" anchor="ctr"/>
                </a:tc>
                <a:tc>
                  <a:txBody>
                    <a:bodyPr/>
                    <a:lstStyle/>
                    <a:p>
                      <a:pPr algn="ctr">
                        <a:lnSpc>
                          <a:spcPct val="107000"/>
                        </a:lnSpc>
                        <a:spcAft>
                          <a:spcPts val="0"/>
                        </a:spcAft>
                      </a:pPr>
                      <a:r>
                        <a:rPr lang="hy-AM" sz="1800" dirty="0">
                          <a:effectLst/>
                          <a:latin typeface="Sylfaen" pitchFamily="18" charset="0"/>
                        </a:rPr>
                        <a:t>153000 y</a:t>
                      </a:r>
                      <a:endParaRPr lang="ru-RU" sz="1800" dirty="0">
                        <a:effectLst/>
                        <a:latin typeface="Sylfaen" pitchFamily="18" charset="0"/>
                        <a:ea typeface="Calibri"/>
                        <a:cs typeface="Times New Roman"/>
                      </a:endParaRPr>
                    </a:p>
                  </a:txBody>
                  <a:tcPr marL="86261" marR="86261" marT="0" marB="0" anchor="ctr"/>
                </a:tc>
                <a:tc>
                  <a:txBody>
                    <a:bodyPr/>
                    <a:lstStyle/>
                    <a:p>
                      <a:pPr algn="ctr">
                        <a:lnSpc>
                          <a:spcPct val="107000"/>
                        </a:lnSpc>
                        <a:spcAft>
                          <a:spcPts val="0"/>
                        </a:spcAft>
                      </a:pPr>
                      <a:r>
                        <a:rPr lang="hy-AM" sz="1800" dirty="0">
                          <a:effectLst/>
                          <a:latin typeface="Sylfaen" pitchFamily="18" charset="0"/>
                        </a:rPr>
                        <a:t>160.33</a:t>
                      </a:r>
                      <a:endParaRPr lang="ru-RU" sz="1800" dirty="0">
                        <a:effectLst/>
                        <a:latin typeface="Sylfaen" pitchFamily="18" charset="0"/>
                        <a:ea typeface="Calibri"/>
                        <a:cs typeface="Times New Roman"/>
                      </a:endParaRPr>
                    </a:p>
                  </a:txBody>
                  <a:tcPr marL="86261" marR="86261" marT="0" marB="0" anchor="ctr"/>
                </a:tc>
                <a:extLst>
                  <a:ext uri="{0D108BD9-81ED-4DB2-BD59-A6C34878D82A}">
                    <a16:rowId xmlns:a16="http://schemas.microsoft.com/office/drawing/2014/main" xmlns="" val="10009"/>
                  </a:ext>
                </a:extLst>
              </a:tr>
              <a:tr h="287151">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hy-AM" sz="2000" baseline="30000" dirty="0">
                          <a:solidFill>
                            <a:schemeClr val="bg1"/>
                          </a:solidFill>
                          <a:latin typeface="Sylfaen" pitchFamily="18" charset="0"/>
                        </a:rPr>
                        <a:t>197</a:t>
                      </a:r>
                      <a:r>
                        <a:rPr lang="hy-AM" sz="2000" dirty="0">
                          <a:solidFill>
                            <a:schemeClr val="bg1"/>
                          </a:solidFill>
                          <a:latin typeface="Sylfaen" pitchFamily="18" charset="0"/>
                        </a:rPr>
                        <a:t>Au(p, n)</a:t>
                      </a:r>
                      <a:r>
                        <a:rPr lang="hy-AM" sz="2000" baseline="30000" dirty="0">
                          <a:solidFill>
                            <a:schemeClr val="bg1"/>
                          </a:solidFill>
                          <a:latin typeface="Sylfaen" pitchFamily="18" charset="0"/>
                        </a:rPr>
                        <a:t>19</a:t>
                      </a:r>
                      <a:r>
                        <a:rPr lang="en-US" sz="2000" baseline="30000" dirty="0">
                          <a:solidFill>
                            <a:schemeClr val="bg1"/>
                          </a:solidFill>
                          <a:latin typeface="Sylfaen" pitchFamily="18" charset="0"/>
                        </a:rPr>
                        <a:t>7</a:t>
                      </a:r>
                      <a:r>
                        <a:rPr lang="hy-AM" sz="2000" dirty="0">
                          <a:solidFill>
                            <a:schemeClr val="bg1"/>
                          </a:solidFill>
                          <a:latin typeface="Sylfaen" pitchFamily="18" charset="0"/>
                        </a:rPr>
                        <a:t>Hg </a:t>
                      </a:r>
                      <a:endParaRPr lang="ru-RU" sz="2000" dirty="0">
                        <a:solidFill>
                          <a:schemeClr val="bg1"/>
                        </a:solidFill>
                        <a:latin typeface="Sylfaen" pitchFamily="18" charset="0"/>
                      </a:endParaRPr>
                    </a:p>
                  </a:txBody>
                  <a:tcPr marL="86261" marR="86261" marT="0" marB="0" anchor="ct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800" dirty="0">
                          <a:effectLst/>
                          <a:latin typeface="Sylfaen" pitchFamily="18" charset="0"/>
                        </a:rPr>
                        <a:t>64</a:t>
                      </a:r>
                      <a:r>
                        <a:rPr lang="hy-AM" sz="1800" dirty="0">
                          <a:effectLst/>
                          <a:latin typeface="Sylfaen" pitchFamily="18" charset="0"/>
                        </a:rPr>
                        <a:t>.</a:t>
                      </a:r>
                      <a:r>
                        <a:rPr lang="en-US" sz="1800" dirty="0">
                          <a:effectLst/>
                          <a:latin typeface="Sylfaen" pitchFamily="18" charset="0"/>
                        </a:rPr>
                        <a:t>14</a:t>
                      </a:r>
                      <a:r>
                        <a:rPr lang="hy-AM" sz="1800" dirty="0">
                          <a:effectLst/>
                          <a:latin typeface="Sylfaen" pitchFamily="18" charset="0"/>
                        </a:rPr>
                        <a:t> h</a:t>
                      </a:r>
                      <a:endParaRPr lang="ru-RU" sz="1800" dirty="0">
                        <a:effectLst/>
                        <a:latin typeface="Sylfaen" pitchFamily="18" charset="0"/>
                        <a:ea typeface="Calibri"/>
                        <a:cs typeface="Times New Roman"/>
                      </a:endParaRPr>
                    </a:p>
                  </a:txBody>
                  <a:tcPr marL="86261" marR="86261" marT="0" marB="0" anchor="ct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kumimoji="0" lang="en-US" sz="1800" kern="1200" dirty="0">
                          <a:solidFill>
                            <a:schemeClr val="dk1"/>
                          </a:solidFill>
                          <a:effectLst/>
                          <a:latin typeface="Sylfaen" pitchFamily="18" charset="0"/>
                          <a:ea typeface="+mn-ea"/>
                          <a:cs typeface="+mn-cs"/>
                        </a:rPr>
                        <a:t>1</a:t>
                      </a:r>
                      <a:r>
                        <a:rPr kumimoji="0" lang="ru-RU" sz="1800" kern="1200" dirty="0">
                          <a:solidFill>
                            <a:schemeClr val="dk1"/>
                          </a:solidFill>
                          <a:effectLst/>
                          <a:latin typeface="Sylfaen" pitchFamily="18" charset="0"/>
                          <a:ea typeface="+mn-ea"/>
                          <a:cs typeface="+mn-cs"/>
                        </a:rPr>
                        <a:t>9</a:t>
                      </a:r>
                      <a:r>
                        <a:rPr kumimoji="0" lang="en-US" sz="1800" kern="1200" dirty="0">
                          <a:solidFill>
                            <a:schemeClr val="dk1"/>
                          </a:solidFill>
                          <a:effectLst/>
                          <a:latin typeface="Sylfaen" pitchFamily="18" charset="0"/>
                          <a:ea typeface="+mn-ea"/>
                          <a:cs typeface="+mn-cs"/>
                        </a:rPr>
                        <a:t>1.437</a:t>
                      </a:r>
                      <a:endParaRPr kumimoji="0" lang="ru-RU" sz="1800" kern="1200" dirty="0">
                        <a:solidFill>
                          <a:schemeClr val="dk1"/>
                        </a:solidFill>
                        <a:effectLst/>
                        <a:latin typeface="Sylfaen" pitchFamily="18" charset="0"/>
                        <a:ea typeface="+mn-ea"/>
                        <a:cs typeface="+mn-cs"/>
                      </a:endParaRPr>
                    </a:p>
                  </a:txBody>
                  <a:tcPr marL="86261" marR="86261" marT="0" marB="0" anchor="ctr"/>
                </a:tc>
                <a:extLst>
                  <a:ext uri="{0D108BD9-81ED-4DB2-BD59-A6C34878D82A}">
                    <a16:rowId xmlns:a16="http://schemas.microsoft.com/office/drawing/2014/main" xmlns="" val="10010"/>
                  </a:ext>
                </a:extLst>
              </a:tr>
              <a:tr h="287151">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hy-AM" sz="2000" baseline="30000" dirty="0">
                          <a:solidFill>
                            <a:schemeClr val="bg1"/>
                          </a:solidFill>
                          <a:latin typeface="Sylfaen" pitchFamily="18" charset="0"/>
                        </a:rPr>
                        <a:t>197</a:t>
                      </a:r>
                      <a:r>
                        <a:rPr lang="hy-AM" sz="2000" dirty="0">
                          <a:solidFill>
                            <a:schemeClr val="bg1"/>
                          </a:solidFill>
                          <a:latin typeface="Sylfaen" pitchFamily="18" charset="0"/>
                        </a:rPr>
                        <a:t>Au(p, 3n)</a:t>
                      </a:r>
                      <a:r>
                        <a:rPr lang="hy-AM" sz="2000" baseline="30000" dirty="0">
                          <a:solidFill>
                            <a:schemeClr val="bg1"/>
                          </a:solidFill>
                          <a:latin typeface="Sylfaen" pitchFamily="18" charset="0"/>
                        </a:rPr>
                        <a:t>195</a:t>
                      </a:r>
                      <a:r>
                        <a:rPr lang="hy-AM" sz="2000" dirty="0">
                          <a:solidFill>
                            <a:schemeClr val="bg1"/>
                          </a:solidFill>
                          <a:latin typeface="Sylfaen" pitchFamily="18" charset="0"/>
                        </a:rPr>
                        <a:t>Hg </a:t>
                      </a:r>
                      <a:endParaRPr lang="ru-RU" sz="2000" dirty="0">
                        <a:solidFill>
                          <a:schemeClr val="bg1"/>
                        </a:solidFill>
                        <a:latin typeface="Sylfaen" pitchFamily="18" charset="0"/>
                      </a:endParaRPr>
                    </a:p>
                  </a:txBody>
                  <a:tcPr marL="86261" marR="86261" marT="0" marB="0" anchor="ct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ru-RU" sz="1800" dirty="0">
                          <a:effectLst/>
                          <a:latin typeface="Sylfaen" pitchFamily="18" charset="0"/>
                        </a:rPr>
                        <a:t>10</a:t>
                      </a:r>
                      <a:r>
                        <a:rPr lang="hy-AM" sz="1800" dirty="0">
                          <a:effectLst/>
                          <a:latin typeface="Sylfaen" pitchFamily="18" charset="0"/>
                        </a:rPr>
                        <a:t>.5</a:t>
                      </a:r>
                      <a:r>
                        <a:rPr lang="ru-RU" sz="1800" dirty="0">
                          <a:effectLst/>
                          <a:latin typeface="Sylfaen" pitchFamily="18" charset="0"/>
                        </a:rPr>
                        <a:t>3</a:t>
                      </a:r>
                      <a:r>
                        <a:rPr lang="hy-AM" sz="1800" dirty="0">
                          <a:effectLst/>
                          <a:latin typeface="Sylfaen" pitchFamily="18" charset="0"/>
                        </a:rPr>
                        <a:t> h</a:t>
                      </a:r>
                      <a:endParaRPr lang="ru-RU" sz="1800" dirty="0">
                        <a:effectLst/>
                        <a:latin typeface="Sylfaen" pitchFamily="18" charset="0"/>
                        <a:ea typeface="Calibri"/>
                        <a:cs typeface="Times New Roman"/>
                      </a:endParaRPr>
                    </a:p>
                  </a:txBody>
                  <a:tcPr marL="86261" marR="86261" marT="0" marB="0" anchor="ctr"/>
                </a:tc>
                <a:tc>
                  <a:txBody>
                    <a:bodyPr/>
                    <a:lstStyle/>
                    <a:p>
                      <a:pPr algn="ctr">
                        <a:lnSpc>
                          <a:spcPct val="107000"/>
                        </a:lnSpc>
                        <a:spcAft>
                          <a:spcPts val="0"/>
                        </a:spcAft>
                      </a:pPr>
                      <a:r>
                        <a:rPr kumimoji="0" lang="ru-RU" sz="1800" kern="1200" dirty="0">
                          <a:solidFill>
                            <a:schemeClr val="dk1"/>
                          </a:solidFill>
                          <a:effectLst/>
                          <a:latin typeface="Sylfaen" pitchFamily="18" charset="0"/>
                          <a:ea typeface="+mn-ea"/>
                          <a:cs typeface="+mn-cs"/>
                        </a:rPr>
                        <a:t>779</a:t>
                      </a:r>
                      <a:r>
                        <a:rPr kumimoji="0" lang="en-US" sz="1800" kern="1200" dirty="0">
                          <a:solidFill>
                            <a:schemeClr val="dk1"/>
                          </a:solidFill>
                          <a:effectLst/>
                          <a:latin typeface="Sylfaen" pitchFamily="18" charset="0"/>
                          <a:ea typeface="+mn-ea"/>
                          <a:cs typeface="+mn-cs"/>
                        </a:rPr>
                        <a:t>.</a:t>
                      </a:r>
                      <a:r>
                        <a:rPr kumimoji="0" lang="ru-RU" sz="1800" kern="1200" dirty="0">
                          <a:solidFill>
                            <a:schemeClr val="dk1"/>
                          </a:solidFill>
                          <a:effectLst/>
                          <a:latin typeface="Sylfaen" pitchFamily="18" charset="0"/>
                          <a:ea typeface="+mn-ea"/>
                          <a:cs typeface="+mn-cs"/>
                        </a:rPr>
                        <a:t>8</a:t>
                      </a:r>
                    </a:p>
                  </a:txBody>
                  <a:tcPr marL="86261" marR="86261" marT="0" marB="0" anchor="ctr"/>
                </a:tc>
                <a:extLst>
                  <a:ext uri="{0D108BD9-81ED-4DB2-BD59-A6C34878D82A}">
                    <a16:rowId xmlns:a16="http://schemas.microsoft.com/office/drawing/2014/main" xmlns="" val="10011"/>
                  </a:ext>
                </a:extLst>
              </a:tr>
              <a:tr h="287151">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2000" baseline="30000" dirty="0">
                          <a:solidFill>
                            <a:schemeClr val="bg1"/>
                          </a:solidFill>
                          <a:latin typeface="Sylfaen" pitchFamily="18" charset="0"/>
                        </a:rPr>
                        <a:t>20</a:t>
                      </a:r>
                      <a:r>
                        <a:rPr lang="hy-AM" sz="2000" baseline="30000" dirty="0">
                          <a:solidFill>
                            <a:schemeClr val="bg1"/>
                          </a:solidFill>
                          <a:latin typeface="Sylfaen" pitchFamily="18" charset="0"/>
                        </a:rPr>
                        <a:t>7</a:t>
                      </a:r>
                      <a:r>
                        <a:rPr lang="en-US" sz="2000" dirty="0" err="1">
                          <a:solidFill>
                            <a:schemeClr val="bg1"/>
                          </a:solidFill>
                          <a:latin typeface="Sylfaen" pitchFamily="18" charset="0"/>
                        </a:rPr>
                        <a:t>Pb</a:t>
                      </a:r>
                      <a:r>
                        <a:rPr lang="hy-AM" sz="2000" dirty="0">
                          <a:solidFill>
                            <a:schemeClr val="bg1"/>
                          </a:solidFill>
                          <a:latin typeface="Sylfaen" pitchFamily="18" charset="0"/>
                        </a:rPr>
                        <a:t>(p, n)</a:t>
                      </a:r>
                      <a:r>
                        <a:rPr lang="en-US" sz="2000" baseline="30000" dirty="0">
                          <a:solidFill>
                            <a:schemeClr val="bg1"/>
                          </a:solidFill>
                          <a:latin typeface="Sylfaen" pitchFamily="18" charset="0"/>
                        </a:rPr>
                        <a:t>207</a:t>
                      </a:r>
                      <a:r>
                        <a:rPr lang="en-US" sz="2000" dirty="0">
                          <a:solidFill>
                            <a:schemeClr val="bg1"/>
                          </a:solidFill>
                          <a:latin typeface="Sylfaen" pitchFamily="18" charset="0"/>
                        </a:rPr>
                        <a:t>Bi</a:t>
                      </a:r>
                      <a:r>
                        <a:rPr lang="hy-AM" sz="2000" dirty="0">
                          <a:solidFill>
                            <a:schemeClr val="bg1"/>
                          </a:solidFill>
                          <a:latin typeface="Sylfaen" pitchFamily="18" charset="0"/>
                        </a:rPr>
                        <a:t> </a:t>
                      </a:r>
                      <a:endParaRPr lang="ru-RU" sz="2000" dirty="0">
                        <a:solidFill>
                          <a:schemeClr val="bg1"/>
                        </a:solidFill>
                        <a:latin typeface="Sylfaen" pitchFamily="18" charset="0"/>
                      </a:endParaRPr>
                    </a:p>
                  </a:txBody>
                  <a:tcPr marL="86261" marR="86261" marT="0" marB="0" anchor="ct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800" dirty="0">
                          <a:effectLst/>
                          <a:latin typeface="Sylfaen" pitchFamily="18" charset="0"/>
                        </a:rPr>
                        <a:t>31</a:t>
                      </a:r>
                      <a:r>
                        <a:rPr lang="hy-AM" sz="1800" dirty="0">
                          <a:effectLst/>
                          <a:latin typeface="Sylfaen" pitchFamily="18" charset="0"/>
                        </a:rPr>
                        <a:t>.5</a:t>
                      </a:r>
                      <a:r>
                        <a:rPr lang="en-US" sz="1800" dirty="0">
                          <a:effectLst/>
                          <a:latin typeface="Sylfaen" pitchFamily="18" charset="0"/>
                        </a:rPr>
                        <a:t>5</a:t>
                      </a:r>
                      <a:r>
                        <a:rPr lang="hy-AM" sz="1800" dirty="0">
                          <a:effectLst/>
                          <a:latin typeface="Sylfaen" pitchFamily="18" charset="0"/>
                        </a:rPr>
                        <a:t> h</a:t>
                      </a:r>
                      <a:endParaRPr lang="ru-RU" sz="1800" dirty="0">
                        <a:effectLst/>
                        <a:latin typeface="Sylfaen" pitchFamily="18" charset="0"/>
                        <a:ea typeface="Calibri"/>
                        <a:cs typeface="Times New Roman"/>
                      </a:endParaRPr>
                    </a:p>
                  </a:txBody>
                  <a:tcPr marL="86261" marR="86261" marT="0" marB="0" anchor="ctr"/>
                </a:tc>
                <a:tc>
                  <a:txBody>
                    <a:bodyPr/>
                    <a:lstStyle/>
                    <a:p>
                      <a:pPr algn="ctr">
                        <a:lnSpc>
                          <a:spcPct val="107000"/>
                        </a:lnSpc>
                        <a:spcAft>
                          <a:spcPts val="0"/>
                        </a:spcAft>
                      </a:pPr>
                      <a:r>
                        <a:rPr kumimoji="0" lang="en-US" sz="1800" kern="1200" dirty="0">
                          <a:solidFill>
                            <a:schemeClr val="dk1"/>
                          </a:solidFill>
                          <a:effectLst/>
                          <a:latin typeface="Sylfaen" pitchFamily="18" charset="0"/>
                          <a:ea typeface="+mn-ea"/>
                          <a:cs typeface="+mn-cs"/>
                        </a:rPr>
                        <a:t>569.69</a:t>
                      </a:r>
                      <a:r>
                        <a:rPr kumimoji="0" lang="ru-RU" sz="1800" kern="1200" dirty="0">
                          <a:solidFill>
                            <a:schemeClr val="dk1"/>
                          </a:solidFill>
                          <a:effectLst/>
                          <a:latin typeface="Sylfaen" pitchFamily="18" charset="0"/>
                          <a:ea typeface="+mn-ea"/>
                          <a:cs typeface="+mn-cs"/>
                        </a:rPr>
                        <a:t>8</a:t>
                      </a:r>
                    </a:p>
                  </a:txBody>
                  <a:tcPr marL="86261" marR="86261" marT="0" marB="0" anchor="ctr"/>
                </a:tc>
                <a:extLst>
                  <a:ext uri="{0D108BD9-81ED-4DB2-BD59-A6C34878D82A}">
                    <a16:rowId xmlns:a16="http://schemas.microsoft.com/office/drawing/2014/main" xmlns="" val="10012"/>
                  </a:ext>
                </a:extLst>
              </a:tr>
              <a:tr h="287151">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2000" baseline="30000" dirty="0">
                          <a:solidFill>
                            <a:schemeClr val="bg1"/>
                          </a:solidFill>
                          <a:latin typeface="Sylfaen" pitchFamily="18" charset="0"/>
                        </a:rPr>
                        <a:t>20</a:t>
                      </a:r>
                      <a:r>
                        <a:rPr lang="hy-AM" sz="2000" baseline="30000" dirty="0">
                          <a:solidFill>
                            <a:schemeClr val="bg1"/>
                          </a:solidFill>
                          <a:latin typeface="Sylfaen" pitchFamily="18" charset="0"/>
                        </a:rPr>
                        <a:t>7</a:t>
                      </a:r>
                      <a:r>
                        <a:rPr lang="en-US" sz="2000" dirty="0" err="1">
                          <a:solidFill>
                            <a:schemeClr val="bg1"/>
                          </a:solidFill>
                          <a:latin typeface="Sylfaen" pitchFamily="18" charset="0"/>
                        </a:rPr>
                        <a:t>Pb</a:t>
                      </a:r>
                      <a:r>
                        <a:rPr lang="hy-AM" sz="2000" dirty="0">
                          <a:solidFill>
                            <a:schemeClr val="bg1"/>
                          </a:solidFill>
                          <a:latin typeface="Sylfaen" pitchFamily="18" charset="0"/>
                        </a:rPr>
                        <a:t>(p, </a:t>
                      </a:r>
                      <a:r>
                        <a:rPr lang="en-US" sz="2000" dirty="0">
                          <a:solidFill>
                            <a:schemeClr val="bg1"/>
                          </a:solidFill>
                          <a:latin typeface="Sylfaen" pitchFamily="18" charset="0"/>
                        </a:rPr>
                        <a:t>2</a:t>
                      </a:r>
                      <a:r>
                        <a:rPr lang="hy-AM" sz="2000" dirty="0">
                          <a:solidFill>
                            <a:schemeClr val="bg1"/>
                          </a:solidFill>
                          <a:latin typeface="Sylfaen" pitchFamily="18" charset="0"/>
                        </a:rPr>
                        <a:t>n)</a:t>
                      </a:r>
                      <a:r>
                        <a:rPr lang="en-US" sz="2000" baseline="30000" dirty="0">
                          <a:solidFill>
                            <a:schemeClr val="bg1"/>
                          </a:solidFill>
                          <a:latin typeface="Sylfaen" pitchFamily="18" charset="0"/>
                        </a:rPr>
                        <a:t>206</a:t>
                      </a:r>
                      <a:r>
                        <a:rPr lang="en-US" sz="2000" dirty="0">
                          <a:solidFill>
                            <a:schemeClr val="bg1"/>
                          </a:solidFill>
                          <a:latin typeface="Sylfaen" pitchFamily="18" charset="0"/>
                        </a:rPr>
                        <a:t>Bi</a:t>
                      </a:r>
                      <a:r>
                        <a:rPr lang="hy-AM" sz="2000" dirty="0">
                          <a:solidFill>
                            <a:schemeClr val="bg1"/>
                          </a:solidFill>
                          <a:latin typeface="Sylfaen" pitchFamily="18" charset="0"/>
                        </a:rPr>
                        <a:t> </a:t>
                      </a:r>
                      <a:endParaRPr lang="ru-RU" sz="2000" dirty="0">
                        <a:solidFill>
                          <a:schemeClr val="bg1"/>
                        </a:solidFill>
                        <a:latin typeface="Sylfaen" pitchFamily="18" charset="0"/>
                      </a:endParaRPr>
                    </a:p>
                  </a:txBody>
                  <a:tcPr marL="86261" marR="86261" marT="0" marB="0" anchor="ct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800" dirty="0">
                          <a:effectLst/>
                          <a:latin typeface="Sylfaen" pitchFamily="18" charset="0"/>
                        </a:rPr>
                        <a:t>6</a:t>
                      </a:r>
                      <a:r>
                        <a:rPr lang="hy-AM" sz="1800" dirty="0">
                          <a:effectLst/>
                          <a:latin typeface="Sylfaen" pitchFamily="18" charset="0"/>
                        </a:rPr>
                        <a:t>.</a:t>
                      </a:r>
                      <a:r>
                        <a:rPr lang="en-US" sz="1800" dirty="0">
                          <a:effectLst/>
                          <a:latin typeface="Sylfaen" pitchFamily="18" charset="0"/>
                        </a:rPr>
                        <a:t>243</a:t>
                      </a:r>
                      <a:r>
                        <a:rPr lang="hy-AM" sz="1800" dirty="0">
                          <a:effectLst/>
                          <a:latin typeface="Sylfaen" pitchFamily="18" charset="0"/>
                        </a:rPr>
                        <a:t> h</a:t>
                      </a:r>
                      <a:endParaRPr lang="ru-RU" sz="1800" dirty="0">
                        <a:effectLst/>
                        <a:latin typeface="Sylfaen" pitchFamily="18" charset="0"/>
                        <a:ea typeface="Calibri"/>
                        <a:cs typeface="Times New Roman"/>
                      </a:endParaRPr>
                    </a:p>
                  </a:txBody>
                  <a:tcPr marL="86261" marR="86261" marT="0" marB="0" anchor="ctr"/>
                </a:tc>
                <a:tc>
                  <a:txBody>
                    <a:bodyPr/>
                    <a:lstStyle/>
                    <a:p>
                      <a:pPr algn="ctr">
                        <a:lnSpc>
                          <a:spcPct val="107000"/>
                        </a:lnSpc>
                        <a:spcAft>
                          <a:spcPts val="0"/>
                        </a:spcAft>
                      </a:pPr>
                      <a:r>
                        <a:rPr kumimoji="0" lang="en-US" sz="1800" kern="1200" dirty="0">
                          <a:solidFill>
                            <a:schemeClr val="dk1"/>
                          </a:solidFill>
                          <a:effectLst/>
                          <a:latin typeface="Sylfaen" pitchFamily="18" charset="0"/>
                          <a:ea typeface="+mn-ea"/>
                          <a:cs typeface="+mn-cs"/>
                        </a:rPr>
                        <a:t>803.1</a:t>
                      </a:r>
                      <a:endParaRPr kumimoji="0" lang="ru-RU" sz="1800" kern="1200" dirty="0">
                        <a:solidFill>
                          <a:schemeClr val="dk1"/>
                        </a:solidFill>
                        <a:effectLst/>
                        <a:latin typeface="Sylfaen" pitchFamily="18" charset="0"/>
                        <a:ea typeface="+mn-ea"/>
                        <a:cs typeface="+mn-cs"/>
                      </a:endParaRPr>
                    </a:p>
                  </a:txBody>
                  <a:tcPr marL="86261" marR="86261" marT="0" marB="0" anchor="ctr"/>
                </a:tc>
                <a:extLst>
                  <a:ext uri="{0D108BD9-81ED-4DB2-BD59-A6C34878D82A}">
                    <a16:rowId xmlns:a16="http://schemas.microsoft.com/office/drawing/2014/main" xmlns="" val="10013"/>
                  </a:ext>
                </a:extLst>
              </a:tr>
              <a:tr h="287151">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2000" baseline="30000" dirty="0">
                          <a:solidFill>
                            <a:schemeClr val="bg1"/>
                          </a:solidFill>
                          <a:latin typeface="Sylfaen" pitchFamily="18" charset="0"/>
                        </a:rPr>
                        <a:t>206</a:t>
                      </a:r>
                      <a:r>
                        <a:rPr lang="en-US" sz="2000" dirty="0">
                          <a:solidFill>
                            <a:schemeClr val="bg1"/>
                          </a:solidFill>
                          <a:latin typeface="Sylfaen" pitchFamily="18" charset="0"/>
                        </a:rPr>
                        <a:t>Pb</a:t>
                      </a:r>
                      <a:r>
                        <a:rPr lang="hy-AM" sz="2000" dirty="0">
                          <a:solidFill>
                            <a:schemeClr val="bg1"/>
                          </a:solidFill>
                          <a:latin typeface="Sylfaen" pitchFamily="18" charset="0"/>
                        </a:rPr>
                        <a:t>(p, </a:t>
                      </a:r>
                      <a:r>
                        <a:rPr lang="en-US" sz="2000" dirty="0">
                          <a:solidFill>
                            <a:schemeClr val="bg1"/>
                          </a:solidFill>
                          <a:latin typeface="Sylfaen" pitchFamily="18" charset="0"/>
                        </a:rPr>
                        <a:t>2</a:t>
                      </a:r>
                      <a:r>
                        <a:rPr lang="hy-AM" sz="2000" dirty="0">
                          <a:solidFill>
                            <a:schemeClr val="bg1"/>
                          </a:solidFill>
                          <a:latin typeface="Sylfaen" pitchFamily="18" charset="0"/>
                        </a:rPr>
                        <a:t>n)</a:t>
                      </a:r>
                      <a:r>
                        <a:rPr lang="en-US" sz="2000" baseline="30000" dirty="0">
                          <a:solidFill>
                            <a:schemeClr val="bg1"/>
                          </a:solidFill>
                          <a:latin typeface="Sylfaen" pitchFamily="18" charset="0"/>
                        </a:rPr>
                        <a:t>205</a:t>
                      </a:r>
                      <a:r>
                        <a:rPr lang="en-US" sz="2000" dirty="0">
                          <a:solidFill>
                            <a:schemeClr val="bg1"/>
                          </a:solidFill>
                          <a:latin typeface="Sylfaen" pitchFamily="18" charset="0"/>
                        </a:rPr>
                        <a:t>Bi</a:t>
                      </a:r>
                      <a:r>
                        <a:rPr lang="hy-AM" sz="2000" dirty="0">
                          <a:solidFill>
                            <a:schemeClr val="bg1"/>
                          </a:solidFill>
                          <a:latin typeface="Sylfaen" pitchFamily="18" charset="0"/>
                        </a:rPr>
                        <a:t> </a:t>
                      </a:r>
                      <a:endParaRPr lang="ru-RU" sz="2000" dirty="0">
                        <a:solidFill>
                          <a:schemeClr val="bg1"/>
                        </a:solidFill>
                        <a:latin typeface="Sylfaen" pitchFamily="18" charset="0"/>
                      </a:endParaRPr>
                    </a:p>
                  </a:txBody>
                  <a:tcPr marL="86261" marR="86261" marT="0" marB="0" anchor="ct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800" dirty="0">
                          <a:effectLst/>
                          <a:latin typeface="Sylfaen" pitchFamily="18" charset="0"/>
                        </a:rPr>
                        <a:t>15</a:t>
                      </a:r>
                      <a:r>
                        <a:rPr lang="hy-AM" sz="1800" dirty="0">
                          <a:effectLst/>
                          <a:latin typeface="Sylfaen" pitchFamily="18" charset="0"/>
                        </a:rPr>
                        <a:t>.</a:t>
                      </a:r>
                      <a:r>
                        <a:rPr lang="en-US" sz="1800" dirty="0">
                          <a:effectLst/>
                          <a:latin typeface="Sylfaen" pitchFamily="18" charset="0"/>
                        </a:rPr>
                        <a:t>31</a:t>
                      </a:r>
                      <a:r>
                        <a:rPr lang="hy-AM" sz="1800" dirty="0">
                          <a:effectLst/>
                          <a:latin typeface="Sylfaen" pitchFamily="18" charset="0"/>
                        </a:rPr>
                        <a:t> h</a:t>
                      </a:r>
                      <a:endParaRPr lang="ru-RU" sz="1800" dirty="0">
                        <a:effectLst/>
                        <a:latin typeface="Sylfaen" pitchFamily="18" charset="0"/>
                        <a:ea typeface="Calibri"/>
                        <a:cs typeface="Times New Roman"/>
                      </a:endParaRPr>
                    </a:p>
                  </a:txBody>
                  <a:tcPr marL="86261" marR="86261" marT="0" marB="0" anchor="ctr"/>
                </a:tc>
                <a:tc>
                  <a:txBody>
                    <a:bodyPr/>
                    <a:lstStyle/>
                    <a:p>
                      <a:pPr algn="ctr">
                        <a:lnSpc>
                          <a:spcPct val="107000"/>
                        </a:lnSpc>
                        <a:spcAft>
                          <a:spcPts val="0"/>
                        </a:spcAft>
                      </a:pPr>
                      <a:r>
                        <a:rPr kumimoji="0" lang="en-US" sz="1800" kern="1200" dirty="0">
                          <a:solidFill>
                            <a:schemeClr val="dk1"/>
                          </a:solidFill>
                          <a:effectLst/>
                          <a:latin typeface="Sylfaen" pitchFamily="18" charset="0"/>
                          <a:ea typeface="+mn-ea"/>
                          <a:cs typeface="+mn-cs"/>
                        </a:rPr>
                        <a:t>703.45</a:t>
                      </a:r>
                      <a:endParaRPr kumimoji="0" lang="ru-RU" sz="1800" kern="1200" dirty="0">
                        <a:solidFill>
                          <a:schemeClr val="dk1"/>
                        </a:solidFill>
                        <a:effectLst/>
                        <a:latin typeface="Sylfaen" pitchFamily="18" charset="0"/>
                        <a:ea typeface="+mn-ea"/>
                        <a:cs typeface="+mn-cs"/>
                      </a:endParaRPr>
                    </a:p>
                  </a:txBody>
                  <a:tcPr marL="86261" marR="86261" marT="0" marB="0" anchor="ctr"/>
                </a:tc>
                <a:extLst>
                  <a:ext uri="{0D108BD9-81ED-4DB2-BD59-A6C34878D82A}">
                    <a16:rowId xmlns:a16="http://schemas.microsoft.com/office/drawing/2014/main" xmlns="" val="10014"/>
                  </a:ext>
                </a:extLst>
              </a:tr>
            </a:tbl>
          </a:graphicData>
        </a:graphic>
      </p:graphicFrame>
      <p:sp>
        <p:nvSpPr>
          <p:cNvPr id="4" name="TextBox 3"/>
          <p:cNvSpPr txBox="1"/>
          <p:nvPr/>
        </p:nvSpPr>
        <p:spPr>
          <a:xfrm>
            <a:off x="1475656" y="1475492"/>
            <a:ext cx="6552728" cy="369332"/>
          </a:xfrm>
          <a:prstGeom prst="rect">
            <a:avLst/>
          </a:prstGeom>
          <a:noFill/>
        </p:spPr>
        <p:txBody>
          <a:bodyPr wrap="square" rtlCol="0">
            <a:spAutoFit/>
          </a:bodyPr>
          <a:lstStyle/>
          <a:p>
            <a:pPr algn="ctr"/>
            <a:r>
              <a:rPr lang="hy-AM" dirty="0">
                <a:latin typeface="Sylfaen" panose="010A0502050306030303" pitchFamily="18" charset="0"/>
              </a:rPr>
              <a:t>Պրոտոնների էներգիան փոխվում է 17 Մէվ-ից մինչև 7 Մէվ</a:t>
            </a:r>
          </a:p>
        </p:txBody>
      </p:sp>
    </p:spTree>
    <p:extLst>
      <p:ext uri="{BB962C8B-B14F-4D97-AF65-F5344CB8AC3E}">
        <p14:creationId xmlns:p14="http://schemas.microsoft.com/office/powerpoint/2010/main" val="13176965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4638"/>
            <a:ext cx="7772400" cy="1143000"/>
          </a:xfrm>
        </p:spPr>
        <p:style>
          <a:lnRef idx="1">
            <a:schemeClr val="accent3"/>
          </a:lnRef>
          <a:fillRef idx="2">
            <a:schemeClr val="accent3"/>
          </a:fillRef>
          <a:effectRef idx="1">
            <a:schemeClr val="accent3"/>
          </a:effectRef>
          <a:fontRef idx="minor">
            <a:schemeClr val="dk1"/>
          </a:fontRef>
        </p:style>
        <p:txBody>
          <a:bodyPr>
            <a:normAutofit/>
          </a:bodyPr>
          <a:lstStyle/>
          <a:p>
            <a:pPr algn="ctr"/>
            <a:r>
              <a:rPr lang="ru-RU" sz="3600" b="1" u="sng"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Sylfaen" pitchFamily="18" charset="0"/>
              </a:rPr>
              <a:t>Հետազոտվող</a:t>
            </a:r>
            <a:r>
              <a:rPr lang="ru-RU" sz="3600" b="1" u="sng"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Sylfaen" pitchFamily="18" charset="0"/>
              </a:rPr>
              <a:t> </a:t>
            </a:r>
            <a:r>
              <a:rPr lang="ru-RU" sz="3600" b="1" u="sng"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Sylfaen" pitchFamily="18" charset="0"/>
              </a:rPr>
              <a:t>ռեակցիաները</a:t>
            </a:r>
            <a:endParaRPr lang="ru-RU" sz="3500" b="1" u="sng"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Sylfaen" pitchFamily="18" charset="0"/>
              <a:ea typeface="+mn-ea"/>
              <a:cs typeface="+mn-cs"/>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210814189"/>
              </p:ext>
            </p:extLst>
          </p:nvPr>
        </p:nvGraphicFramePr>
        <p:xfrm>
          <a:off x="1043608" y="2271096"/>
          <a:ext cx="7416824" cy="3246136"/>
        </p:xfrm>
        <a:graphic>
          <a:graphicData uri="http://schemas.openxmlformats.org/drawingml/2006/table">
            <a:tbl>
              <a:tblPr firstRow="1" firstCol="1" bandRow="1">
                <a:tableStyleId>{5C22544A-7EE6-4342-B048-85BDC9FD1C3A}</a:tableStyleId>
              </a:tblPr>
              <a:tblGrid>
                <a:gridCol w="3658776">
                  <a:extLst>
                    <a:ext uri="{9D8B030D-6E8A-4147-A177-3AD203B41FA5}">
                      <a16:colId xmlns:a16="http://schemas.microsoft.com/office/drawing/2014/main" xmlns="" val="20000"/>
                    </a:ext>
                  </a:extLst>
                </a:gridCol>
                <a:gridCol w="1525800">
                  <a:extLst>
                    <a:ext uri="{9D8B030D-6E8A-4147-A177-3AD203B41FA5}">
                      <a16:colId xmlns:a16="http://schemas.microsoft.com/office/drawing/2014/main" xmlns="" val="20001"/>
                    </a:ext>
                  </a:extLst>
                </a:gridCol>
                <a:gridCol w="2232248">
                  <a:extLst>
                    <a:ext uri="{9D8B030D-6E8A-4147-A177-3AD203B41FA5}">
                      <a16:colId xmlns:a16="http://schemas.microsoft.com/office/drawing/2014/main" xmlns="" val="20002"/>
                    </a:ext>
                  </a:extLst>
                </a:gridCol>
              </a:tblGrid>
              <a:tr h="310912">
                <a:tc>
                  <a:txBody>
                    <a:bodyPr/>
                    <a:lstStyle/>
                    <a:p>
                      <a:pPr algn="ctr">
                        <a:lnSpc>
                          <a:spcPct val="107000"/>
                        </a:lnSpc>
                        <a:spcAft>
                          <a:spcPts val="0"/>
                        </a:spcAft>
                      </a:pPr>
                      <a:r>
                        <a:rPr lang="hy-AM" sz="1700" baseline="30000" dirty="0">
                          <a:effectLst/>
                          <a:latin typeface="Sylfaen" pitchFamily="18" charset="0"/>
                        </a:rPr>
                        <a:t> </a:t>
                      </a:r>
                      <a:endParaRPr lang="ru-RU" sz="1300" dirty="0">
                        <a:effectLst/>
                        <a:latin typeface="Sylfaen" pitchFamily="18" charset="0"/>
                        <a:ea typeface="Calibri"/>
                        <a:cs typeface="Times New Roman"/>
                      </a:endParaRPr>
                    </a:p>
                  </a:txBody>
                  <a:tcPr marL="86261" marR="86261" marT="0" marB="0" anchor="ctr"/>
                </a:tc>
                <a:tc>
                  <a:txBody>
                    <a:bodyPr/>
                    <a:lstStyle/>
                    <a:p>
                      <a:pPr algn="ctr">
                        <a:lnSpc>
                          <a:spcPct val="107000"/>
                        </a:lnSpc>
                        <a:spcAft>
                          <a:spcPts val="0"/>
                        </a:spcAft>
                      </a:pPr>
                      <a:r>
                        <a:rPr lang="hy-AM" sz="1700" b="1" dirty="0">
                          <a:effectLst/>
                          <a:latin typeface="Sylfaen" pitchFamily="18" charset="0"/>
                        </a:rPr>
                        <a:t>T</a:t>
                      </a:r>
                      <a:r>
                        <a:rPr lang="hy-AM" sz="1700" b="1" baseline="-25000" dirty="0">
                          <a:effectLst/>
                          <a:latin typeface="Sylfaen" pitchFamily="18" charset="0"/>
                        </a:rPr>
                        <a:t>1/2</a:t>
                      </a:r>
                      <a:endParaRPr lang="ru-RU" sz="1300" b="1" dirty="0">
                        <a:effectLst/>
                        <a:latin typeface="Sylfaen" pitchFamily="18" charset="0"/>
                        <a:ea typeface="Calibri"/>
                        <a:cs typeface="Times New Roman"/>
                      </a:endParaRPr>
                    </a:p>
                  </a:txBody>
                  <a:tcPr marL="86261" marR="86261" marT="0" marB="0" anchor="ctr"/>
                </a:tc>
                <a:tc>
                  <a:txBody>
                    <a:bodyPr/>
                    <a:lstStyle/>
                    <a:p>
                      <a:pPr algn="ctr">
                        <a:lnSpc>
                          <a:spcPct val="107000"/>
                        </a:lnSpc>
                        <a:spcAft>
                          <a:spcPts val="0"/>
                        </a:spcAft>
                      </a:pPr>
                      <a:r>
                        <a:rPr lang="hy-AM" sz="1700" b="1" dirty="0">
                          <a:effectLst/>
                          <a:latin typeface="Sylfaen" pitchFamily="18" charset="0"/>
                        </a:rPr>
                        <a:t>Eγ (</a:t>
                      </a:r>
                      <a:r>
                        <a:rPr lang="ru-RU" sz="1700" b="1" dirty="0">
                          <a:effectLst/>
                          <a:latin typeface="Sylfaen" pitchFamily="18" charset="0"/>
                        </a:rPr>
                        <a:t>k</a:t>
                      </a:r>
                      <a:r>
                        <a:rPr lang="ru-RU" sz="1700" b="1" noProof="0" dirty="0">
                          <a:effectLst/>
                          <a:latin typeface="Sylfaen" pitchFamily="18" charset="0"/>
                        </a:rPr>
                        <a:t>e</a:t>
                      </a:r>
                      <a:r>
                        <a:rPr lang="en-US" sz="1700" b="1" noProof="0" dirty="0">
                          <a:effectLst/>
                          <a:latin typeface="Sylfaen" pitchFamily="18" charset="0"/>
                        </a:rPr>
                        <a:t>V</a:t>
                      </a:r>
                      <a:r>
                        <a:rPr lang="hy-AM" sz="1700" b="1" dirty="0">
                          <a:effectLst/>
                          <a:latin typeface="Sylfaen" pitchFamily="18" charset="0"/>
                        </a:rPr>
                        <a:t>)</a:t>
                      </a:r>
                      <a:endParaRPr lang="ru-RU" sz="1300" b="1" dirty="0">
                        <a:effectLst/>
                        <a:latin typeface="Sylfaen" pitchFamily="18" charset="0"/>
                        <a:ea typeface="Calibri"/>
                        <a:cs typeface="Times New Roman"/>
                      </a:endParaRPr>
                    </a:p>
                  </a:txBody>
                  <a:tcPr marL="86261" marR="86261" marT="0" marB="0" anchor="ctr"/>
                </a:tc>
                <a:extLst>
                  <a:ext uri="{0D108BD9-81ED-4DB2-BD59-A6C34878D82A}">
                    <a16:rowId xmlns:a16="http://schemas.microsoft.com/office/drawing/2014/main" xmlns="" val="10000"/>
                  </a:ext>
                </a:extLst>
              </a:tr>
              <a:tr h="287151">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hy-AM" sz="2000" baseline="30000" dirty="0">
                          <a:solidFill>
                            <a:schemeClr val="bg1"/>
                          </a:solidFill>
                          <a:effectLst/>
                          <a:latin typeface="Sylfaen" pitchFamily="18" charset="0"/>
                        </a:rPr>
                        <a:t>232</a:t>
                      </a:r>
                      <a:r>
                        <a:rPr lang="hy-AM" sz="2000" dirty="0">
                          <a:solidFill>
                            <a:schemeClr val="bg1"/>
                          </a:solidFill>
                          <a:effectLst/>
                          <a:latin typeface="Sylfaen" pitchFamily="18" charset="0"/>
                        </a:rPr>
                        <a:t>Th(p,γ)</a:t>
                      </a:r>
                      <a:r>
                        <a:rPr lang="hy-AM" sz="2000" baseline="30000" dirty="0">
                          <a:solidFill>
                            <a:schemeClr val="bg1"/>
                          </a:solidFill>
                          <a:effectLst/>
                          <a:latin typeface="Sylfaen" pitchFamily="18" charset="0"/>
                        </a:rPr>
                        <a:t> 233</a:t>
                      </a:r>
                      <a:r>
                        <a:rPr lang="hy-AM" sz="2000" dirty="0">
                          <a:solidFill>
                            <a:schemeClr val="bg1"/>
                          </a:solidFill>
                          <a:effectLst/>
                          <a:latin typeface="Sylfaen" pitchFamily="18" charset="0"/>
                        </a:rPr>
                        <a:t>Pa</a:t>
                      </a:r>
                      <a:endParaRPr lang="ru-RU" sz="2000" dirty="0">
                        <a:solidFill>
                          <a:schemeClr val="bg1"/>
                        </a:solidFill>
                        <a:effectLst/>
                        <a:latin typeface="Sylfaen" pitchFamily="18" charset="0"/>
                        <a:ea typeface="Calibri"/>
                        <a:cs typeface="Times New Roman"/>
                      </a:endParaRPr>
                    </a:p>
                  </a:txBody>
                  <a:tcPr marL="86261" marR="86261" marT="0" marB="0" anchor="ctr"/>
                </a:tc>
                <a:tc>
                  <a:txBody>
                    <a:bodyPr/>
                    <a:lstStyle/>
                    <a:p>
                      <a:pPr algn="ctr">
                        <a:lnSpc>
                          <a:spcPct val="107000"/>
                        </a:lnSpc>
                        <a:spcAft>
                          <a:spcPts val="0"/>
                        </a:spcAft>
                      </a:pPr>
                      <a:r>
                        <a:rPr lang="hy-AM" sz="1800" dirty="0">
                          <a:effectLst/>
                          <a:latin typeface="Sylfaen" pitchFamily="18" charset="0"/>
                        </a:rPr>
                        <a:t>26.975 d</a:t>
                      </a:r>
                      <a:endParaRPr lang="ru-RU" sz="1800" dirty="0">
                        <a:effectLst/>
                        <a:latin typeface="Sylfaen" pitchFamily="18" charset="0"/>
                        <a:ea typeface="Calibri"/>
                        <a:cs typeface="Times New Roman"/>
                      </a:endParaRPr>
                    </a:p>
                  </a:txBody>
                  <a:tcPr marL="86261" marR="86261" marT="0" marB="0" anchor="ctr"/>
                </a:tc>
                <a:tc>
                  <a:txBody>
                    <a:bodyPr/>
                    <a:lstStyle/>
                    <a:p>
                      <a:pPr algn="ctr">
                        <a:lnSpc>
                          <a:spcPct val="107000"/>
                        </a:lnSpc>
                        <a:spcAft>
                          <a:spcPts val="0"/>
                        </a:spcAft>
                      </a:pPr>
                      <a:r>
                        <a:rPr lang="hy-AM" sz="1800" dirty="0">
                          <a:effectLst/>
                          <a:latin typeface="Sylfaen" pitchFamily="18" charset="0"/>
                        </a:rPr>
                        <a:t>311.904</a:t>
                      </a:r>
                      <a:endParaRPr lang="ru-RU" sz="1800" dirty="0">
                        <a:effectLst/>
                        <a:latin typeface="Sylfaen" pitchFamily="18" charset="0"/>
                        <a:ea typeface="Calibri"/>
                        <a:cs typeface="Times New Roman"/>
                      </a:endParaRPr>
                    </a:p>
                  </a:txBody>
                  <a:tcPr marL="86261" marR="86261" marT="0" marB="0" anchor="ctr"/>
                </a:tc>
                <a:extLst>
                  <a:ext uri="{0D108BD9-81ED-4DB2-BD59-A6C34878D82A}">
                    <a16:rowId xmlns:a16="http://schemas.microsoft.com/office/drawing/2014/main" xmlns="" val="10001"/>
                  </a:ext>
                </a:extLst>
              </a:tr>
              <a:tr h="287151">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hy-AM" sz="2000" baseline="30000" dirty="0">
                          <a:solidFill>
                            <a:schemeClr val="bg1"/>
                          </a:solidFill>
                          <a:effectLst/>
                          <a:latin typeface="Sylfaen" pitchFamily="18" charset="0"/>
                        </a:rPr>
                        <a:t>232</a:t>
                      </a:r>
                      <a:r>
                        <a:rPr lang="hy-AM" sz="2000" dirty="0">
                          <a:solidFill>
                            <a:schemeClr val="bg1"/>
                          </a:solidFill>
                          <a:effectLst/>
                          <a:latin typeface="Sylfaen" pitchFamily="18" charset="0"/>
                        </a:rPr>
                        <a:t>Th(p,n)</a:t>
                      </a:r>
                      <a:r>
                        <a:rPr lang="hy-AM" sz="2000" baseline="30000" dirty="0">
                          <a:solidFill>
                            <a:schemeClr val="bg1"/>
                          </a:solidFill>
                          <a:effectLst/>
                          <a:latin typeface="Sylfaen" pitchFamily="18" charset="0"/>
                        </a:rPr>
                        <a:t> 232</a:t>
                      </a:r>
                      <a:r>
                        <a:rPr lang="hy-AM" sz="2000" dirty="0">
                          <a:solidFill>
                            <a:schemeClr val="bg1"/>
                          </a:solidFill>
                          <a:effectLst/>
                          <a:latin typeface="Sylfaen" pitchFamily="18" charset="0"/>
                        </a:rPr>
                        <a:t>Pa</a:t>
                      </a:r>
                      <a:endParaRPr lang="ru-RU" sz="2000" dirty="0">
                        <a:solidFill>
                          <a:schemeClr val="bg1"/>
                        </a:solidFill>
                        <a:effectLst/>
                        <a:latin typeface="Sylfaen" pitchFamily="18" charset="0"/>
                        <a:ea typeface="Calibri"/>
                        <a:cs typeface="Times New Roman"/>
                      </a:endParaRPr>
                    </a:p>
                  </a:txBody>
                  <a:tcPr marL="86261" marR="86261" marT="0" marB="0" anchor="ctr"/>
                </a:tc>
                <a:tc>
                  <a:txBody>
                    <a:bodyPr/>
                    <a:lstStyle/>
                    <a:p>
                      <a:pPr algn="ctr">
                        <a:lnSpc>
                          <a:spcPct val="107000"/>
                        </a:lnSpc>
                        <a:spcAft>
                          <a:spcPts val="0"/>
                        </a:spcAft>
                      </a:pPr>
                      <a:r>
                        <a:rPr lang="hy-AM" sz="1800" dirty="0">
                          <a:effectLst/>
                          <a:latin typeface="Sylfaen" pitchFamily="18" charset="0"/>
                        </a:rPr>
                        <a:t>1.32 d</a:t>
                      </a:r>
                      <a:endParaRPr lang="ru-RU" sz="1800" dirty="0">
                        <a:effectLst/>
                        <a:latin typeface="Sylfaen" pitchFamily="18" charset="0"/>
                        <a:ea typeface="Calibri"/>
                        <a:cs typeface="Times New Roman"/>
                      </a:endParaRPr>
                    </a:p>
                  </a:txBody>
                  <a:tcPr marL="86261" marR="86261" marT="0" marB="0" anchor="ctr"/>
                </a:tc>
                <a:tc>
                  <a:txBody>
                    <a:bodyPr/>
                    <a:lstStyle/>
                    <a:p>
                      <a:pPr algn="ctr">
                        <a:lnSpc>
                          <a:spcPct val="107000"/>
                        </a:lnSpc>
                        <a:spcAft>
                          <a:spcPts val="0"/>
                        </a:spcAft>
                      </a:pPr>
                      <a:r>
                        <a:rPr lang="hy-AM" sz="1800" dirty="0">
                          <a:effectLst/>
                          <a:latin typeface="Sylfaen" pitchFamily="18" charset="0"/>
                        </a:rPr>
                        <a:t>969.315</a:t>
                      </a:r>
                      <a:endParaRPr lang="ru-RU" sz="1800" dirty="0">
                        <a:effectLst/>
                        <a:latin typeface="Sylfaen" pitchFamily="18" charset="0"/>
                        <a:ea typeface="Calibri"/>
                        <a:cs typeface="Times New Roman"/>
                      </a:endParaRPr>
                    </a:p>
                  </a:txBody>
                  <a:tcPr marL="86261" marR="86261" marT="0" marB="0" anchor="ctr"/>
                </a:tc>
                <a:extLst>
                  <a:ext uri="{0D108BD9-81ED-4DB2-BD59-A6C34878D82A}">
                    <a16:rowId xmlns:a16="http://schemas.microsoft.com/office/drawing/2014/main" xmlns="" val="10002"/>
                  </a:ext>
                </a:extLst>
              </a:tr>
              <a:tr h="287151">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hy-AM" sz="2000" baseline="30000" dirty="0">
                          <a:solidFill>
                            <a:schemeClr val="bg1"/>
                          </a:solidFill>
                          <a:effectLst/>
                          <a:latin typeface="Sylfaen" pitchFamily="18" charset="0"/>
                        </a:rPr>
                        <a:t>232</a:t>
                      </a:r>
                      <a:r>
                        <a:rPr lang="hy-AM" sz="2000" dirty="0">
                          <a:solidFill>
                            <a:schemeClr val="bg1"/>
                          </a:solidFill>
                          <a:effectLst/>
                          <a:latin typeface="Sylfaen" pitchFamily="18" charset="0"/>
                        </a:rPr>
                        <a:t>Th(p,2n)</a:t>
                      </a:r>
                      <a:r>
                        <a:rPr lang="hy-AM" sz="2000" baseline="30000" dirty="0">
                          <a:solidFill>
                            <a:schemeClr val="bg1"/>
                          </a:solidFill>
                          <a:effectLst/>
                          <a:latin typeface="Sylfaen" pitchFamily="18" charset="0"/>
                        </a:rPr>
                        <a:t> 231</a:t>
                      </a:r>
                      <a:r>
                        <a:rPr lang="hy-AM" sz="2000" dirty="0">
                          <a:solidFill>
                            <a:schemeClr val="bg1"/>
                          </a:solidFill>
                          <a:effectLst/>
                          <a:latin typeface="Sylfaen" pitchFamily="18" charset="0"/>
                        </a:rPr>
                        <a:t>Pa</a:t>
                      </a:r>
                      <a:endParaRPr lang="ru-RU" sz="2000" dirty="0">
                        <a:solidFill>
                          <a:schemeClr val="bg1"/>
                        </a:solidFill>
                        <a:effectLst/>
                        <a:latin typeface="Sylfaen" pitchFamily="18" charset="0"/>
                        <a:ea typeface="Calibri"/>
                        <a:cs typeface="Times New Roman"/>
                      </a:endParaRPr>
                    </a:p>
                  </a:txBody>
                  <a:tcPr marL="86261" marR="86261" marT="0" marB="0" anchor="ctr"/>
                </a:tc>
                <a:tc>
                  <a:txBody>
                    <a:bodyPr/>
                    <a:lstStyle/>
                    <a:p>
                      <a:pPr algn="ctr">
                        <a:lnSpc>
                          <a:spcPct val="107000"/>
                        </a:lnSpc>
                        <a:spcAft>
                          <a:spcPts val="0"/>
                        </a:spcAft>
                      </a:pPr>
                      <a:r>
                        <a:rPr lang="hy-AM" sz="1800" dirty="0">
                          <a:effectLst/>
                          <a:latin typeface="Sylfaen" pitchFamily="18" charset="0"/>
                        </a:rPr>
                        <a:t>32760 y</a:t>
                      </a:r>
                      <a:endParaRPr lang="ru-RU" sz="1800" dirty="0">
                        <a:effectLst/>
                        <a:latin typeface="Sylfaen" pitchFamily="18" charset="0"/>
                        <a:ea typeface="Calibri"/>
                        <a:cs typeface="Times New Roman"/>
                      </a:endParaRPr>
                    </a:p>
                  </a:txBody>
                  <a:tcPr marL="86261" marR="86261" marT="0" marB="0" anchor="ctr"/>
                </a:tc>
                <a:tc>
                  <a:txBody>
                    <a:bodyPr/>
                    <a:lstStyle/>
                    <a:p>
                      <a:pPr algn="ctr">
                        <a:lnSpc>
                          <a:spcPct val="107000"/>
                        </a:lnSpc>
                        <a:spcAft>
                          <a:spcPts val="0"/>
                        </a:spcAft>
                      </a:pPr>
                      <a:r>
                        <a:rPr lang="hy-AM" sz="1800" dirty="0">
                          <a:effectLst/>
                          <a:latin typeface="Sylfaen" pitchFamily="18" charset="0"/>
                        </a:rPr>
                        <a:t>300.066</a:t>
                      </a:r>
                      <a:endParaRPr lang="ru-RU" sz="1800" dirty="0">
                        <a:effectLst/>
                        <a:latin typeface="Sylfaen" pitchFamily="18" charset="0"/>
                        <a:ea typeface="Calibri"/>
                        <a:cs typeface="Times New Roman"/>
                      </a:endParaRPr>
                    </a:p>
                  </a:txBody>
                  <a:tcPr marL="86261" marR="86261" marT="0" marB="0" anchor="ctr"/>
                </a:tc>
                <a:extLst>
                  <a:ext uri="{0D108BD9-81ED-4DB2-BD59-A6C34878D82A}">
                    <a16:rowId xmlns:a16="http://schemas.microsoft.com/office/drawing/2014/main" xmlns="" val="10003"/>
                  </a:ext>
                </a:extLst>
              </a:tr>
              <a:tr h="287151">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hy-AM" sz="2000" baseline="30000" dirty="0">
                          <a:solidFill>
                            <a:schemeClr val="bg1"/>
                          </a:solidFill>
                          <a:effectLst/>
                          <a:latin typeface="Sylfaen" pitchFamily="18" charset="0"/>
                        </a:rPr>
                        <a:t>232</a:t>
                      </a:r>
                      <a:r>
                        <a:rPr lang="hy-AM" sz="2000" dirty="0">
                          <a:solidFill>
                            <a:schemeClr val="bg1"/>
                          </a:solidFill>
                          <a:effectLst/>
                          <a:latin typeface="Sylfaen" pitchFamily="18" charset="0"/>
                        </a:rPr>
                        <a:t>Th(p,3n)</a:t>
                      </a:r>
                      <a:r>
                        <a:rPr lang="hy-AM" sz="2000" baseline="30000" dirty="0">
                          <a:solidFill>
                            <a:schemeClr val="bg1"/>
                          </a:solidFill>
                          <a:effectLst/>
                          <a:latin typeface="Sylfaen" pitchFamily="18" charset="0"/>
                        </a:rPr>
                        <a:t> 230</a:t>
                      </a:r>
                      <a:r>
                        <a:rPr lang="hy-AM" sz="2000" dirty="0">
                          <a:solidFill>
                            <a:schemeClr val="bg1"/>
                          </a:solidFill>
                          <a:effectLst/>
                          <a:latin typeface="Sylfaen" pitchFamily="18" charset="0"/>
                        </a:rPr>
                        <a:t>Pa</a:t>
                      </a:r>
                      <a:endParaRPr lang="ru-RU" sz="2000" dirty="0">
                        <a:solidFill>
                          <a:schemeClr val="bg1"/>
                        </a:solidFill>
                        <a:effectLst/>
                        <a:latin typeface="Sylfaen" pitchFamily="18" charset="0"/>
                        <a:ea typeface="Calibri"/>
                        <a:cs typeface="Times New Roman"/>
                      </a:endParaRPr>
                    </a:p>
                  </a:txBody>
                  <a:tcPr marL="86261" marR="86261" marT="0" marB="0" anchor="ctr"/>
                </a:tc>
                <a:tc>
                  <a:txBody>
                    <a:bodyPr/>
                    <a:lstStyle/>
                    <a:p>
                      <a:pPr algn="ctr">
                        <a:lnSpc>
                          <a:spcPct val="107000"/>
                        </a:lnSpc>
                        <a:spcAft>
                          <a:spcPts val="0"/>
                        </a:spcAft>
                      </a:pPr>
                      <a:r>
                        <a:rPr lang="hy-AM" sz="1800" dirty="0">
                          <a:effectLst/>
                          <a:latin typeface="Sylfaen" pitchFamily="18" charset="0"/>
                        </a:rPr>
                        <a:t>17.4 d</a:t>
                      </a:r>
                      <a:endParaRPr lang="ru-RU" sz="1800" dirty="0">
                        <a:effectLst/>
                        <a:latin typeface="Sylfaen" pitchFamily="18" charset="0"/>
                        <a:ea typeface="Calibri"/>
                        <a:cs typeface="Times New Roman"/>
                      </a:endParaRPr>
                    </a:p>
                  </a:txBody>
                  <a:tcPr marL="86261" marR="86261" marT="0" marB="0" anchor="ctr"/>
                </a:tc>
                <a:tc>
                  <a:txBody>
                    <a:bodyPr/>
                    <a:lstStyle/>
                    <a:p>
                      <a:pPr algn="ctr">
                        <a:lnSpc>
                          <a:spcPct val="107000"/>
                        </a:lnSpc>
                        <a:spcAft>
                          <a:spcPts val="0"/>
                        </a:spcAft>
                      </a:pPr>
                      <a:r>
                        <a:rPr lang="hy-AM" sz="1800" dirty="0">
                          <a:effectLst/>
                          <a:latin typeface="Sylfaen" pitchFamily="18" charset="0"/>
                        </a:rPr>
                        <a:t>93.35</a:t>
                      </a:r>
                      <a:endParaRPr lang="ru-RU" sz="1800" dirty="0">
                        <a:effectLst/>
                        <a:latin typeface="Sylfaen" pitchFamily="18" charset="0"/>
                        <a:ea typeface="Calibri"/>
                        <a:cs typeface="Times New Roman"/>
                      </a:endParaRPr>
                    </a:p>
                  </a:txBody>
                  <a:tcPr marL="86261" marR="86261" marT="0" marB="0" anchor="ctr"/>
                </a:tc>
                <a:extLst>
                  <a:ext uri="{0D108BD9-81ED-4DB2-BD59-A6C34878D82A}">
                    <a16:rowId xmlns:a16="http://schemas.microsoft.com/office/drawing/2014/main" xmlns="" val="10004"/>
                  </a:ext>
                </a:extLst>
              </a:tr>
              <a:tr h="287151">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hy-AM" sz="2000" baseline="30000" dirty="0">
                          <a:solidFill>
                            <a:schemeClr val="bg1"/>
                          </a:solidFill>
                          <a:effectLst/>
                          <a:latin typeface="Sylfaen" pitchFamily="18" charset="0"/>
                        </a:rPr>
                        <a:t>238</a:t>
                      </a:r>
                      <a:r>
                        <a:rPr lang="hy-AM" sz="2000" dirty="0">
                          <a:solidFill>
                            <a:schemeClr val="bg1"/>
                          </a:solidFill>
                          <a:effectLst/>
                          <a:latin typeface="Sylfaen" pitchFamily="18" charset="0"/>
                        </a:rPr>
                        <a:t>U(p,γ)</a:t>
                      </a:r>
                      <a:r>
                        <a:rPr lang="hy-AM" sz="2000" baseline="30000" dirty="0">
                          <a:solidFill>
                            <a:schemeClr val="bg1"/>
                          </a:solidFill>
                          <a:effectLst/>
                          <a:latin typeface="Sylfaen" pitchFamily="18" charset="0"/>
                        </a:rPr>
                        <a:t> 239</a:t>
                      </a:r>
                      <a:r>
                        <a:rPr lang="hy-AM" sz="2000" dirty="0">
                          <a:solidFill>
                            <a:schemeClr val="bg1"/>
                          </a:solidFill>
                          <a:effectLst/>
                          <a:latin typeface="Sylfaen" pitchFamily="18" charset="0"/>
                        </a:rPr>
                        <a:t>Np</a:t>
                      </a:r>
                      <a:endParaRPr lang="ru-RU" sz="2000" dirty="0">
                        <a:solidFill>
                          <a:schemeClr val="bg1"/>
                        </a:solidFill>
                        <a:effectLst/>
                        <a:latin typeface="Sylfaen" pitchFamily="18" charset="0"/>
                        <a:ea typeface="Calibri"/>
                        <a:cs typeface="Times New Roman"/>
                      </a:endParaRPr>
                    </a:p>
                  </a:txBody>
                  <a:tcPr marL="86261" marR="86261" marT="0" marB="0" anchor="ctr"/>
                </a:tc>
                <a:tc>
                  <a:txBody>
                    <a:bodyPr/>
                    <a:lstStyle/>
                    <a:p>
                      <a:pPr algn="ctr">
                        <a:lnSpc>
                          <a:spcPct val="107000"/>
                        </a:lnSpc>
                        <a:spcAft>
                          <a:spcPts val="0"/>
                        </a:spcAft>
                      </a:pPr>
                      <a:r>
                        <a:rPr lang="hy-AM" sz="1800" dirty="0">
                          <a:effectLst/>
                          <a:latin typeface="Sylfaen" pitchFamily="18" charset="0"/>
                        </a:rPr>
                        <a:t>2.356 d</a:t>
                      </a:r>
                      <a:endParaRPr lang="ru-RU" sz="1800" dirty="0">
                        <a:effectLst/>
                        <a:latin typeface="Sylfaen" pitchFamily="18" charset="0"/>
                        <a:ea typeface="Calibri"/>
                        <a:cs typeface="Times New Roman"/>
                      </a:endParaRPr>
                    </a:p>
                  </a:txBody>
                  <a:tcPr marL="86261" marR="86261" marT="0" marB="0" anchor="ctr"/>
                </a:tc>
                <a:tc>
                  <a:txBody>
                    <a:bodyPr/>
                    <a:lstStyle/>
                    <a:p>
                      <a:pPr algn="ctr">
                        <a:lnSpc>
                          <a:spcPct val="107000"/>
                        </a:lnSpc>
                        <a:spcAft>
                          <a:spcPts val="0"/>
                        </a:spcAft>
                      </a:pPr>
                      <a:r>
                        <a:rPr lang="hy-AM" sz="1800" dirty="0">
                          <a:effectLst/>
                          <a:latin typeface="Sylfaen" pitchFamily="18" charset="0"/>
                        </a:rPr>
                        <a:t>277.599</a:t>
                      </a:r>
                      <a:endParaRPr lang="ru-RU" sz="1800" dirty="0">
                        <a:effectLst/>
                        <a:latin typeface="Sylfaen" pitchFamily="18" charset="0"/>
                        <a:ea typeface="Calibri"/>
                        <a:cs typeface="Times New Roman"/>
                      </a:endParaRPr>
                    </a:p>
                  </a:txBody>
                  <a:tcPr marL="86261" marR="86261" marT="0" marB="0" anchor="ctr"/>
                </a:tc>
                <a:extLst>
                  <a:ext uri="{0D108BD9-81ED-4DB2-BD59-A6C34878D82A}">
                    <a16:rowId xmlns:a16="http://schemas.microsoft.com/office/drawing/2014/main" xmlns="" val="10005"/>
                  </a:ext>
                </a:extLst>
              </a:tr>
              <a:tr h="287151">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hy-AM" sz="2000" baseline="30000" dirty="0">
                          <a:solidFill>
                            <a:schemeClr val="bg1"/>
                          </a:solidFill>
                          <a:effectLst/>
                          <a:latin typeface="Sylfaen" pitchFamily="18" charset="0"/>
                        </a:rPr>
                        <a:t>238</a:t>
                      </a:r>
                      <a:r>
                        <a:rPr lang="hy-AM" sz="2000" dirty="0">
                          <a:solidFill>
                            <a:schemeClr val="bg1"/>
                          </a:solidFill>
                          <a:effectLst/>
                          <a:latin typeface="Sylfaen" pitchFamily="18" charset="0"/>
                        </a:rPr>
                        <a:t>U(p,n)</a:t>
                      </a:r>
                      <a:r>
                        <a:rPr lang="hy-AM" sz="2000" baseline="30000" dirty="0">
                          <a:solidFill>
                            <a:schemeClr val="bg1"/>
                          </a:solidFill>
                          <a:effectLst/>
                          <a:latin typeface="Sylfaen" pitchFamily="18" charset="0"/>
                        </a:rPr>
                        <a:t> 238</a:t>
                      </a:r>
                      <a:r>
                        <a:rPr lang="hy-AM" sz="2000" dirty="0">
                          <a:solidFill>
                            <a:schemeClr val="bg1"/>
                          </a:solidFill>
                          <a:effectLst/>
                          <a:latin typeface="Sylfaen" pitchFamily="18" charset="0"/>
                        </a:rPr>
                        <a:t>Np</a:t>
                      </a:r>
                      <a:endParaRPr lang="ru-RU" sz="2000" dirty="0">
                        <a:solidFill>
                          <a:schemeClr val="bg1"/>
                        </a:solidFill>
                        <a:effectLst/>
                        <a:latin typeface="Sylfaen" pitchFamily="18" charset="0"/>
                        <a:ea typeface="Calibri"/>
                        <a:cs typeface="Times New Roman"/>
                      </a:endParaRPr>
                    </a:p>
                  </a:txBody>
                  <a:tcPr marL="86261" marR="86261" marT="0" marB="0" anchor="ctr"/>
                </a:tc>
                <a:tc>
                  <a:txBody>
                    <a:bodyPr/>
                    <a:lstStyle/>
                    <a:p>
                      <a:pPr algn="ctr">
                        <a:lnSpc>
                          <a:spcPct val="107000"/>
                        </a:lnSpc>
                        <a:spcAft>
                          <a:spcPts val="0"/>
                        </a:spcAft>
                      </a:pPr>
                      <a:r>
                        <a:rPr lang="hy-AM" sz="1800" dirty="0">
                          <a:effectLst/>
                          <a:latin typeface="Sylfaen" pitchFamily="18" charset="0"/>
                        </a:rPr>
                        <a:t>2.117 d</a:t>
                      </a:r>
                      <a:endParaRPr lang="ru-RU" sz="1800" dirty="0">
                        <a:effectLst/>
                        <a:latin typeface="Sylfaen" pitchFamily="18" charset="0"/>
                        <a:ea typeface="Calibri"/>
                        <a:cs typeface="Times New Roman"/>
                      </a:endParaRPr>
                    </a:p>
                  </a:txBody>
                  <a:tcPr marL="86261" marR="86261" marT="0" marB="0" anchor="ctr"/>
                </a:tc>
                <a:tc>
                  <a:txBody>
                    <a:bodyPr/>
                    <a:lstStyle/>
                    <a:p>
                      <a:pPr algn="ctr">
                        <a:lnSpc>
                          <a:spcPct val="107000"/>
                        </a:lnSpc>
                        <a:spcAft>
                          <a:spcPts val="0"/>
                        </a:spcAft>
                      </a:pPr>
                      <a:r>
                        <a:rPr lang="hy-AM" sz="1800" dirty="0">
                          <a:effectLst/>
                          <a:latin typeface="Sylfaen" pitchFamily="18" charset="0"/>
                        </a:rPr>
                        <a:t>984.45</a:t>
                      </a:r>
                      <a:endParaRPr lang="ru-RU" sz="1800" dirty="0">
                        <a:effectLst/>
                        <a:latin typeface="Sylfaen" pitchFamily="18" charset="0"/>
                        <a:ea typeface="Calibri"/>
                        <a:cs typeface="Times New Roman"/>
                      </a:endParaRPr>
                    </a:p>
                  </a:txBody>
                  <a:tcPr marL="86261" marR="86261" marT="0" marB="0" anchor="ctr"/>
                </a:tc>
                <a:extLst>
                  <a:ext uri="{0D108BD9-81ED-4DB2-BD59-A6C34878D82A}">
                    <a16:rowId xmlns:a16="http://schemas.microsoft.com/office/drawing/2014/main" xmlns="" val="10006"/>
                  </a:ext>
                </a:extLst>
              </a:tr>
              <a:tr h="287151">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hy-AM" sz="2000" baseline="30000" dirty="0">
                          <a:solidFill>
                            <a:schemeClr val="bg1"/>
                          </a:solidFill>
                          <a:effectLst/>
                          <a:latin typeface="Sylfaen" pitchFamily="18" charset="0"/>
                        </a:rPr>
                        <a:t>238</a:t>
                      </a:r>
                      <a:r>
                        <a:rPr lang="hy-AM" sz="2000" dirty="0">
                          <a:solidFill>
                            <a:schemeClr val="bg1"/>
                          </a:solidFill>
                          <a:effectLst/>
                          <a:latin typeface="Sylfaen" pitchFamily="18" charset="0"/>
                        </a:rPr>
                        <a:t>U(p,2n)</a:t>
                      </a:r>
                      <a:r>
                        <a:rPr lang="hy-AM" sz="2000" baseline="30000" dirty="0">
                          <a:solidFill>
                            <a:schemeClr val="bg1"/>
                          </a:solidFill>
                          <a:effectLst/>
                          <a:latin typeface="Sylfaen" pitchFamily="18" charset="0"/>
                        </a:rPr>
                        <a:t> 237</a:t>
                      </a:r>
                      <a:r>
                        <a:rPr lang="hy-AM" sz="2000" dirty="0">
                          <a:solidFill>
                            <a:schemeClr val="bg1"/>
                          </a:solidFill>
                          <a:effectLst/>
                          <a:latin typeface="Sylfaen" pitchFamily="18" charset="0"/>
                        </a:rPr>
                        <a:t>Np</a:t>
                      </a:r>
                      <a:endParaRPr lang="ru-RU" sz="2000" dirty="0">
                        <a:solidFill>
                          <a:schemeClr val="bg1"/>
                        </a:solidFill>
                        <a:effectLst/>
                        <a:latin typeface="Sylfaen" pitchFamily="18" charset="0"/>
                        <a:ea typeface="Calibri"/>
                        <a:cs typeface="Times New Roman"/>
                      </a:endParaRPr>
                    </a:p>
                  </a:txBody>
                  <a:tcPr marL="86261" marR="86261" marT="0" marB="0" anchor="ctr"/>
                </a:tc>
                <a:tc>
                  <a:txBody>
                    <a:bodyPr/>
                    <a:lstStyle/>
                    <a:p>
                      <a:pPr algn="ctr">
                        <a:lnSpc>
                          <a:spcPct val="107000"/>
                        </a:lnSpc>
                        <a:spcAft>
                          <a:spcPts val="0"/>
                        </a:spcAft>
                      </a:pPr>
                      <a:r>
                        <a:rPr lang="hy-AM" sz="1800" dirty="0">
                          <a:effectLst/>
                          <a:latin typeface="Sylfaen" pitchFamily="18" charset="0"/>
                        </a:rPr>
                        <a:t>2144000 y</a:t>
                      </a:r>
                      <a:endParaRPr lang="ru-RU" sz="1800" dirty="0">
                        <a:effectLst/>
                        <a:latin typeface="Sylfaen" pitchFamily="18" charset="0"/>
                        <a:ea typeface="Calibri"/>
                        <a:cs typeface="Times New Roman"/>
                      </a:endParaRPr>
                    </a:p>
                  </a:txBody>
                  <a:tcPr marL="86261" marR="86261" marT="0" marB="0" anchor="ctr"/>
                </a:tc>
                <a:tc>
                  <a:txBody>
                    <a:bodyPr/>
                    <a:lstStyle/>
                    <a:p>
                      <a:pPr algn="ctr">
                        <a:lnSpc>
                          <a:spcPct val="107000"/>
                        </a:lnSpc>
                        <a:spcAft>
                          <a:spcPts val="0"/>
                        </a:spcAft>
                      </a:pPr>
                      <a:r>
                        <a:rPr lang="hy-AM" sz="1800" dirty="0">
                          <a:effectLst/>
                          <a:latin typeface="Sylfaen" pitchFamily="18" charset="0"/>
                        </a:rPr>
                        <a:t>86.477</a:t>
                      </a:r>
                      <a:endParaRPr lang="ru-RU" sz="1800" dirty="0">
                        <a:effectLst/>
                        <a:latin typeface="Sylfaen" pitchFamily="18" charset="0"/>
                        <a:ea typeface="Calibri"/>
                        <a:cs typeface="Times New Roman"/>
                      </a:endParaRPr>
                    </a:p>
                  </a:txBody>
                  <a:tcPr marL="86261" marR="86261" marT="0" marB="0" anchor="ctr"/>
                </a:tc>
                <a:extLst>
                  <a:ext uri="{0D108BD9-81ED-4DB2-BD59-A6C34878D82A}">
                    <a16:rowId xmlns:a16="http://schemas.microsoft.com/office/drawing/2014/main" xmlns="" val="10007"/>
                  </a:ext>
                </a:extLst>
              </a:tr>
              <a:tr h="287151">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hy-AM" sz="2000" baseline="30000" dirty="0">
                          <a:solidFill>
                            <a:schemeClr val="bg1"/>
                          </a:solidFill>
                          <a:effectLst/>
                          <a:latin typeface="Sylfaen" pitchFamily="18" charset="0"/>
                        </a:rPr>
                        <a:t>238</a:t>
                      </a:r>
                      <a:r>
                        <a:rPr lang="hy-AM" sz="2000" dirty="0">
                          <a:solidFill>
                            <a:schemeClr val="bg1"/>
                          </a:solidFill>
                          <a:effectLst/>
                          <a:latin typeface="Sylfaen" pitchFamily="18" charset="0"/>
                        </a:rPr>
                        <a:t>U(p,3n)</a:t>
                      </a:r>
                      <a:r>
                        <a:rPr lang="hy-AM" sz="2000" baseline="30000" dirty="0">
                          <a:solidFill>
                            <a:schemeClr val="bg1"/>
                          </a:solidFill>
                          <a:effectLst/>
                          <a:latin typeface="Sylfaen" pitchFamily="18" charset="0"/>
                        </a:rPr>
                        <a:t> 236m</a:t>
                      </a:r>
                      <a:r>
                        <a:rPr lang="hy-AM" sz="2000" dirty="0">
                          <a:solidFill>
                            <a:schemeClr val="bg1"/>
                          </a:solidFill>
                          <a:effectLst/>
                          <a:latin typeface="Sylfaen" pitchFamily="18" charset="0"/>
                        </a:rPr>
                        <a:t>Np</a:t>
                      </a:r>
                      <a:endParaRPr lang="ru-RU" sz="2000" dirty="0">
                        <a:solidFill>
                          <a:schemeClr val="bg1"/>
                        </a:solidFill>
                        <a:effectLst/>
                        <a:latin typeface="Sylfaen" pitchFamily="18" charset="0"/>
                        <a:ea typeface="Calibri"/>
                        <a:cs typeface="Times New Roman"/>
                      </a:endParaRPr>
                    </a:p>
                  </a:txBody>
                  <a:tcPr marL="86261" marR="86261" marT="0" marB="0" anchor="ct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hy-AM" sz="1800" dirty="0">
                          <a:effectLst/>
                          <a:latin typeface="Sylfaen" pitchFamily="18" charset="0"/>
                        </a:rPr>
                        <a:t>22.5 h</a:t>
                      </a:r>
                      <a:endParaRPr lang="ru-RU" sz="1800" dirty="0">
                        <a:effectLst/>
                        <a:latin typeface="Sylfaen" pitchFamily="18" charset="0"/>
                        <a:ea typeface="Calibri"/>
                        <a:cs typeface="Times New Roman"/>
                      </a:endParaRPr>
                    </a:p>
                  </a:txBody>
                  <a:tcPr marL="86261" marR="86261" marT="0" marB="0" anchor="ct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hy-AM" sz="1800" dirty="0">
                          <a:effectLst/>
                          <a:latin typeface="Sylfaen" pitchFamily="18" charset="0"/>
                        </a:rPr>
                        <a:t>642.35</a:t>
                      </a:r>
                      <a:endParaRPr lang="ru-RU" sz="1800" dirty="0">
                        <a:effectLst/>
                        <a:latin typeface="Sylfaen" pitchFamily="18" charset="0"/>
                        <a:ea typeface="Calibri"/>
                        <a:cs typeface="Times New Roman"/>
                      </a:endParaRPr>
                    </a:p>
                  </a:txBody>
                  <a:tcPr marL="86261" marR="86261" marT="0" marB="0" anchor="ctr"/>
                </a:tc>
                <a:extLst>
                  <a:ext uri="{0D108BD9-81ED-4DB2-BD59-A6C34878D82A}">
                    <a16:rowId xmlns:a16="http://schemas.microsoft.com/office/drawing/2014/main" xmlns="" val="10008"/>
                  </a:ext>
                </a:extLst>
              </a:tr>
              <a:tr h="287151">
                <a:tc>
                  <a:txBody>
                    <a:bodyPr/>
                    <a:lstStyle/>
                    <a:p>
                      <a:pPr algn="ctr">
                        <a:lnSpc>
                          <a:spcPct val="107000"/>
                        </a:lnSpc>
                        <a:spcAft>
                          <a:spcPts val="0"/>
                        </a:spcAft>
                      </a:pPr>
                      <a:r>
                        <a:rPr lang="hy-AM" sz="2000" baseline="30000" dirty="0">
                          <a:solidFill>
                            <a:schemeClr val="bg1"/>
                          </a:solidFill>
                          <a:effectLst/>
                          <a:latin typeface="Sylfaen" pitchFamily="18" charset="0"/>
                        </a:rPr>
                        <a:t>238</a:t>
                      </a:r>
                      <a:r>
                        <a:rPr lang="hy-AM" sz="2000" dirty="0">
                          <a:solidFill>
                            <a:schemeClr val="bg1"/>
                          </a:solidFill>
                          <a:effectLst/>
                          <a:latin typeface="Sylfaen" pitchFamily="18" charset="0"/>
                        </a:rPr>
                        <a:t>U(p,3n)</a:t>
                      </a:r>
                      <a:r>
                        <a:rPr lang="hy-AM" sz="2000" baseline="30000" dirty="0">
                          <a:solidFill>
                            <a:schemeClr val="bg1"/>
                          </a:solidFill>
                          <a:effectLst/>
                          <a:latin typeface="Sylfaen" pitchFamily="18" charset="0"/>
                        </a:rPr>
                        <a:t> 236</a:t>
                      </a:r>
                      <a:r>
                        <a:rPr lang="hy-AM" sz="2000" dirty="0">
                          <a:solidFill>
                            <a:schemeClr val="bg1"/>
                          </a:solidFill>
                          <a:effectLst/>
                          <a:latin typeface="Sylfaen" pitchFamily="18" charset="0"/>
                        </a:rPr>
                        <a:t>Np</a:t>
                      </a:r>
                      <a:endParaRPr lang="ru-RU" sz="2000" dirty="0">
                        <a:solidFill>
                          <a:schemeClr val="bg1"/>
                        </a:solidFill>
                        <a:effectLst/>
                        <a:latin typeface="Sylfaen" pitchFamily="18" charset="0"/>
                        <a:ea typeface="Calibri"/>
                        <a:cs typeface="Times New Roman"/>
                      </a:endParaRPr>
                    </a:p>
                  </a:txBody>
                  <a:tcPr marL="86261" marR="86261" marT="0" marB="0" anchor="ctr"/>
                </a:tc>
                <a:tc>
                  <a:txBody>
                    <a:bodyPr/>
                    <a:lstStyle/>
                    <a:p>
                      <a:pPr algn="ctr">
                        <a:lnSpc>
                          <a:spcPct val="107000"/>
                        </a:lnSpc>
                        <a:spcAft>
                          <a:spcPts val="0"/>
                        </a:spcAft>
                      </a:pPr>
                      <a:r>
                        <a:rPr lang="hy-AM" sz="1800" dirty="0">
                          <a:effectLst/>
                          <a:latin typeface="Sylfaen" pitchFamily="18" charset="0"/>
                        </a:rPr>
                        <a:t>153000 y</a:t>
                      </a:r>
                      <a:endParaRPr lang="ru-RU" sz="1800" dirty="0">
                        <a:effectLst/>
                        <a:latin typeface="Sylfaen" pitchFamily="18" charset="0"/>
                        <a:ea typeface="Calibri"/>
                        <a:cs typeface="Times New Roman"/>
                      </a:endParaRPr>
                    </a:p>
                  </a:txBody>
                  <a:tcPr marL="86261" marR="86261" marT="0" marB="0" anchor="ctr"/>
                </a:tc>
                <a:tc>
                  <a:txBody>
                    <a:bodyPr/>
                    <a:lstStyle/>
                    <a:p>
                      <a:pPr algn="ctr">
                        <a:lnSpc>
                          <a:spcPct val="107000"/>
                        </a:lnSpc>
                        <a:spcAft>
                          <a:spcPts val="0"/>
                        </a:spcAft>
                      </a:pPr>
                      <a:r>
                        <a:rPr lang="hy-AM" sz="1800" dirty="0">
                          <a:effectLst/>
                          <a:latin typeface="Sylfaen" pitchFamily="18" charset="0"/>
                        </a:rPr>
                        <a:t>160.33</a:t>
                      </a:r>
                      <a:endParaRPr lang="ru-RU" sz="1800" dirty="0">
                        <a:effectLst/>
                        <a:latin typeface="Sylfaen" pitchFamily="18" charset="0"/>
                        <a:ea typeface="Calibri"/>
                        <a:cs typeface="Times New Roman"/>
                      </a:endParaRPr>
                    </a:p>
                  </a:txBody>
                  <a:tcPr marL="86261" marR="86261" marT="0" marB="0" anchor="ctr"/>
                </a:tc>
                <a:extLst>
                  <a:ext uri="{0D108BD9-81ED-4DB2-BD59-A6C34878D82A}">
                    <a16:rowId xmlns:a16="http://schemas.microsoft.com/office/drawing/2014/main" xmlns="" val="10009"/>
                  </a:ext>
                </a:extLst>
              </a:tr>
            </a:tbl>
          </a:graphicData>
        </a:graphic>
      </p:graphicFrame>
      <p:sp>
        <p:nvSpPr>
          <p:cNvPr id="4" name="TextBox 3"/>
          <p:cNvSpPr txBox="1"/>
          <p:nvPr/>
        </p:nvSpPr>
        <p:spPr>
          <a:xfrm>
            <a:off x="1475656" y="1700808"/>
            <a:ext cx="6552728" cy="369332"/>
          </a:xfrm>
          <a:prstGeom prst="rect">
            <a:avLst/>
          </a:prstGeom>
          <a:noFill/>
        </p:spPr>
        <p:txBody>
          <a:bodyPr wrap="square" rtlCol="0">
            <a:spAutoFit/>
          </a:bodyPr>
          <a:lstStyle/>
          <a:p>
            <a:pPr algn="ctr"/>
            <a:r>
              <a:rPr lang="hy-AM" dirty="0">
                <a:latin typeface="Sylfaen" panose="010A0502050306030303" pitchFamily="18" charset="0"/>
              </a:rPr>
              <a:t>Պրոտոնների էներգիան փոխվում է 17 Մէվ-ից մինչև 7 Մէվ</a:t>
            </a:r>
          </a:p>
        </p:txBody>
      </p:sp>
    </p:spTree>
    <p:extLst>
      <p:ext uri="{BB962C8B-B14F-4D97-AF65-F5344CB8AC3E}">
        <p14:creationId xmlns:p14="http://schemas.microsoft.com/office/powerpoint/2010/main" val="2216856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a:extLst>
              <a:ext uri="{FF2B5EF4-FFF2-40B4-BE49-F238E27FC236}">
                <a16:creationId xmlns:a16="http://schemas.microsoft.com/office/drawing/2014/main" xmlns="" id="{6E3C5E2F-6F89-4381-9E6F-31EFF81EB56E}"/>
              </a:ext>
            </a:extLst>
          </p:cNvPr>
          <p:cNvSpPr txBox="1">
            <a:spLocks/>
          </p:cNvSpPr>
          <p:nvPr/>
        </p:nvSpPr>
        <p:spPr>
          <a:xfrm>
            <a:off x="684095" y="277948"/>
            <a:ext cx="7772400" cy="850106"/>
          </a:xfrm>
          <a:prstGeom prst="rect">
            <a:avLst/>
          </a:prstGeom>
        </p:spPr>
        <p:style>
          <a:lnRef idx="1">
            <a:schemeClr val="accent3"/>
          </a:lnRef>
          <a:fillRef idx="2">
            <a:schemeClr val="accent3"/>
          </a:fillRef>
          <a:effectRef idx="1">
            <a:schemeClr val="accent3"/>
          </a:effectRef>
          <a:fontRef idx="minor">
            <a:schemeClr val="dk1"/>
          </a:fontRef>
        </p:style>
        <p:txBody>
          <a:bodyPr bIns="91440" anchor="b" anchorCtr="0">
            <a:noAutofit/>
          </a:bodyPr>
          <a:lstStyle>
            <a:lvl1pPr algn="l" rtl="0" eaLnBrk="1" latinLnBrk="0" hangingPunct="1">
              <a:spcBef>
                <a:spcPct val="0"/>
              </a:spcBef>
              <a:buNone/>
              <a:defRPr kumimoji="0" sz="4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sz="2000" b="1" u="sng"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Sylfaen" pitchFamily="18" charset="0"/>
              </a:rPr>
              <a:t>Searching for the tetraneutron in the photofission reaction of the bismuth nucleus</a:t>
            </a:r>
            <a:endParaRPr lang="hy-AM" sz="2000" b="1" u="sng"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Sylfaen" pitchFamily="18" charset="0"/>
            </a:endParaRPr>
          </a:p>
        </p:txBody>
      </p:sp>
      <p:sp>
        <p:nvSpPr>
          <p:cNvPr id="6" name="TextBox 5">
            <a:extLst>
              <a:ext uri="{FF2B5EF4-FFF2-40B4-BE49-F238E27FC236}">
                <a16:creationId xmlns:a16="http://schemas.microsoft.com/office/drawing/2014/main" xmlns="" id="{18695553-1D1D-42A0-A358-7654D86983D1}"/>
              </a:ext>
            </a:extLst>
          </p:cNvPr>
          <p:cNvSpPr txBox="1"/>
          <p:nvPr/>
        </p:nvSpPr>
        <p:spPr>
          <a:xfrm>
            <a:off x="6012160" y="4469050"/>
            <a:ext cx="2074709" cy="400110"/>
          </a:xfrm>
          <a:prstGeom prst="rect">
            <a:avLst/>
          </a:prstGeom>
          <a:noFill/>
        </p:spPr>
        <p:txBody>
          <a:bodyPr wrap="square" rtlCol="0">
            <a:spAutoFit/>
          </a:bodyPr>
          <a:lstStyle/>
          <a:p>
            <a:r>
              <a:rPr lang="ru-RU" sz="2000" i="1" dirty="0" err="1">
                <a:latin typeface="Sylfaen" panose="010A0502050306030303" pitchFamily="18" charset="0"/>
              </a:rPr>
              <a:t>Е</a:t>
            </a:r>
            <a:r>
              <a:rPr lang="ru-RU" sz="2000" i="1" baseline="-25000" dirty="0" err="1">
                <a:latin typeface="Sylfaen" panose="010A0502050306030303" pitchFamily="18" charset="0"/>
              </a:rPr>
              <a:t>γ</a:t>
            </a:r>
            <a:r>
              <a:rPr lang="en-US" sz="2000" i="1" baseline="30000" dirty="0" err="1">
                <a:latin typeface="Sylfaen" panose="010A0502050306030303" pitchFamily="18" charset="0"/>
              </a:rPr>
              <a:t>th</a:t>
            </a:r>
            <a:r>
              <a:rPr lang="en-US" sz="2000" i="1" baseline="30000" dirty="0">
                <a:latin typeface="Sylfaen" panose="010A0502050306030303" pitchFamily="18" charset="0"/>
              </a:rPr>
              <a:t> </a:t>
            </a:r>
            <a:r>
              <a:rPr lang="ru-RU" sz="2000" dirty="0">
                <a:latin typeface="Sylfaen" panose="010A0502050306030303" pitchFamily="18" charset="0"/>
              </a:rPr>
              <a:t>= </a:t>
            </a:r>
            <a:r>
              <a:rPr lang="en-US" sz="2000" dirty="0">
                <a:latin typeface="Sylfaen" panose="010A0502050306030303" pitchFamily="18" charset="0"/>
              </a:rPr>
              <a:t>29.48 </a:t>
            </a:r>
            <a:r>
              <a:rPr kumimoji="0" lang="en-US" sz="2000" kern="1200" dirty="0">
                <a:solidFill>
                  <a:schemeClr val="tx1"/>
                </a:solidFill>
                <a:effectLst/>
                <a:latin typeface="Sylfaen" panose="010A0502050306030303" pitchFamily="18" charset="0"/>
                <a:ea typeface="+mn-ea"/>
                <a:cs typeface="+mn-cs"/>
              </a:rPr>
              <a:t>MeV</a:t>
            </a:r>
            <a:endParaRPr lang="hy-AM" sz="2000" dirty="0">
              <a:latin typeface="Sylfaen" panose="010A0502050306030303" pitchFamily="18" charset="0"/>
            </a:endParaRPr>
          </a:p>
        </p:txBody>
      </p:sp>
      <p:sp>
        <p:nvSpPr>
          <p:cNvPr id="7" name="TextBox 6">
            <a:extLst>
              <a:ext uri="{FF2B5EF4-FFF2-40B4-BE49-F238E27FC236}">
                <a16:creationId xmlns:a16="http://schemas.microsoft.com/office/drawing/2014/main" xmlns="" id="{C6726240-0FBD-4DFB-A62B-FAF9189C3FCC}"/>
              </a:ext>
            </a:extLst>
          </p:cNvPr>
          <p:cNvSpPr txBox="1"/>
          <p:nvPr/>
        </p:nvSpPr>
        <p:spPr>
          <a:xfrm flipH="1">
            <a:off x="5841738" y="3610517"/>
            <a:ext cx="2245131" cy="461665"/>
          </a:xfrm>
          <a:prstGeom prst="rect">
            <a:avLst/>
          </a:prstGeom>
          <a:noFill/>
        </p:spPr>
        <p:txBody>
          <a:bodyPr wrap="square" rtlCol="0">
            <a:spAutoFit/>
          </a:bodyPr>
          <a:lstStyle/>
          <a:p>
            <a:r>
              <a:rPr lang="ru-RU" sz="2400" baseline="30000" dirty="0">
                <a:latin typeface="Sylfaen" panose="010A0502050306030303" pitchFamily="18" charset="0"/>
              </a:rPr>
              <a:t>209</a:t>
            </a:r>
            <a:r>
              <a:rPr lang="en-US" sz="2400" dirty="0">
                <a:latin typeface="Sylfaen" panose="010A0502050306030303" pitchFamily="18" charset="0"/>
              </a:rPr>
              <a:t>Bi</a:t>
            </a:r>
            <a:r>
              <a:rPr lang="ru-RU" sz="2400" dirty="0">
                <a:latin typeface="Sylfaen" panose="010A0502050306030303" pitchFamily="18" charset="0"/>
              </a:rPr>
              <a:t>(γ, 4</a:t>
            </a:r>
            <a:r>
              <a:rPr lang="en-US" sz="2400" dirty="0">
                <a:latin typeface="Sylfaen" panose="010A0502050306030303" pitchFamily="18" charset="0"/>
              </a:rPr>
              <a:t>n</a:t>
            </a:r>
            <a:r>
              <a:rPr lang="ru-RU" sz="2400" dirty="0">
                <a:latin typeface="Sylfaen" panose="010A0502050306030303" pitchFamily="18" charset="0"/>
              </a:rPr>
              <a:t>)</a:t>
            </a:r>
            <a:r>
              <a:rPr lang="ru-RU" sz="2400" baseline="30000" dirty="0">
                <a:latin typeface="Sylfaen" panose="010A0502050306030303" pitchFamily="18" charset="0"/>
              </a:rPr>
              <a:t>205</a:t>
            </a:r>
            <a:r>
              <a:rPr lang="en-US" sz="2400" dirty="0">
                <a:latin typeface="Sylfaen" panose="010A0502050306030303" pitchFamily="18" charset="0"/>
              </a:rPr>
              <a:t>Bi </a:t>
            </a:r>
          </a:p>
        </p:txBody>
      </p:sp>
      <p:grpSp>
        <p:nvGrpSpPr>
          <p:cNvPr id="10" name="Group 9">
            <a:extLst>
              <a:ext uri="{FF2B5EF4-FFF2-40B4-BE49-F238E27FC236}">
                <a16:creationId xmlns:a16="http://schemas.microsoft.com/office/drawing/2014/main" xmlns="" id="{0985408F-9347-4AC8-898B-44BEF5AD7CED}"/>
              </a:ext>
            </a:extLst>
          </p:cNvPr>
          <p:cNvGrpSpPr/>
          <p:nvPr/>
        </p:nvGrpSpPr>
        <p:grpSpPr>
          <a:xfrm>
            <a:off x="910454" y="3227645"/>
            <a:ext cx="4114164" cy="2560321"/>
            <a:chOff x="0" y="0"/>
            <a:chExt cx="4114305" cy="2560848"/>
          </a:xfrm>
        </p:grpSpPr>
        <p:grpSp>
          <p:nvGrpSpPr>
            <p:cNvPr id="11" name="Group 10">
              <a:extLst>
                <a:ext uri="{FF2B5EF4-FFF2-40B4-BE49-F238E27FC236}">
                  <a16:creationId xmlns:a16="http://schemas.microsoft.com/office/drawing/2014/main" xmlns="" id="{4CDE9132-F081-4AC1-B116-71232CCD0A7B}"/>
                </a:ext>
              </a:extLst>
            </p:cNvPr>
            <p:cNvGrpSpPr/>
            <p:nvPr/>
          </p:nvGrpSpPr>
          <p:grpSpPr>
            <a:xfrm>
              <a:off x="3018049" y="0"/>
              <a:ext cx="408305" cy="418465"/>
              <a:chOff x="0" y="0"/>
              <a:chExt cx="408305" cy="418465"/>
            </a:xfrm>
          </p:grpSpPr>
          <p:pic>
            <p:nvPicPr>
              <p:cNvPr id="21" name="Picture 20" descr="G:\Y\Hodvacner\Seminar tetraneutron\220 - Copy (2).jpg">
                <a:extLst>
                  <a:ext uri="{FF2B5EF4-FFF2-40B4-BE49-F238E27FC236}">
                    <a16:creationId xmlns:a16="http://schemas.microsoft.com/office/drawing/2014/main" xmlns="" id="{89138072-9161-4527-9C8E-83A730902DB8}"/>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foregroundMark x1="23729" y1="56364" x2="81356" y2="50909"/>
                            <a14:foregroundMark x1="50847" y1="23636" x2="55932" y2="81818"/>
                          </a14:backgroundRemoval>
                        </a14:imgEffect>
                      </a14:imgLayer>
                    </a14:imgProps>
                  </a:ext>
                  <a:ext uri="{28A0092B-C50C-407E-A947-70E740481C1C}">
                    <a14:useLocalDpi xmlns:a14="http://schemas.microsoft.com/office/drawing/2010/main" val="0"/>
                  </a:ext>
                </a:extLst>
              </a:blip>
              <a:srcRect/>
              <a:stretch>
                <a:fillRect/>
              </a:stretch>
            </p:blipFill>
            <p:spPr bwMode="auto">
              <a:xfrm>
                <a:off x="148590" y="156210"/>
                <a:ext cx="259715" cy="258445"/>
              </a:xfrm>
              <a:prstGeom prst="rect">
                <a:avLst/>
              </a:prstGeom>
              <a:noFill/>
              <a:ln>
                <a:noFill/>
              </a:ln>
            </p:spPr>
          </p:pic>
          <p:pic>
            <p:nvPicPr>
              <p:cNvPr id="22" name="Picture 21" descr="G:\Y\Hodvacner\Seminar tetraneutron\220 - Copy (2).jpg">
                <a:extLst>
                  <a:ext uri="{FF2B5EF4-FFF2-40B4-BE49-F238E27FC236}">
                    <a16:creationId xmlns:a16="http://schemas.microsoft.com/office/drawing/2014/main" xmlns="" id="{30760F87-2631-4467-9D79-DD36C931C6F2}"/>
                  </a:ext>
                </a:extLst>
              </p:cNvPr>
              <p:cNvPicPr>
                <a:picLocks noChangeAspect="1"/>
              </p:cNvPicPr>
              <p:nvPr/>
            </p:nvPicPr>
            <p:blipFill>
              <a:blip r:embed="rId4" cstate="print">
                <a:extLst>
                  <a:ext uri="{BEBA8EAE-BF5A-486C-A8C5-ECC9F3942E4B}">
                    <a14:imgProps xmlns:a14="http://schemas.microsoft.com/office/drawing/2010/main">
                      <a14:imgLayer r:embed="rId3">
                        <a14:imgEffect>
                          <a14:backgroundRemoval t="10000" b="90000" l="10000" r="90000">
                            <a14:foregroundMark x1="47458" y1="76364" x2="59322" y2="29091"/>
                            <a14:foregroundMark x1="27119" y1="45455" x2="81356" y2="56364"/>
                          </a14:backgroundRemoval>
                        </a14:imgEffect>
                      </a14:imgLayer>
                    </a14:imgProps>
                  </a:ext>
                  <a:ext uri="{28A0092B-C50C-407E-A947-70E740481C1C}">
                    <a14:useLocalDpi xmlns:a14="http://schemas.microsoft.com/office/drawing/2010/main" val="0"/>
                  </a:ext>
                </a:extLst>
              </a:blip>
              <a:srcRect/>
              <a:stretch>
                <a:fillRect/>
              </a:stretch>
            </p:blipFill>
            <p:spPr bwMode="auto">
              <a:xfrm>
                <a:off x="148590" y="0"/>
                <a:ext cx="259715" cy="258445"/>
              </a:xfrm>
              <a:prstGeom prst="rect">
                <a:avLst/>
              </a:prstGeom>
              <a:noFill/>
              <a:ln>
                <a:noFill/>
              </a:ln>
            </p:spPr>
          </p:pic>
          <p:pic>
            <p:nvPicPr>
              <p:cNvPr id="23" name="Picture 22" descr="G:\Y\Hodvacner\Seminar tetraneutron\220 - Copy (2).jpg">
                <a:extLst>
                  <a:ext uri="{FF2B5EF4-FFF2-40B4-BE49-F238E27FC236}">
                    <a16:creationId xmlns:a16="http://schemas.microsoft.com/office/drawing/2014/main" xmlns="" id="{BFF57039-A975-4FC5-BA03-9ABB6703F6B4}"/>
                  </a:ext>
                </a:extLst>
              </p:cNvPr>
              <p:cNvPicPr>
                <a:picLocks noChangeAspect="1"/>
              </p:cNvPicPr>
              <p:nvPr/>
            </p:nvPicPr>
            <p:blipFill>
              <a:blip r:embed="rId5" cstate="print">
                <a:extLst>
                  <a:ext uri="{BEBA8EAE-BF5A-486C-A8C5-ECC9F3942E4B}">
                    <a14:imgProps xmlns:a14="http://schemas.microsoft.com/office/drawing/2010/main">
                      <a14:imgLayer r:embed="rId3">
                        <a14:imgEffect>
                          <a14:backgroundRemoval t="10000" b="90000" l="10000" r="90000">
                            <a14:foregroundMark x1="25424" y1="43636" x2="79661" y2="63636"/>
                            <a14:foregroundMark x1="64407" y1="25455" x2="40678" y2="81818"/>
                          </a14:backgroundRemoval>
                        </a14:imgEffect>
                      </a14:imgLayer>
                    </a14:imgProps>
                  </a:ext>
                  <a:ext uri="{28A0092B-C50C-407E-A947-70E740481C1C}">
                    <a14:useLocalDpi xmlns:a14="http://schemas.microsoft.com/office/drawing/2010/main" val="0"/>
                  </a:ext>
                </a:extLst>
              </a:blip>
              <a:srcRect/>
              <a:stretch>
                <a:fillRect/>
              </a:stretch>
            </p:blipFill>
            <p:spPr bwMode="auto">
              <a:xfrm>
                <a:off x="0" y="0"/>
                <a:ext cx="259715" cy="258445"/>
              </a:xfrm>
              <a:prstGeom prst="rect">
                <a:avLst/>
              </a:prstGeom>
              <a:noFill/>
              <a:ln>
                <a:noFill/>
              </a:ln>
            </p:spPr>
          </p:pic>
          <p:pic>
            <p:nvPicPr>
              <p:cNvPr id="24" name="Picture 23" descr="G:\Y\Hodvacner\Seminar tetraneutron\220 - Copy (2).jpg">
                <a:extLst>
                  <a:ext uri="{FF2B5EF4-FFF2-40B4-BE49-F238E27FC236}">
                    <a16:creationId xmlns:a16="http://schemas.microsoft.com/office/drawing/2014/main" xmlns="" id="{93B507DD-EACA-47A8-B92A-14A2A84CF46E}"/>
                  </a:ext>
                </a:extLst>
              </p:cNvPr>
              <p:cNvPicPr>
                <a:picLocks noChangeAspect="1"/>
              </p:cNvPicPr>
              <p:nvPr/>
            </p:nvPicPr>
            <p:blipFill>
              <a:blip r:embed="rId5" cstate="print">
                <a:extLst>
                  <a:ext uri="{BEBA8EAE-BF5A-486C-A8C5-ECC9F3942E4B}">
                    <a14:imgProps xmlns:a14="http://schemas.microsoft.com/office/drawing/2010/main">
                      <a14:imgLayer r:embed="rId3">
                        <a14:imgEffect>
                          <a14:backgroundRemoval t="10000" b="90000" l="10000" r="90000">
                            <a14:foregroundMark x1="25424" y1="43636" x2="79661" y2="63636"/>
                            <a14:foregroundMark x1="64407" y1="25455" x2="40678" y2="81818"/>
                          </a14:backgroundRemoval>
                        </a14:imgEffect>
                      </a14:imgLayer>
                    </a14:imgProps>
                  </a:ext>
                  <a:ext uri="{28A0092B-C50C-407E-A947-70E740481C1C}">
                    <a14:useLocalDpi xmlns:a14="http://schemas.microsoft.com/office/drawing/2010/main" val="0"/>
                  </a:ext>
                </a:extLst>
              </a:blip>
              <a:srcRect/>
              <a:stretch>
                <a:fillRect/>
              </a:stretch>
            </p:blipFill>
            <p:spPr bwMode="auto">
              <a:xfrm>
                <a:off x="0" y="160020"/>
                <a:ext cx="259715" cy="258445"/>
              </a:xfrm>
              <a:prstGeom prst="rect">
                <a:avLst/>
              </a:prstGeom>
              <a:noFill/>
              <a:ln>
                <a:noFill/>
              </a:ln>
            </p:spPr>
          </p:pic>
        </p:grpSp>
        <p:pic>
          <p:nvPicPr>
            <p:cNvPr id="12" name="Picture 11" descr="G:\Y\Hodvacner\Seminar tetraneutron\220 (2).jpg">
              <a:extLst>
                <a:ext uri="{FF2B5EF4-FFF2-40B4-BE49-F238E27FC236}">
                  <a16:creationId xmlns:a16="http://schemas.microsoft.com/office/drawing/2014/main" xmlns="" id="{771167EB-1384-43F3-AE19-F778E2934260}"/>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3670" b="97248" l="1478" r="98522"/>
                      </a14:imgEffect>
                    </a14:imgLayer>
                  </a14:imgProps>
                </a:ext>
                <a:ext uri="{28A0092B-C50C-407E-A947-70E740481C1C}">
                  <a14:useLocalDpi xmlns:a14="http://schemas.microsoft.com/office/drawing/2010/main" val="0"/>
                </a:ext>
              </a:extLst>
            </a:blip>
            <a:srcRect/>
            <a:stretch>
              <a:fillRect/>
            </a:stretch>
          </p:blipFill>
          <p:spPr bwMode="auto">
            <a:xfrm>
              <a:off x="1057110" y="369988"/>
              <a:ext cx="1085850" cy="1165860"/>
            </a:xfrm>
            <a:prstGeom prst="rect">
              <a:avLst/>
            </a:prstGeom>
            <a:noFill/>
            <a:ln>
              <a:noFill/>
            </a:ln>
          </p:spPr>
        </p:pic>
        <p:pic>
          <p:nvPicPr>
            <p:cNvPr id="13" name="Picture 12" descr="G:\Y\Hodvacner\Seminar tetraneutron\220 (2).jpg">
              <a:extLst>
                <a:ext uri="{FF2B5EF4-FFF2-40B4-BE49-F238E27FC236}">
                  <a16:creationId xmlns:a16="http://schemas.microsoft.com/office/drawing/2014/main" xmlns="" id="{C8F2ACDB-9DA6-4B87-85A0-C6F6B781F64B}"/>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3670" b="97706" l="1478" r="98030"/>
                      </a14:imgEffect>
                    </a14:imgLayer>
                  </a14:imgProps>
                </a:ext>
                <a:ext uri="{28A0092B-C50C-407E-A947-70E740481C1C}">
                  <a14:useLocalDpi xmlns:a14="http://schemas.microsoft.com/office/drawing/2010/main" val="0"/>
                </a:ext>
              </a:extLst>
            </a:blip>
            <a:srcRect/>
            <a:stretch>
              <a:fillRect/>
            </a:stretch>
          </p:blipFill>
          <p:spPr bwMode="auto">
            <a:xfrm>
              <a:off x="3002192" y="1025396"/>
              <a:ext cx="1085850" cy="1165860"/>
            </a:xfrm>
            <a:prstGeom prst="rect">
              <a:avLst/>
            </a:prstGeom>
            <a:noFill/>
            <a:ln>
              <a:noFill/>
            </a:ln>
          </p:spPr>
        </p:pic>
        <p:cxnSp>
          <p:nvCxnSpPr>
            <p:cNvPr id="14" name="Straight Arrow Connector 13">
              <a:extLst>
                <a:ext uri="{FF2B5EF4-FFF2-40B4-BE49-F238E27FC236}">
                  <a16:creationId xmlns:a16="http://schemas.microsoft.com/office/drawing/2014/main" xmlns="" id="{BA92F850-4B68-4C0B-B705-3076A6466CFC}"/>
                </a:ext>
              </a:extLst>
            </p:cNvPr>
            <p:cNvCxnSpPr/>
            <p:nvPr/>
          </p:nvCxnSpPr>
          <p:spPr>
            <a:xfrm>
              <a:off x="2156504" y="1178677"/>
              <a:ext cx="809625" cy="371475"/>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5" name="Text Box 27">
              <a:extLst>
                <a:ext uri="{FF2B5EF4-FFF2-40B4-BE49-F238E27FC236}">
                  <a16:creationId xmlns:a16="http://schemas.microsoft.com/office/drawing/2014/main" xmlns="" id="{F2235F7A-6758-4E47-8D60-3CD1669A3060}"/>
                </a:ext>
              </a:extLst>
            </p:cNvPr>
            <p:cNvSpPr txBox="1"/>
            <p:nvPr/>
          </p:nvSpPr>
          <p:spPr>
            <a:xfrm>
              <a:off x="1242104" y="1485239"/>
              <a:ext cx="1104900" cy="4572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2000" baseline="30000">
                  <a:effectLst/>
                  <a:latin typeface="Sylfaen" panose="010A0502050306030303" pitchFamily="18" charset="0"/>
                  <a:ea typeface="Calibri" panose="020F0502020204030204" pitchFamily="34" charset="0"/>
                  <a:cs typeface="Times New Roman" panose="02020603050405020304" pitchFamily="18" charset="0"/>
                </a:rPr>
                <a:t> 209</a:t>
              </a:r>
              <a:r>
                <a:rPr lang="en-US" sz="2000">
                  <a:effectLst/>
                  <a:latin typeface="Sylfaen" panose="010A0502050306030303" pitchFamily="18" charset="0"/>
                  <a:ea typeface="Calibri" panose="020F0502020204030204" pitchFamily="34" charset="0"/>
                  <a:cs typeface="Times New Roman" panose="02020603050405020304" pitchFamily="18" charset="0"/>
                </a:rPr>
                <a:t>Bi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6" name="Curved Connector 53">
              <a:extLst>
                <a:ext uri="{FF2B5EF4-FFF2-40B4-BE49-F238E27FC236}">
                  <a16:creationId xmlns:a16="http://schemas.microsoft.com/office/drawing/2014/main" xmlns="" id="{A80EC492-8737-4CCE-8D96-A72D66CF6992}"/>
                </a:ext>
              </a:extLst>
            </p:cNvPr>
            <p:cNvCxnSpPr/>
            <p:nvPr/>
          </p:nvCxnSpPr>
          <p:spPr>
            <a:xfrm>
              <a:off x="0" y="681836"/>
              <a:ext cx="866775" cy="257175"/>
            </a:xfrm>
            <a:prstGeom prst="curvedConnector3">
              <a:avLst/>
            </a:prstGeom>
            <a:ln w="19050">
              <a:tailEnd type="triangle"/>
            </a:ln>
          </p:spPr>
          <p:style>
            <a:lnRef idx="1">
              <a:schemeClr val="dk1"/>
            </a:lnRef>
            <a:fillRef idx="0">
              <a:schemeClr val="dk1"/>
            </a:fillRef>
            <a:effectRef idx="0">
              <a:schemeClr val="dk1"/>
            </a:effectRef>
            <a:fontRef idx="minor">
              <a:schemeClr val="tx1"/>
            </a:fontRef>
          </p:style>
        </p:cxnSp>
        <p:sp>
          <p:nvSpPr>
            <p:cNvPr id="17" name="Text Box 29">
              <a:extLst>
                <a:ext uri="{FF2B5EF4-FFF2-40B4-BE49-F238E27FC236}">
                  <a16:creationId xmlns:a16="http://schemas.microsoft.com/office/drawing/2014/main" xmlns="" id="{9F8EDABC-C0FC-40C5-B4C4-31ACFFB3F372}"/>
                </a:ext>
              </a:extLst>
            </p:cNvPr>
            <p:cNvSpPr txBox="1"/>
            <p:nvPr/>
          </p:nvSpPr>
          <p:spPr>
            <a:xfrm>
              <a:off x="285420" y="798118"/>
              <a:ext cx="466725" cy="4953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2000">
                  <a:effectLst/>
                  <a:latin typeface="Sylfaen" panose="010A0502050306030303" pitchFamily="18" charset="0"/>
                  <a:ea typeface="Calibri" panose="020F0502020204030204" pitchFamily="34" charset="0"/>
                  <a:cs typeface="Calibri" panose="020F0502020204030204" pitchFamily="34" charset="0"/>
                </a:rPr>
                <a:t>γ</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8" name="Straight Arrow Connector 17">
              <a:extLst>
                <a:ext uri="{FF2B5EF4-FFF2-40B4-BE49-F238E27FC236}">
                  <a16:creationId xmlns:a16="http://schemas.microsoft.com/office/drawing/2014/main" xmlns="" id="{45557590-2ADD-4417-9462-0092C68E1618}"/>
                </a:ext>
              </a:extLst>
            </p:cNvPr>
            <p:cNvCxnSpPr/>
            <p:nvPr/>
          </p:nvCxnSpPr>
          <p:spPr>
            <a:xfrm flipV="1">
              <a:off x="2161790" y="264277"/>
              <a:ext cx="847725" cy="38100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9" name="Text Box 31">
              <a:extLst>
                <a:ext uri="{FF2B5EF4-FFF2-40B4-BE49-F238E27FC236}">
                  <a16:creationId xmlns:a16="http://schemas.microsoft.com/office/drawing/2014/main" xmlns="" id="{1989BD91-A290-4F84-853B-E624EA58573F}"/>
                </a:ext>
              </a:extLst>
            </p:cNvPr>
            <p:cNvSpPr txBox="1"/>
            <p:nvPr/>
          </p:nvSpPr>
          <p:spPr>
            <a:xfrm>
              <a:off x="3171330" y="2103648"/>
              <a:ext cx="942975" cy="4572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2000">
                  <a:effectLst/>
                  <a:latin typeface="Sylfaen" panose="010A0502050306030303" pitchFamily="18" charset="0"/>
                  <a:ea typeface="Calibri" panose="020F0502020204030204" pitchFamily="34" charset="0"/>
                  <a:cs typeface="Times New Roman" panose="02020603050405020304" pitchFamily="18" charset="0"/>
                </a:rPr>
                <a:t> </a:t>
              </a:r>
              <a:r>
                <a:rPr lang="en-US" sz="2000" baseline="30000">
                  <a:effectLst/>
                  <a:latin typeface="Sylfaen" panose="010A0502050306030303" pitchFamily="18" charset="0"/>
                  <a:ea typeface="Calibri" panose="020F0502020204030204" pitchFamily="34" charset="0"/>
                  <a:cs typeface="Times New Roman" panose="02020603050405020304" pitchFamily="18" charset="0"/>
                </a:rPr>
                <a:t>205</a:t>
              </a:r>
              <a:r>
                <a:rPr lang="en-US" sz="2000">
                  <a:effectLst/>
                  <a:latin typeface="Sylfaen" panose="010A0502050306030303" pitchFamily="18" charset="0"/>
                  <a:ea typeface="Calibri" panose="020F0502020204030204" pitchFamily="34" charset="0"/>
                  <a:cs typeface="Times New Roman" panose="02020603050405020304" pitchFamily="18" charset="0"/>
                </a:rPr>
                <a:t>Bi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 Box 32">
              <a:extLst>
                <a:ext uri="{FF2B5EF4-FFF2-40B4-BE49-F238E27FC236}">
                  <a16:creationId xmlns:a16="http://schemas.microsoft.com/office/drawing/2014/main" xmlns="" id="{E2599126-946D-4F5C-8443-6C86C4A6207E}"/>
                </a:ext>
              </a:extLst>
            </p:cNvPr>
            <p:cNvSpPr txBox="1"/>
            <p:nvPr/>
          </p:nvSpPr>
          <p:spPr>
            <a:xfrm>
              <a:off x="2981050" y="301276"/>
              <a:ext cx="628650" cy="4572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2000" baseline="30000">
                  <a:effectLst/>
                  <a:latin typeface="Sylfaen" panose="010A0502050306030303" pitchFamily="18" charset="0"/>
                  <a:ea typeface="Calibri" panose="020F0502020204030204" pitchFamily="34" charset="0"/>
                  <a:cs typeface="Times New Roman" panose="02020603050405020304" pitchFamily="18" charset="0"/>
                </a:rPr>
                <a:t> </a:t>
              </a:r>
              <a:r>
                <a:rPr lang="en-US" sz="2000">
                  <a:effectLst/>
                  <a:latin typeface="Sylfaen" panose="010A0502050306030303" pitchFamily="18" charset="0"/>
                  <a:ea typeface="Calibri" panose="020F0502020204030204" pitchFamily="34" charset="0"/>
                  <a:cs typeface="Times New Roman" panose="02020603050405020304" pitchFamily="18" charset="0"/>
                </a:rPr>
                <a:t>4n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 name="Прямоугольник 1"/>
          <p:cNvSpPr/>
          <p:nvPr/>
        </p:nvSpPr>
        <p:spPr>
          <a:xfrm>
            <a:off x="105799" y="1252804"/>
            <a:ext cx="8928992" cy="1390573"/>
          </a:xfrm>
          <a:prstGeom prst="rect">
            <a:avLst/>
          </a:prstGeom>
        </p:spPr>
        <p:txBody>
          <a:bodyPr wrap="square">
            <a:spAutoFit/>
          </a:bodyPr>
          <a:lstStyle/>
          <a:p>
            <a:pPr algn="just">
              <a:lnSpc>
                <a:spcPct val="114000"/>
              </a:lnSpc>
              <a:spcBef>
                <a:spcPts val="200"/>
              </a:spcBef>
              <a:spcAft>
                <a:spcPts val="200"/>
              </a:spcAft>
            </a:pPr>
            <a:r>
              <a:rPr lang="en-US" dirty="0">
                <a:latin typeface="Times New Roman" pitchFamily="18" charset="0"/>
                <a:cs typeface="Times New Roman" pitchFamily="18" charset="0"/>
              </a:rPr>
              <a:t>In the framework of this work, the cross section of the reaction of photoemission </a:t>
            </a:r>
            <a:r>
              <a:rPr lang="en-US" b="1" dirty="0">
                <a:latin typeface="Times New Roman" pitchFamily="18" charset="0"/>
                <a:cs typeface="Times New Roman" pitchFamily="18" charset="0"/>
              </a:rPr>
              <a:t>of four neutrons</a:t>
            </a:r>
            <a:r>
              <a:rPr lang="en-US" dirty="0">
                <a:latin typeface="Times New Roman" pitchFamily="18" charset="0"/>
                <a:cs typeface="Times New Roman" pitchFamily="18" charset="0"/>
              </a:rPr>
              <a:t> from bismuth nuclei at near-threshold energies (</a:t>
            </a:r>
            <a:r>
              <a:rPr lang="ru-RU" sz="2000" b="1" i="1" dirty="0">
                <a:solidFill>
                  <a:srgbClr val="FF0000"/>
                </a:solidFill>
                <a:latin typeface="Times New Roman" pitchFamily="18" charset="0"/>
                <a:cs typeface="Times New Roman" pitchFamily="18" charset="0"/>
              </a:rPr>
              <a:t>Е</a:t>
            </a:r>
            <a:r>
              <a:rPr lang="ru-RU" sz="2000" b="1" baseline="-25000" dirty="0">
                <a:solidFill>
                  <a:srgbClr val="FF0000"/>
                </a:solidFill>
                <a:latin typeface="Times New Roman" pitchFamily="18" charset="0"/>
                <a:cs typeface="Times New Roman" pitchFamily="18" charset="0"/>
              </a:rPr>
              <a:t>γ</a:t>
            </a:r>
            <a:r>
              <a:rPr lang="en-US" sz="2000" b="1" baseline="30000" dirty="0">
                <a:solidFill>
                  <a:srgbClr val="FF0000"/>
                </a:solidFill>
                <a:latin typeface="Times New Roman" pitchFamily="18" charset="0"/>
                <a:cs typeface="Times New Roman" pitchFamily="18" charset="0"/>
              </a:rPr>
              <a:t>th</a:t>
            </a:r>
            <a:r>
              <a:rPr lang="en-US" sz="2000" b="1" dirty="0">
                <a:solidFill>
                  <a:srgbClr val="FF0000"/>
                </a:solidFill>
                <a:latin typeface="Times New Roman" pitchFamily="18" charset="0"/>
                <a:cs typeface="Times New Roman" pitchFamily="18" charset="0"/>
              </a:rPr>
              <a:t> = 29.48 MeV</a:t>
            </a:r>
            <a:r>
              <a:rPr lang="en-US" dirty="0">
                <a:latin typeface="Times New Roman" pitchFamily="18" charset="0"/>
                <a:cs typeface="Times New Roman" pitchFamily="18" charset="0"/>
              </a:rPr>
              <a:t>) was measured </a:t>
            </a:r>
            <a:r>
              <a:rPr lang="en-US" b="1" dirty="0">
                <a:latin typeface="Times New Roman" pitchFamily="18" charset="0"/>
                <a:cs typeface="Times New Roman" pitchFamily="18" charset="0"/>
              </a:rPr>
              <a:t>at the AANL (YerPhI) electron linear accelerator (LINAC-75)</a:t>
            </a:r>
            <a:r>
              <a:rPr lang="en-US" dirty="0">
                <a:latin typeface="Times New Roman" pitchFamily="18" charset="0"/>
                <a:cs typeface="Times New Roman" pitchFamily="18" charset="0"/>
              </a:rPr>
              <a:t> using bremsstrahlung </a:t>
            </a:r>
            <a:r>
              <a:rPr lang="en-US" b="1" dirty="0">
                <a:latin typeface="Times New Roman" pitchFamily="18" charset="0"/>
                <a:cs typeface="Times New Roman" pitchFamily="18" charset="0"/>
              </a:rPr>
              <a:t>γ</a:t>
            </a:r>
            <a:r>
              <a:rPr lang="en-US" dirty="0">
                <a:latin typeface="Times New Roman" pitchFamily="18" charset="0"/>
                <a:cs typeface="Times New Roman" pitchFamily="18" charset="0"/>
              </a:rPr>
              <a:t>-beams.</a:t>
            </a:r>
          </a:p>
        </p:txBody>
      </p:sp>
    </p:spTree>
    <p:extLst>
      <p:ext uri="{BB962C8B-B14F-4D97-AF65-F5344CB8AC3E}">
        <p14:creationId xmlns:p14="http://schemas.microsoft.com/office/powerpoint/2010/main" val="303992954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
          </p:nvPr>
        </p:nvSpPr>
        <p:spPr/>
        <p:txBody>
          <a:bodyPr/>
          <a:lstStyle/>
          <a:p>
            <a:r>
              <a:rPr lang="en-US" dirty="0"/>
              <a:t>https://inspirehep.net/literature?sort=mostrecent&amp;size=25&amp;page=1&amp;q=a%3A%20a.%20kechechyan&amp;ui-citation-summary=true</a:t>
            </a:r>
            <a:endParaRPr lang="ru-RU" dirty="0"/>
          </a:p>
        </p:txBody>
      </p:sp>
    </p:spTree>
    <p:extLst>
      <p:ext uri="{BB962C8B-B14F-4D97-AF65-F5344CB8AC3E}">
        <p14:creationId xmlns:p14="http://schemas.microsoft.com/office/powerpoint/2010/main" val="41315314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
          </p:nvPr>
        </p:nvSpPr>
        <p:spPr/>
        <p:txBody>
          <a:bodyPr/>
          <a:lstStyle/>
          <a:p>
            <a:endParaRPr lang="ru-RU"/>
          </a:p>
        </p:txBody>
      </p:sp>
    </p:spTree>
    <p:extLst>
      <p:ext uri="{BB962C8B-B14F-4D97-AF65-F5344CB8AC3E}">
        <p14:creationId xmlns:p14="http://schemas.microsoft.com/office/powerpoint/2010/main" val="12521367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4638"/>
            <a:ext cx="7772400" cy="1143000"/>
          </a:xfrm>
        </p:spPr>
        <p:style>
          <a:lnRef idx="1">
            <a:schemeClr val="accent3"/>
          </a:lnRef>
          <a:fillRef idx="2">
            <a:schemeClr val="accent3"/>
          </a:fillRef>
          <a:effectRef idx="1">
            <a:schemeClr val="accent3"/>
          </a:effectRef>
          <a:fontRef idx="minor">
            <a:schemeClr val="dk1"/>
          </a:fontRef>
        </p:style>
        <p:txBody>
          <a:bodyPr>
            <a:normAutofit/>
          </a:bodyPr>
          <a:lstStyle/>
          <a:p>
            <a:pPr algn="ctr"/>
            <a:r>
              <a:rPr lang="en-GB" sz="3200" b="1" u="sng"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Sylfaen" pitchFamily="18" charset="0"/>
              </a:rPr>
              <a:t>ԽՆԴՐԻ ԱՐԴԻ ՎԻՃԱԿ</a:t>
            </a:r>
            <a:r>
              <a:rPr lang="ru-RU" sz="3200" b="1" u="sng"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Sylfaen" pitchFamily="18" charset="0"/>
              </a:rPr>
              <a:t>Ը</a:t>
            </a:r>
            <a:endParaRPr lang="ru-RU" sz="3500" b="1" u="sng"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Sylfaen" pitchFamily="18" charset="0"/>
              <a:ea typeface="+mn-ea"/>
              <a:cs typeface="+mn-cs"/>
            </a:endParaRPr>
          </a:p>
        </p:txBody>
      </p:sp>
      <p:pic>
        <p:nvPicPr>
          <p:cNvPr id="2050" name="Picture 2" descr="https://upload.wikimedia.org/wikipedia/commons/thumb/6/67/32-column_periodic_table-a.png/1280px-32-column_periodic_table-a.png?159904399065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916832"/>
            <a:ext cx="8928000" cy="2776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23229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i.ytimg.com/vi/oLlikze7pnM/maxresdefault.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322" b="3266"/>
          <a:stretch/>
        </p:blipFill>
        <p:spPr bwMode="auto">
          <a:xfrm>
            <a:off x="108496" y="970062"/>
            <a:ext cx="8928000" cy="4691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6927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a:extLst>
              <a:ext uri="{FF2B5EF4-FFF2-40B4-BE49-F238E27FC236}">
                <a16:creationId xmlns:a16="http://schemas.microsoft.com/office/drawing/2014/main" xmlns="" id="{6E3C5E2F-6F89-4381-9E6F-31EFF81EB56E}"/>
              </a:ext>
            </a:extLst>
          </p:cNvPr>
          <p:cNvSpPr txBox="1">
            <a:spLocks/>
          </p:cNvSpPr>
          <p:nvPr/>
        </p:nvSpPr>
        <p:spPr>
          <a:xfrm>
            <a:off x="832048" y="260648"/>
            <a:ext cx="7772400" cy="792088"/>
          </a:xfrm>
          <a:prstGeom prst="rect">
            <a:avLst/>
          </a:prstGeom>
        </p:spPr>
        <p:style>
          <a:lnRef idx="1">
            <a:schemeClr val="accent3"/>
          </a:lnRef>
          <a:fillRef idx="2">
            <a:schemeClr val="accent3"/>
          </a:fillRef>
          <a:effectRef idx="1">
            <a:schemeClr val="accent3"/>
          </a:effectRef>
          <a:fontRef idx="minor">
            <a:schemeClr val="dk1"/>
          </a:fontRef>
        </p:style>
        <p:txBody>
          <a:bodyPr bIns="91440" anchor="b" anchorCtr="0">
            <a:noAutofit/>
          </a:bodyPr>
          <a:lstStyle>
            <a:lvl1pPr algn="l" rtl="0" eaLnBrk="1" latinLnBrk="0" hangingPunct="1">
              <a:spcBef>
                <a:spcPct val="0"/>
              </a:spcBef>
              <a:buNone/>
              <a:defRPr kumimoji="0" sz="4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sz="1800" b="1" u="sng"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Sylfaen" pitchFamily="18" charset="0"/>
              </a:rPr>
              <a:t>Searching for the tetraneutron in the photofission reaction of the bismuth nucleus</a:t>
            </a:r>
            <a:endParaRPr lang="hy-AM" sz="1800" b="1" u="sng"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Sylfaen" pitchFamily="18" charset="0"/>
            </a:endParaRPr>
          </a:p>
        </p:txBody>
      </p:sp>
      <p:graphicFrame>
        <p:nvGraphicFramePr>
          <p:cNvPr id="10" name="Table 9">
            <a:extLst>
              <a:ext uri="{FF2B5EF4-FFF2-40B4-BE49-F238E27FC236}">
                <a16:creationId xmlns:a16="http://schemas.microsoft.com/office/drawing/2014/main" xmlns="" id="{4CB08F6B-2B35-4BD7-AFBE-A66A5E32A209}"/>
              </a:ext>
            </a:extLst>
          </p:cNvPr>
          <p:cNvGraphicFramePr>
            <a:graphicFrameLocks noGrp="1"/>
          </p:cNvGraphicFramePr>
          <p:nvPr>
            <p:extLst>
              <p:ext uri="{D42A27DB-BD31-4B8C-83A1-F6EECF244321}">
                <p14:modId xmlns:p14="http://schemas.microsoft.com/office/powerpoint/2010/main" val="2397750410"/>
              </p:ext>
            </p:extLst>
          </p:nvPr>
        </p:nvGraphicFramePr>
        <p:xfrm>
          <a:off x="4800600" y="3284984"/>
          <a:ext cx="4130044" cy="1275588"/>
        </p:xfrm>
        <a:graphic>
          <a:graphicData uri="http://schemas.openxmlformats.org/drawingml/2006/table">
            <a:tbl>
              <a:tblPr firstRow="1" bandRow="1">
                <a:tableStyleId>{5940675A-B579-460E-94D1-54222C63F5DA}</a:tableStyleId>
              </a:tblPr>
              <a:tblGrid>
                <a:gridCol w="4130044">
                  <a:extLst>
                    <a:ext uri="{9D8B030D-6E8A-4147-A177-3AD203B41FA5}">
                      <a16:colId xmlns:a16="http://schemas.microsoft.com/office/drawing/2014/main" xmlns="" val="699232319"/>
                    </a:ext>
                  </a:extLst>
                </a:gridCol>
              </a:tblGrid>
              <a:tr h="4091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i="1" kern="1200" dirty="0" err="1">
                          <a:solidFill>
                            <a:schemeClr val="tx1"/>
                          </a:solidFill>
                          <a:effectLst/>
                          <a:latin typeface="Sylfaen" panose="010A0502050306030303" pitchFamily="18" charset="0"/>
                          <a:ea typeface="+mn-ea"/>
                          <a:cs typeface="+mn-cs"/>
                        </a:rPr>
                        <a:t>Ē</a:t>
                      </a:r>
                      <a:r>
                        <a:rPr lang="en-US" sz="2400" i="1" kern="1200" baseline="-25000" dirty="0" err="1">
                          <a:solidFill>
                            <a:schemeClr val="tx1"/>
                          </a:solidFill>
                          <a:effectLst/>
                          <a:latin typeface="Sylfaen" panose="010A0502050306030303" pitchFamily="18" charset="0"/>
                          <a:ea typeface="+mn-ea"/>
                          <a:cs typeface="+mn-cs"/>
                        </a:rPr>
                        <a:t>e</a:t>
                      </a:r>
                      <a:r>
                        <a:rPr lang="en-US" sz="2400" i="1" kern="1200" baseline="0" dirty="0">
                          <a:solidFill>
                            <a:schemeClr val="tx1"/>
                          </a:solidFill>
                          <a:effectLst/>
                          <a:latin typeface="Sylfaen" panose="010A0502050306030303" pitchFamily="18" charset="0"/>
                          <a:ea typeface="+mn-ea"/>
                          <a:cs typeface="+mn-cs"/>
                        </a:rPr>
                        <a:t> </a:t>
                      </a:r>
                      <a:r>
                        <a:rPr lang="ru-RU" sz="2400" kern="1200" dirty="0">
                          <a:solidFill>
                            <a:schemeClr val="tx1"/>
                          </a:solidFill>
                          <a:effectLst/>
                          <a:latin typeface="Sylfaen" panose="010A0502050306030303" pitchFamily="18" charset="0"/>
                          <a:ea typeface="+mn-ea"/>
                          <a:cs typeface="+mn-cs"/>
                        </a:rPr>
                        <a:t>= </a:t>
                      </a:r>
                      <a:r>
                        <a:rPr lang="en-US" sz="2400" kern="1200" dirty="0">
                          <a:solidFill>
                            <a:schemeClr val="tx1"/>
                          </a:solidFill>
                          <a:effectLst/>
                          <a:latin typeface="Sylfaen" panose="010A0502050306030303" pitchFamily="18" charset="0"/>
                          <a:ea typeface="+mn-ea"/>
                          <a:cs typeface="+mn-cs"/>
                        </a:rPr>
                        <a:t>30 </a:t>
                      </a:r>
                      <a:r>
                        <a:rPr kumimoji="0" lang="en-US" sz="2400" kern="1200" dirty="0">
                          <a:solidFill>
                            <a:schemeClr val="tx1"/>
                          </a:solidFill>
                          <a:effectLst/>
                          <a:latin typeface="Sylfaen" panose="010A0502050306030303" pitchFamily="18" charset="0"/>
                          <a:ea typeface="+mn-ea"/>
                          <a:cs typeface="+mn-cs"/>
                        </a:rPr>
                        <a:t>MeV</a:t>
                      </a:r>
                    </a:p>
                  </a:txBody>
                  <a:tcPr anchor="ctr"/>
                </a:tc>
                <a:extLst>
                  <a:ext uri="{0D108BD9-81ED-4DB2-BD59-A6C34878D82A}">
                    <a16:rowId xmlns:a16="http://schemas.microsoft.com/office/drawing/2014/main" xmlns="" val="936863349"/>
                  </a:ext>
                </a:extLst>
              </a:tr>
              <a:tr h="81838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2400" dirty="0">
                          <a:latin typeface="Sylfaen" panose="010A0502050306030303" pitchFamily="18" charset="0"/>
                        </a:rPr>
                        <a:t>σ</a:t>
                      </a:r>
                      <a:r>
                        <a:rPr lang="en-US" sz="2400" dirty="0">
                          <a:latin typeface="Sylfaen" panose="010A0502050306030303" pitchFamily="18" charset="0"/>
                        </a:rPr>
                        <a:t>(</a:t>
                      </a:r>
                      <a:r>
                        <a:rPr lang="en-US" sz="2400" i="1" kern="1200" dirty="0" err="1">
                          <a:solidFill>
                            <a:schemeClr val="tx1"/>
                          </a:solidFill>
                          <a:effectLst/>
                          <a:latin typeface="Sylfaen" panose="010A0502050306030303" pitchFamily="18" charset="0"/>
                          <a:ea typeface="+mn-ea"/>
                          <a:cs typeface="+mn-cs"/>
                        </a:rPr>
                        <a:t>Ē</a:t>
                      </a:r>
                      <a:r>
                        <a:rPr lang="en-US" sz="2400" i="1" kern="1200" baseline="-25000" dirty="0" err="1">
                          <a:solidFill>
                            <a:schemeClr val="tx1"/>
                          </a:solidFill>
                          <a:effectLst/>
                          <a:latin typeface="Sylfaen" panose="010A0502050306030303" pitchFamily="18" charset="0"/>
                          <a:ea typeface="+mn-ea"/>
                          <a:cs typeface="+mn-cs"/>
                        </a:rPr>
                        <a:t>e</a:t>
                      </a:r>
                      <a:r>
                        <a:rPr lang="en-US" sz="2400" dirty="0">
                          <a:latin typeface="Sylfaen" panose="010A0502050306030303" pitchFamily="18" charset="0"/>
                        </a:rPr>
                        <a:t> ) = 0.7 </a:t>
                      </a:r>
                      <a:r>
                        <a:rPr kumimoji="0" lang="en-US" sz="2400" kern="1200" dirty="0">
                          <a:solidFill>
                            <a:schemeClr val="tx1"/>
                          </a:solidFill>
                          <a:effectLst/>
                          <a:latin typeface="Sylfaen" panose="010A0502050306030303" pitchFamily="18" charset="0"/>
                          <a:ea typeface="+mn-ea"/>
                          <a:cs typeface="+mn-cs"/>
                        </a:rPr>
                        <a:t>MeV</a:t>
                      </a:r>
                    </a:p>
                  </a:txBody>
                  <a:tcPr anchor="ctr"/>
                </a:tc>
                <a:extLst>
                  <a:ext uri="{0D108BD9-81ED-4DB2-BD59-A6C34878D82A}">
                    <a16:rowId xmlns:a16="http://schemas.microsoft.com/office/drawing/2014/main" xmlns="" val="1943370416"/>
                  </a:ext>
                </a:extLst>
              </a:tr>
            </a:tbl>
          </a:graphicData>
        </a:graphic>
      </p:graphicFrame>
      <p:pic>
        <p:nvPicPr>
          <p:cNvPr id="11" name="Picture 10">
            <a:extLst>
              <a:ext uri="{FF2B5EF4-FFF2-40B4-BE49-F238E27FC236}">
                <a16:creationId xmlns:a16="http://schemas.microsoft.com/office/drawing/2014/main" xmlns="" id="{6486A14E-C500-43F5-8705-A590AEB7D8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1196752"/>
            <a:ext cx="3982229" cy="5303520"/>
          </a:xfrm>
          <a:prstGeom prst="rect">
            <a:avLst/>
          </a:prstGeom>
        </p:spPr>
      </p:pic>
      <p:graphicFrame>
        <p:nvGraphicFramePr>
          <p:cNvPr id="12" name="Table 11">
            <a:extLst>
              <a:ext uri="{FF2B5EF4-FFF2-40B4-BE49-F238E27FC236}">
                <a16:creationId xmlns:a16="http://schemas.microsoft.com/office/drawing/2014/main" xmlns="" id="{A25DA1DF-760C-4979-AC68-CE12AA493F82}"/>
              </a:ext>
            </a:extLst>
          </p:cNvPr>
          <p:cNvGraphicFramePr>
            <a:graphicFrameLocks noGrp="1"/>
          </p:cNvGraphicFramePr>
          <p:nvPr>
            <p:extLst>
              <p:ext uri="{D42A27DB-BD31-4B8C-83A1-F6EECF244321}">
                <p14:modId xmlns:p14="http://schemas.microsoft.com/office/powerpoint/2010/main" val="552454301"/>
              </p:ext>
            </p:extLst>
          </p:nvPr>
        </p:nvGraphicFramePr>
        <p:xfrm>
          <a:off x="4800600" y="1916832"/>
          <a:ext cx="4155593" cy="1177280"/>
        </p:xfrm>
        <a:graphic>
          <a:graphicData uri="http://schemas.openxmlformats.org/drawingml/2006/table">
            <a:tbl>
              <a:tblPr firstRow="1" bandRow="1">
                <a:tableStyleId>{5940675A-B579-460E-94D1-54222C63F5DA}</a:tableStyleId>
              </a:tblPr>
              <a:tblGrid>
                <a:gridCol w="4155593">
                  <a:extLst>
                    <a:ext uri="{9D8B030D-6E8A-4147-A177-3AD203B41FA5}">
                      <a16:colId xmlns:a16="http://schemas.microsoft.com/office/drawing/2014/main" xmlns="" val="3194107773"/>
                    </a:ext>
                  </a:extLst>
                </a:gridCol>
              </a:tblGrid>
              <a:tr h="3600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i="1" kern="1200" dirty="0" err="1">
                          <a:solidFill>
                            <a:schemeClr val="tx1"/>
                          </a:solidFill>
                          <a:effectLst/>
                          <a:latin typeface="Sylfaen" panose="010A0502050306030303" pitchFamily="18" charset="0"/>
                          <a:ea typeface="+mn-ea"/>
                          <a:cs typeface="+mn-cs"/>
                        </a:rPr>
                        <a:t>Ē</a:t>
                      </a:r>
                      <a:r>
                        <a:rPr lang="en-US" sz="2400" i="1" kern="1200" baseline="-25000" dirty="0" err="1">
                          <a:solidFill>
                            <a:schemeClr val="tx1"/>
                          </a:solidFill>
                          <a:effectLst/>
                          <a:latin typeface="Sylfaen" panose="010A0502050306030303" pitchFamily="18" charset="0"/>
                          <a:ea typeface="+mn-ea"/>
                          <a:cs typeface="+mn-cs"/>
                        </a:rPr>
                        <a:t>e</a:t>
                      </a:r>
                      <a:r>
                        <a:rPr lang="en-US" sz="2400" i="1" kern="1200" baseline="0" dirty="0">
                          <a:solidFill>
                            <a:schemeClr val="tx1"/>
                          </a:solidFill>
                          <a:effectLst/>
                          <a:latin typeface="Sylfaen" panose="010A0502050306030303" pitchFamily="18" charset="0"/>
                          <a:ea typeface="+mn-ea"/>
                          <a:cs typeface="+mn-cs"/>
                        </a:rPr>
                        <a:t> </a:t>
                      </a:r>
                      <a:r>
                        <a:rPr lang="ru-RU" sz="2400" kern="1200" dirty="0">
                          <a:solidFill>
                            <a:schemeClr val="tx1"/>
                          </a:solidFill>
                          <a:effectLst/>
                          <a:latin typeface="Sylfaen" panose="010A0502050306030303" pitchFamily="18" charset="0"/>
                          <a:ea typeface="+mn-ea"/>
                          <a:cs typeface="+mn-cs"/>
                        </a:rPr>
                        <a:t>= 28 </a:t>
                      </a:r>
                      <a:r>
                        <a:rPr kumimoji="0" lang="en-US" sz="2400" kern="1200" dirty="0">
                          <a:solidFill>
                            <a:schemeClr val="tx1"/>
                          </a:solidFill>
                          <a:effectLst/>
                          <a:latin typeface="Sylfaen" panose="010A0502050306030303" pitchFamily="18" charset="0"/>
                          <a:ea typeface="+mn-ea"/>
                          <a:cs typeface="+mn-cs"/>
                        </a:rPr>
                        <a:t>MeV</a:t>
                      </a:r>
                    </a:p>
                  </a:txBody>
                  <a:tcPr anchor="ctr"/>
                </a:tc>
                <a:extLst>
                  <a:ext uri="{0D108BD9-81ED-4DB2-BD59-A6C34878D82A}">
                    <a16:rowId xmlns:a16="http://schemas.microsoft.com/office/drawing/2014/main" xmlns="" val="936863349"/>
                  </a:ext>
                </a:extLst>
              </a:tr>
              <a:tr h="7200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2400" dirty="0">
                          <a:latin typeface="Sylfaen" panose="010A0502050306030303" pitchFamily="18" charset="0"/>
                        </a:rPr>
                        <a:t>σ</a:t>
                      </a:r>
                      <a:r>
                        <a:rPr lang="en-US" sz="2400" dirty="0">
                          <a:latin typeface="Sylfaen" panose="010A0502050306030303" pitchFamily="18" charset="0"/>
                        </a:rPr>
                        <a:t>(</a:t>
                      </a:r>
                      <a:r>
                        <a:rPr lang="en-US" sz="2400" i="1" kern="1200" dirty="0" err="1">
                          <a:solidFill>
                            <a:schemeClr val="tx1"/>
                          </a:solidFill>
                          <a:effectLst/>
                          <a:latin typeface="Sylfaen" panose="010A0502050306030303" pitchFamily="18" charset="0"/>
                          <a:ea typeface="+mn-ea"/>
                          <a:cs typeface="+mn-cs"/>
                        </a:rPr>
                        <a:t>Ē</a:t>
                      </a:r>
                      <a:r>
                        <a:rPr lang="en-US" sz="2400" i="1" kern="1200" baseline="-25000" dirty="0" err="1">
                          <a:solidFill>
                            <a:schemeClr val="tx1"/>
                          </a:solidFill>
                          <a:effectLst/>
                          <a:latin typeface="Sylfaen" panose="010A0502050306030303" pitchFamily="18" charset="0"/>
                          <a:ea typeface="+mn-ea"/>
                          <a:cs typeface="+mn-cs"/>
                        </a:rPr>
                        <a:t>e</a:t>
                      </a:r>
                      <a:r>
                        <a:rPr lang="en-US" sz="2400" dirty="0">
                          <a:latin typeface="Sylfaen" panose="010A0502050306030303" pitchFamily="18" charset="0"/>
                        </a:rPr>
                        <a:t> ) = 0.7 </a:t>
                      </a:r>
                      <a:r>
                        <a:rPr kumimoji="0" lang="en-US" sz="2400" kern="1200" dirty="0">
                          <a:solidFill>
                            <a:schemeClr val="tx1"/>
                          </a:solidFill>
                          <a:effectLst/>
                          <a:latin typeface="Sylfaen" panose="010A0502050306030303" pitchFamily="18" charset="0"/>
                          <a:ea typeface="+mn-ea"/>
                          <a:cs typeface="+mn-cs"/>
                        </a:rPr>
                        <a:t>MeV</a:t>
                      </a:r>
                    </a:p>
                  </a:txBody>
                  <a:tcPr anchor="ctr"/>
                </a:tc>
                <a:extLst>
                  <a:ext uri="{0D108BD9-81ED-4DB2-BD59-A6C34878D82A}">
                    <a16:rowId xmlns:a16="http://schemas.microsoft.com/office/drawing/2014/main" xmlns="" val="1943370416"/>
                  </a:ext>
                </a:extLst>
              </a:tr>
            </a:tbl>
          </a:graphicData>
        </a:graphic>
      </p:graphicFrame>
      <p:graphicFrame>
        <p:nvGraphicFramePr>
          <p:cNvPr id="8" name="Table 11">
            <a:extLst>
              <a:ext uri="{FF2B5EF4-FFF2-40B4-BE49-F238E27FC236}">
                <a16:creationId xmlns:a16="http://schemas.microsoft.com/office/drawing/2014/main" xmlns="" id="{A25DA1DF-760C-4979-AC68-CE12AA493F82}"/>
              </a:ext>
            </a:extLst>
          </p:cNvPr>
          <p:cNvGraphicFramePr>
            <a:graphicFrameLocks noGrp="1"/>
          </p:cNvGraphicFramePr>
          <p:nvPr>
            <p:extLst>
              <p:ext uri="{D42A27DB-BD31-4B8C-83A1-F6EECF244321}">
                <p14:modId xmlns:p14="http://schemas.microsoft.com/office/powerpoint/2010/main" val="2940939705"/>
              </p:ext>
            </p:extLst>
          </p:nvPr>
        </p:nvGraphicFramePr>
        <p:xfrm>
          <a:off x="4800600" y="4797152"/>
          <a:ext cx="4155593" cy="1177280"/>
        </p:xfrm>
        <a:graphic>
          <a:graphicData uri="http://schemas.openxmlformats.org/drawingml/2006/table">
            <a:tbl>
              <a:tblPr firstRow="1" bandRow="1">
                <a:tableStyleId>{5940675A-B579-460E-94D1-54222C63F5DA}</a:tableStyleId>
              </a:tblPr>
              <a:tblGrid>
                <a:gridCol w="4155593">
                  <a:extLst>
                    <a:ext uri="{9D8B030D-6E8A-4147-A177-3AD203B41FA5}">
                      <a16:colId xmlns:a16="http://schemas.microsoft.com/office/drawing/2014/main" xmlns="" val="3194107773"/>
                    </a:ext>
                  </a:extLst>
                </a:gridCol>
              </a:tblGrid>
              <a:tr h="3600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i="1" kern="1200" dirty="0" err="1">
                          <a:solidFill>
                            <a:schemeClr val="tx1"/>
                          </a:solidFill>
                          <a:effectLst/>
                          <a:latin typeface="Sylfaen" panose="010A0502050306030303" pitchFamily="18" charset="0"/>
                          <a:ea typeface="+mn-ea"/>
                          <a:cs typeface="+mn-cs"/>
                        </a:rPr>
                        <a:t>Ē</a:t>
                      </a:r>
                      <a:r>
                        <a:rPr lang="en-US" sz="2400" i="1" kern="1200" baseline="-25000" dirty="0" err="1">
                          <a:solidFill>
                            <a:schemeClr val="tx1"/>
                          </a:solidFill>
                          <a:effectLst/>
                          <a:latin typeface="Sylfaen" panose="010A0502050306030303" pitchFamily="18" charset="0"/>
                          <a:ea typeface="+mn-ea"/>
                          <a:cs typeface="+mn-cs"/>
                        </a:rPr>
                        <a:t>e</a:t>
                      </a:r>
                      <a:r>
                        <a:rPr lang="en-US" sz="2400" i="1" kern="1200" baseline="0" dirty="0">
                          <a:solidFill>
                            <a:schemeClr val="tx1"/>
                          </a:solidFill>
                          <a:effectLst/>
                          <a:latin typeface="Sylfaen" panose="010A0502050306030303" pitchFamily="18" charset="0"/>
                          <a:ea typeface="+mn-ea"/>
                          <a:cs typeface="+mn-cs"/>
                        </a:rPr>
                        <a:t> </a:t>
                      </a:r>
                      <a:r>
                        <a:rPr lang="ru-RU" sz="2400" kern="1200" dirty="0">
                          <a:solidFill>
                            <a:schemeClr val="tx1"/>
                          </a:solidFill>
                          <a:effectLst/>
                          <a:latin typeface="Sylfaen" panose="010A0502050306030303" pitchFamily="18" charset="0"/>
                          <a:ea typeface="+mn-ea"/>
                          <a:cs typeface="+mn-cs"/>
                        </a:rPr>
                        <a:t>= 29,5 </a:t>
                      </a:r>
                      <a:r>
                        <a:rPr kumimoji="0" lang="en-US" sz="2400" kern="1200" dirty="0">
                          <a:solidFill>
                            <a:schemeClr val="tx1"/>
                          </a:solidFill>
                          <a:effectLst/>
                          <a:latin typeface="Sylfaen" panose="010A0502050306030303" pitchFamily="18" charset="0"/>
                          <a:ea typeface="+mn-ea"/>
                          <a:cs typeface="+mn-cs"/>
                        </a:rPr>
                        <a:t>MeV</a:t>
                      </a:r>
                    </a:p>
                  </a:txBody>
                  <a:tcPr anchor="ctr"/>
                </a:tc>
                <a:extLst>
                  <a:ext uri="{0D108BD9-81ED-4DB2-BD59-A6C34878D82A}">
                    <a16:rowId xmlns:a16="http://schemas.microsoft.com/office/drawing/2014/main" xmlns="" val="936863349"/>
                  </a:ext>
                </a:extLst>
              </a:tr>
              <a:tr h="7200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2400" dirty="0">
                          <a:latin typeface="Sylfaen" panose="010A0502050306030303" pitchFamily="18" charset="0"/>
                        </a:rPr>
                        <a:t>σ</a:t>
                      </a:r>
                      <a:r>
                        <a:rPr lang="en-US" sz="2400" dirty="0">
                          <a:latin typeface="Sylfaen" panose="010A0502050306030303" pitchFamily="18" charset="0"/>
                        </a:rPr>
                        <a:t>(</a:t>
                      </a:r>
                      <a:r>
                        <a:rPr lang="en-US" sz="2400" i="1" kern="1200" dirty="0" err="1">
                          <a:solidFill>
                            <a:schemeClr val="tx1"/>
                          </a:solidFill>
                          <a:effectLst/>
                          <a:latin typeface="Sylfaen" panose="010A0502050306030303" pitchFamily="18" charset="0"/>
                          <a:ea typeface="+mn-ea"/>
                          <a:cs typeface="+mn-cs"/>
                        </a:rPr>
                        <a:t>Ē</a:t>
                      </a:r>
                      <a:r>
                        <a:rPr lang="en-US" sz="2400" i="1" kern="1200" baseline="-25000" dirty="0" err="1">
                          <a:solidFill>
                            <a:schemeClr val="tx1"/>
                          </a:solidFill>
                          <a:effectLst/>
                          <a:latin typeface="Sylfaen" panose="010A0502050306030303" pitchFamily="18" charset="0"/>
                          <a:ea typeface="+mn-ea"/>
                          <a:cs typeface="+mn-cs"/>
                        </a:rPr>
                        <a:t>e</a:t>
                      </a:r>
                      <a:r>
                        <a:rPr lang="en-US" sz="2400" dirty="0">
                          <a:latin typeface="Sylfaen" panose="010A0502050306030303" pitchFamily="18" charset="0"/>
                        </a:rPr>
                        <a:t> ) = 0.7 </a:t>
                      </a:r>
                      <a:r>
                        <a:rPr kumimoji="0" lang="en-US" sz="2400" kern="1200" dirty="0">
                          <a:solidFill>
                            <a:schemeClr val="tx1"/>
                          </a:solidFill>
                          <a:effectLst/>
                          <a:latin typeface="Sylfaen" panose="010A0502050306030303" pitchFamily="18" charset="0"/>
                          <a:ea typeface="+mn-ea"/>
                          <a:cs typeface="+mn-cs"/>
                        </a:rPr>
                        <a:t>MeV</a:t>
                      </a:r>
                    </a:p>
                  </a:txBody>
                  <a:tcPr anchor="ctr"/>
                </a:tc>
                <a:extLst>
                  <a:ext uri="{0D108BD9-81ED-4DB2-BD59-A6C34878D82A}">
                    <a16:rowId xmlns:a16="http://schemas.microsoft.com/office/drawing/2014/main" xmlns="" val="1943370416"/>
                  </a:ext>
                </a:extLst>
              </a:tr>
            </a:tbl>
          </a:graphicData>
        </a:graphic>
      </p:graphicFrame>
    </p:spTree>
    <p:extLst>
      <p:ext uri="{BB962C8B-B14F-4D97-AF65-F5344CB8AC3E}">
        <p14:creationId xmlns:p14="http://schemas.microsoft.com/office/powerpoint/2010/main" val="26418527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a:extLst>
              <a:ext uri="{FF2B5EF4-FFF2-40B4-BE49-F238E27FC236}">
                <a16:creationId xmlns:a16="http://schemas.microsoft.com/office/drawing/2014/main" xmlns="" id="{6E3C5E2F-6F89-4381-9E6F-31EFF81EB56E}"/>
              </a:ext>
            </a:extLst>
          </p:cNvPr>
          <p:cNvSpPr txBox="1">
            <a:spLocks/>
          </p:cNvSpPr>
          <p:nvPr/>
        </p:nvSpPr>
        <p:spPr>
          <a:xfrm>
            <a:off x="914400" y="202630"/>
            <a:ext cx="7772400" cy="634082"/>
          </a:xfrm>
          <a:prstGeom prst="rect">
            <a:avLst/>
          </a:prstGeom>
        </p:spPr>
        <p:style>
          <a:lnRef idx="1">
            <a:schemeClr val="accent3"/>
          </a:lnRef>
          <a:fillRef idx="2">
            <a:schemeClr val="accent3"/>
          </a:fillRef>
          <a:effectRef idx="1">
            <a:schemeClr val="accent3"/>
          </a:effectRef>
          <a:fontRef idx="minor">
            <a:schemeClr val="dk1"/>
          </a:fontRef>
        </p:style>
        <p:txBody>
          <a:bodyPr bIns="91440" anchor="b" anchorCtr="0">
            <a:normAutofit fontScale="92500" lnSpcReduction="20000"/>
          </a:bodyPr>
          <a:lstStyle>
            <a:lvl1pPr algn="l" rtl="0" eaLnBrk="1" latinLnBrk="0" hangingPunct="1">
              <a:spcBef>
                <a:spcPct val="0"/>
              </a:spcBef>
              <a:buNone/>
              <a:defRPr kumimoji="0" sz="4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sz="2000" b="1" u="sng"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Sylfaen" pitchFamily="18" charset="0"/>
              </a:rPr>
              <a:t>Searching for the tetraneutron in the photofission reaction of the bismuth nucleus</a:t>
            </a:r>
            <a:endParaRPr lang="hy-AM" sz="2000" b="1" u="sng"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Sylfaen" pitchFamily="18" charset="0"/>
            </a:endParaRPr>
          </a:p>
        </p:txBody>
      </p:sp>
      <p:pic>
        <p:nvPicPr>
          <p:cNvPr id="7" name="Picture 6" descr="G:\Y\Hodvacner\Seminar tetraneutron\IMG20230503133118 - Copy (3).jpg">
            <a:extLst>
              <a:ext uri="{FF2B5EF4-FFF2-40B4-BE49-F238E27FC236}">
                <a16:creationId xmlns:a16="http://schemas.microsoft.com/office/drawing/2014/main" xmlns="" id="{741AD020-8EE6-4BAD-B2B1-39F6B89BF5FB}"/>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4410" l="4956" r="100000">
                        <a14:backgroundMark x1="28844" y1="89130" x2="37823" y2="85342"/>
                        <a14:backgroundMark x1="28039" y1="84161" x2="28844" y2="83727"/>
                      </a14:backgroundRemoval>
                    </a14:imgEffect>
                  </a14:imgLayer>
                </a14:imgProps>
              </a:ext>
              <a:ext uri="{28A0092B-C50C-407E-A947-70E740481C1C}">
                <a14:useLocalDpi xmlns:a14="http://schemas.microsoft.com/office/drawing/2010/main" val="0"/>
              </a:ext>
            </a:extLst>
          </a:blip>
          <a:srcRect/>
          <a:stretch>
            <a:fillRect/>
          </a:stretch>
        </p:blipFill>
        <p:spPr bwMode="auto">
          <a:xfrm>
            <a:off x="3869749" y="646388"/>
            <a:ext cx="3622057" cy="2468880"/>
          </a:xfrm>
          <a:prstGeom prst="rect">
            <a:avLst/>
          </a:prstGeom>
          <a:noFill/>
          <a:ln>
            <a:noFill/>
          </a:ln>
        </p:spPr>
      </p:pic>
      <p:cxnSp>
        <p:nvCxnSpPr>
          <p:cNvPr id="8" name="Straight Arrow Connector 7">
            <a:extLst>
              <a:ext uri="{FF2B5EF4-FFF2-40B4-BE49-F238E27FC236}">
                <a16:creationId xmlns:a16="http://schemas.microsoft.com/office/drawing/2014/main" xmlns="" id="{3E62CEDA-8001-48E6-BFAD-874ED5ECFC3D}"/>
              </a:ext>
            </a:extLst>
          </p:cNvPr>
          <p:cNvCxnSpPr/>
          <p:nvPr/>
        </p:nvCxnSpPr>
        <p:spPr>
          <a:xfrm flipV="1">
            <a:off x="1088156" y="1904296"/>
            <a:ext cx="2618509" cy="13855"/>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xmlns="" id="{559D958C-FC0E-4600-8F63-6EC98BC2C4D8}"/>
              </a:ext>
            </a:extLst>
          </p:cNvPr>
          <p:cNvSpPr txBox="1"/>
          <p:nvPr/>
        </p:nvSpPr>
        <p:spPr>
          <a:xfrm flipH="1">
            <a:off x="2483768" y="1889835"/>
            <a:ext cx="489758" cy="861774"/>
          </a:xfrm>
          <a:prstGeom prst="rect">
            <a:avLst/>
          </a:prstGeom>
          <a:noFill/>
        </p:spPr>
        <p:txBody>
          <a:bodyPr wrap="square" rtlCol="0">
            <a:spAutoFit/>
          </a:bodyPr>
          <a:lstStyle/>
          <a:p>
            <a:r>
              <a:rPr lang="en-US" sz="3200" dirty="0">
                <a:latin typeface="Sylfaen" panose="010A0502050306030303" pitchFamily="18" charset="0"/>
              </a:rPr>
              <a:t>e</a:t>
            </a:r>
          </a:p>
          <a:p>
            <a:endParaRPr lang="en-US" dirty="0"/>
          </a:p>
        </p:txBody>
      </p:sp>
      <p:pic>
        <p:nvPicPr>
          <p:cNvPr id="14" name="Рисунок 3" descr="E:\ANSL 2022\Article 8 tetraneutron\Для Известии\A.Y. Aleksanyan, S.M. Amirkhanyan et al\fig_1_new.JPG">
            <a:extLst>
              <a:ext uri="{FF2B5EF4-FFF2-40B4-BE49-F238E27FC236}">
                <a16:creationId xmlns:a16="http://schemas.microsoft.com/office/drawing/2014/main" xmlns="" id="{DE2FE941-C996-4E3A-A6CD-C800DF4A7FE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356" t="10960" r="12297" b="4955"/>
          <a:stretch/>
        </p:blipFill>
        <p:spPr bwMode="auto">
          <a:xfrm>
            <a:off x="539552" y="3284984"/>
            <a:ext cx="3708000" cy="2648575"/>
          </a:xfrm>
          <a:prstGeom prst="rect">
            <a:avLst/>
          </a:prstGeom>
          <a:noFill/>
          <a:ln>
            <a:noFill/>
          </a:ln>
          <a:extLst>
            <a:ext uri="{53640926-AAD7-44D8-BBD7-CCE9431645EC}">
              <a14:shadowObscured xmlns:a14="http://schemas.microsoft.com/office/drawing/2010/main"/>
            </a:ext>
          </a:extLst>
        </p:spPr>
      </p:pic>
      <p:sp>
        <p:nvSpPr>
          <p:cNvPr id="15" name="TextBox 14">
            <a:extLst>
              <a:ext uri="{FF2B5EF4-FFF2-40B4-BE49-F238E27FC236}">
                <a16:creationId xmlns:a16="http://schemas.microsoft.com/office/drawing/2014/main" xmlns="" id="{7316CEC1-95AE-4091-AE85-E901426498DC}"/>
              </a:ext>
            </a:extLst>
          </p:cNvPr>
          <p:cNvSpPr txBox="1"/>
          <p:nvPr/>
        </p:nvSpPr>
        <p:spPr>
          <a:xfrm flipH="1">
            <a:off x="2611534" y="2823319"/>
            <a:ext cx="2022711" cy="461665"/>
          </a:xfrm>
          <a:prstGeom prst="rect">
            <a:avLst/>
          </a:prstGeom>
          <a:noFill/>
        </p:spPr>
        <p:txBody>
          <a:bodyPr wrap="square" rtlCol="0">
            <a:spAutoFit/>
          </a:bodyPr>
          <a:lstStyle/>
          <a:p>
            <a:r>
              <a:rPr lang="en-US" sz="2400" baseline="30000" dirty="0">
                <a:latin typeface="Sylfaen" panose="010A0502050306030303" pitchFamily="18" charset="0"/>
              </a:rPr>
              <a:t>65</a:t>
            </a:r>
            <a:r>
              <a:rPr lang="en-US" sz="2400" dirty="0">
                <a:latin typeface="Sylfaen" panose="010A0502050306030303" pitchFamily="18" charset="0"/>
              </a:rPr>
              <a:t>Cu</a:t>
            </a:r>
            <a:r>
              <a:rPr lang="ru-RU" sz="2400" dirty="0">
                <a:latin typeface="Sylfaen" panose="010A0502050306030303" pitchFamily="18" charset="0"/>
              </a:rPr>
              <a:t>(γ, </a:t>
            </a:r>
            <a:r>
              <a:rPr lang="en-US" sz="2400" dirty="0">
                <a:latin typeface="Sylfaen" panose="010A0502050306030303" pitchFamily="18" charset="0"/>
              </a:rPr>
              <a:t>n</a:t>
            </a:r>
            <a:r>
              <a:rPr lang="ru-RU" sz="2400" dirty="0">
                <a:latin typeface="Sylfaen" panose="010A0502050306030303" pitchFamily="18" charset="0"/>
              </a:rPr>
              <a:t>)</a:t>
            </a:r>
            <a:r>
              <a:rPr lang="en-US" sz="2400" baseline="30000" dirty="0">
                <a:latin typeface="Sylfaen" panose="010A0502050306030303" pitchFamily="18" charset="0"/>
              </a:rPr>
              <a:t>64</a:t>
            </a:r>
            <a:r>
              <a:rPr lang="en-US" sz="2400" dirty="0">
                <a:latin typeface="Sylfaen" panose="010A0502050306030303" pitchFamily="18" charset="0"/>
              </a:rPr>
              <a:t>Cu </a:t>
            </a:r>
          </a:p>
        </p:txBody>
      </p:sp>
      <p:sp>
        <p:nvSpPr>
          <p:cNvPr id="2" name="Arrow: Right 1">
            <a:extLst>
              <a:ext uri="{FF2B5EF4-FFF2-40B4-BE49-F238E27FC236}">
                <a16:creationId xmlns:a16="http://schemas.microsoft.com/office/drawing/2014/main" xmlns="" id="{AA8E5D84-9D01-4DA3-968F-D9501EEFADA4}"/>
              </a:ext>
            </a:extLst>
          </p:cNvPr>
          <p:cNvSpPr/>
          <p:nvPr/>
        </p:nvSpPr>
        <p:spPr>
          <a:xfrm>
            <a:off x="1043608" y="1700808"/>
            <a:ext cx="2736304" cy="360040"/>
          </a:xfrm>
          <a:prstGeom prst="rightArrow">
            <a:avLst>
              <a:gd name="adj1" fmla="val 50000"/>
              <a:gd name="adj2" fmla="val 116138"/>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TextBox 15">
            <a:extLst>
              <a:ext uri="{FF2B5EF4-FFF2-40B4-BE49-F238E27FC236}">
                <a16:creationId xmlns:a16="http://schemas.microsoft.com/office/drawing/2014/main" xmlns="" id="{57FCF0DC-A92F-4B94-AC2C-4B6FB65FDED9}"/>
              </a:ext>
            </a:extLst>
          </p:cNvPr>
          <p:cNvSpPr txBox="1"/>
          <p:nvPr/>
        </p:nvSpPr>
        <p:spPr>
          <a:xfrm>
            <a:off x="4499992" y="2852936"/>
            <a:ext cx="3010574" cy="369332"/>
          </a:xfrm>
          <a:prstGeom prst="rect">
            <a:avLst/>
          </a:prstGeom>
          <a:noFill/>
        </p:spPr>
        <p:txBody>
          <a:bodyPr wrap="square" rtlCol="0">
            <a:spAutoFit/>
          </a:bodyPr>
          <a:lstStyle/>
          <a:p>
            <a:r>
              <a:rPr lang="en-US" dirty="0">
                <a:latin typeface="Sylfaen" panose="010A0502050306030303" pitchFamily="18" charset="0"/>
              </a:rPr>
              <a:t>- </a:t>
            </a:r>
            <a:r>
              <a:rPr lang="en-GB" dirty="0">
                <a:latin typeface="Sylfaen" panose="010A0502050306030303" pitchFamily="18" charset="0"/>
              </a:rPr>
              <a:t>monitor reaction</a:t>
            </a:r>
            <a:endParaRPr lang="hy-AM" dirty="0">
              <a:latin typeface="Sylfaen" panose="010A0502050306030303" pitchFamily="18" charset="0"/>
            </a:endParaRPr>
          </a:p>
        </p:txBody>
      </p:sp>
      <p:sp>
        <p:nvSpPr>
          <p:cNvPr id="11" name="TextBox 10"/>
          <p:cNvSpPr txBox="1"/>
          <p:nvPr/>
        </p:nvSpPr>
        <p:spPr>
          <a:xfrm>
            <a:off x="4634245" y="908720"/>
            <a:ext cx="4533210" cy="369332"/>
          </a:xfrm>
          <a:prstGeom prst="rect">
            <a:avLst/>
          </a:prstGeom>
          <a:noFill/>
        </p:spPr>
        <p:txBody>
          <a:bodyPr wrap="square" rtlCol="0">
            <a:spAutoFit/>
          </a:bodyPr>
          <a:lstStyle/>
          <a:p>
            <a:r>
              <a:rPr lang="en-US" b="1" dirty="0">
                <a:solidFill>
                  <a:srgbClr val="00B050"/>
                </a:solidFill>
                <a:latin typeface="Sylfaen" panose="010A0502050306030303" pitchFamily="18" charset="0"/>
              </a:rPr>
              <a:t>W       Al</a:t>
            </a:r>
            <a:r>
              <a:rPr lang="ru-RU" b="1" dirty="0">
                <a:solidFill>
                  <a:srgbClr val="00B050"/>
                </a:solidFill>
                <a:latin typeface="Sylfaen" panose="010A0502050306030303" pitchFamily="18" charset="0"/>
              </a:rPr>
              <a:t>     </a:t>
            </a:r>
            <a:r>
              <a:rPr lang="en-US" b="1" dirty="0">
                <a:solidFill>
                  <a:srgbClr val="00B050"/>
                </a:solidFill>
                <a:latin typeface="Sylfaen" panose="010A0502050306030303" pitchFamily="18" charset="0"/>
              </a:rPr>
              <a:t>    Cu     Bi</a:t>
            </a:r>
            <a:r>
              <a:rPr lang="en-US" b="1" baseline="-25000" dirty="0">
                <a:solidFill>
                  <a:srgbClr val="00B050"/>
                </a:solidFill>
                <a:latin typeface="Sylfaen" panose="010A0502050306030303" pitchFamily="18" charset="0"/>
              </a:rPr>
              <a:t>4</a:t>
            </a:r>
            <a:r>
              <a:rPr lang="en-US" b="1" dirty="0">
                <a:solidFill>
                  <a:srgbClr val="00B050"/>
                </a:solidFill>
                <a:latin typeface="Sylfaen" panose="010A0502050306030303" pitchFamily="18" charset="0"/>
              </a:rPr>
              <a:t>Ge</a:t>
            </a:r>
            <a:r>
              <a:rPr lang="en-US" b="1" baseline="-25000" dirty="0">
                <a:solidFill>
                  <a:srgbClr val="00B050"/>
                </a:solidFill>
                <a:latin typeface="Sylfaen" panose="010A0502050306030303" pitchFamily="18" charset="0"/>
              </a:rPr>
              <a:t>3</a:t>
            </a:r>
            <a:r>
              <a:rPr lang="en-US" b="1" dirty="0">
                <a:solidFill>
                  <a:srgbClr val="00B050"/>
                </a:solidFill>
                <a:latin typeface="Sylfaen" panose="010A0502050306030303" pitchFamily="18" charset="0"/>
              </a:rPr>
              <a:t>O</a:t>
            </a:r>
            <a:r>
              <a:rPr lang="en-US" b="1" baseline="-25000" dirty="0">
                <a:solidFill>
                  <a:srgbClr val="00B050"/>
                </a:solidFill>
                <a:latin typeface="Sylfaen" panose="010A0502050306030303" pitchFamily="18" charset="0"/>
              </a:rPr>
              <a:t>12</a:t>
            </a:r>
            <a:endParaRPr lang="en-US" b="1" dirty="0">
              <a:solidFill>
                <a:srgbClr val="00B050"/>
              </a:solidFill>
              <a:latin typeface="Sylfaen" panose="010A0502050306030303" pitchFamily="18" charset="0"/>
            </a:endParaRPr>
          </a:p>
        </p:txBody>
      </p:sp>
      <p:sp>
        <p:nvSpPr>
          <p:cNvPr id="4" name="Прямоугольник 3"/>
          <p:cNvSpPr/>
          <p:nvPr/>
        </p:nvSpPr>
        <p:spPr>
          <a:xfrm>
            <a:off x="251520" y="5930696"/>
            <a:ext cx="4392488" cy="738664"/>
          </a:xfrm>
          <a:prstGeom prst="rect">
            <a:avLst/>
          </a:prstGeom>
        </p:spPr>
        <p:txBody>
          <a:bodyPr wrap="square">
            <a:spAutoFit/>
          </a:bodyPr>
          <a:lstStyle/>
          <a:p>
            <a:r>
              <a:rPr lang="ru-RU" sz="1400" b="1" dirty="0">
                <a:latin typeface="Times New Roman" pitchFamily="18" charset="0"/>
                <a:cs typeface="Times New Roman" pitchFamily="18" charset="0"/>
              </a:rPr>
              <a:t>F</a:t>
            </a:r>
            <a:r>
              <a:rPr lang="en-US" sz="1400" b="1" dirty="0" err="1">
                <a:latin typeface="Times New Roman" pitchFamily="18" charset="0"/>
                <a:cs typeface="Times New Roman" pitchFamily="18" charset="0"/>
              </a:rPr>
              <a:t>ig</a:t>
            </a:r>
            <a:r>
              <a:rPr lang="ru-RU" sz="1400" b="1" dirty="0">
                <a:latin typeface="Times New Roman" pitchFamily="18" charset="0"/>
                <a:cs typeface="Times New Roman" pitchFamily="18" charset="0"/>
              </a:rPr>
              <a:t>. 1. </a:t>
            </a:r>
            <a:r>
              <a:rPr lang="ru-RU" sz="1400" dirty="0" err="1">
                <a:latin typeface="Times New Roman" pitchFamily="18" charset="0"/>
                <a:cs typeface="Times New Roman" pitchFamily="18" charset="0"/>
              </a:rPr>
              <a:t>Spectrum</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of</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photons</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calculated</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by</a:t>
            </a:r>
            <a:r>
              <a:rPr lang="ru-RU" sz="1400" dirty="0">
                <a:latin typeface="Times New Roman" pitchFamily="18" charset="0"/>
                <a:cs typeface="Times New Roman" pitchFamily="18" charset="0"/>
              </a:rPr>
              <a:t> GEANT-4 (</a:t>
            </a:r>
            <a:r>
              <a:rPr lang="ru-RU" sz="1400" dirty="0" err="1">
                <a:latin typeface="Times New Roman" pitchFamily="18" charset="0"/>
                <a:cs typeface="Times New Roman" pitchFamily="18" charset="0"/>
              </a:rPr>
              <a:t>per</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one</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primary</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electron</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incident</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on</a:t>
            </a:r>
            <a:r>
              <a:rPr lang="ru-RU" sz="1400" dirty="0">
                <a:latin typeface="Times New Roman" pitchFamily="18" charset="0"/>
                <a:cs typeface="Times New Roman" pitchFamily="18" charset="0"/>
              </a:rPr>
              <a:t> a </a:t>
            </a:r>
            <a:r>
              <a:rPr lang="ru-RU" sz="1400" dirty="0" err="1">
                <a:latin typeface="Times New Roman" pitchFamily="18" charset="0"/>
                <a:cs typeface="Times New Roman" pitchFamily="18" charset="0"/>
              </a:rPr>
              <a:t>copper</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target</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at</a:t>
            </a:r>
            <a:r>
              <a:rPr lang="ru-RU" sz="1400" dirty="0">
                <a:latin typeface="Times New Roman" pitchFamily="18" charset="0"/>
                <a:cs typeface="Times New Roman" pitchFamily="18" charset="0"/>
              </a:rPr>
              <a:t> </a:t>
            </a:r>
            <a:r>
              <a:rPr lang="ru-RU" sz="1400" i="1" dirty="0">
                <a:latin typeface="Times New Roman" pitchFamily="18" charset="0"/>
                <a:cs typeface="Times New Roman" pitchFamily="18" charset="0"/>
              </a:rPr>
              <a:t>Ê</a:t>
            </a:r>
            <a:r>
              <a:rPr lang="ru-RU" sz="1400" i="1" baseline="-25000" dirty="0">
                <a:latin typeface="Times New Roman" pitchFamily="18" charset="0"/>
                <a:cs typeface="Times New Roman" pitchFamily="18" charset="0"/>
              </a:rPr>
              <a:t>е</a:t>
            </a:r>
            <a:r>
              <a:rPr lang="ru-RU" sz="1400" dirty="0">
                <a:latin typeface="Times New Roman" pitchFamily="18" charset="0"/>
                <a:cs typeface="Times New Roman" pitchFamily="18" charset="0"/>
              </a:rPr>
              <a:t> = 30 (</a:t>
            </a:r>
            <a:r>
              <a:rPr lang="ru-RU" sz="1400" dirty="0" err="1">
                <a:latin typeface="Times New Roman" pitchFamily="18" charset="0"/>
                <a:cs typeface="Times New Roman" pitchFamily="18" charset="0"/>
              </a:rPr>
              <a:t>curve</a:t>
            </a:r>
            <a:r>
              <a:rPr lang="ru-RU" sz="1400" dirty="0">
                <a:latin typeface="Times New Roman" pitchFamily="18" charset="0"/>
                <a:cs typeface="Times New Roman" pitchFamily="18" charset="0"/>
              </a:rPr>
              <a:t> </a:t>
            </a:r>
            <a:r>
              <a:rPr lang="ru-RU" sz="1400" i="1" dirty="0">
                <a:latin typeface="Times New Roman" pitchFamily="18" charset="0"/>
                <a:cs typeface="Times New Roman" pitchFamily="18" charset="0"/>
              </a:rPr>
              <a:t>1</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and</a:t>
            </a:r>
            <a:r>
              <a:rPr lang="ru-RU" sz="1400" dirty="0">
                <a:latin typeface="Times New Roman" pitchFamily="18" charset="0"/>
                <a:cs typeface="Times New Roman" pitchFamily="18" charset="0"/>
              </a:rPr>
              <a:t> 28 </a:t>
            </a:r>
            <a:r>
              <a:rPr lang="ru-RU" sz="1400" dirty="0" err="1">
                <a:latin typeface="Times New Roman" pitchFamily="18" charset="0"/>
                <a:cs typeface="Times New Roman" pitchFamily="18" charset="0"/>
              </a:rPr>
              <a:t>MeV</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curve</a:t>
            </a:r>
            <a:r>
              <a:rPr lang="ru-RU" sz="1400" dirty="0">
                <a:latin typeface="Times New Roman" pitchFamily="18" charset="0"/>
                <a:cs typeface="Times New Roman" pitchFamily="18" charset="0"/>
              </a:rPr>
              <a:t> </a:t>
            </a:r>
            <a:r>
              <a:rPr lang="ru-RU" sz="1400" i="1" dirty="0">
                <a:latin typeface="Times New Roman" pitchFamily="18" charset="0"/>
                <a:cs typeface="Times New Roman" pitchFamily="18" charset="0"/>
              </a:rPr>
              <a:t>2</a:t>
            </a:r>
            <a:r>
              <a:rPr lang="ru-RU" sz="1400" dirty="0">
                <a:latin typeface="Times New Roman" pitchFamily="18" charset="0"/>
                <a:cs typeface="Times New Roman" pitchFamily="18" charset="0"/>
              </a:rPr>
              <a:t>).</a:t>
            </a:r>
            <a:endParaRPr lang="en-US" sz="1400" dirty="0">
              <a:latin typeface="Times New Roman" pitchFamily="18" charset="0"/>
              <a:cs typeface="Times New Roman" pitchFamily="18" charset="0"/>
            </a:endParaRPr>
          </a:p>
        </p:txBody>
      </p:sp>
      <p:sp>
        <p:nvSpPr>
          <p:cNvPr id="6" name="Прямоугольник 5"/>
          <p:cNvSpPr/>
          <p:nvPr/>
        </p:nvSpPr>
        <p:spPr>
          <a:xfrm>
            <a:off x="4788024" y="5859269"/>
            <a:ext cx="4307904" cy="954107"/>
          </a:xfrm>
          <a:prstGeom prst="rect">
            <a:avLst/>
          </a:prstGeom>
        </p:spPr>
        <p:txBody>
          <a:bodyPr wrap="square">
            <a:spAutoFit/>
          </a:bodyPr>
          <a:lstStyle/>
          <a:p>
            <a:r>
              <a:rPr lang="ru-RU" sz="1400" b="1" dirty="0">
                <a:latin typeface="Times New Roman" pitchFamily="18" charset="0"/>
                <a:cs typeface="Times New Roman" pitchFamily="18" charset="0"/>
              </a:rPr>
              <a:t>F</a:t>
            </a:r>
            <a:r>
              <a:rPr lang="en-US" sz="1400" b="1" dirty="0" err="1">
                <a:latin typeface="Times New Roman" pitchFamily="18" charset="0"/>
                <a:cs typeface="Times New Roman" pitchFamily="18" charset="0"/>
              </a:rPr>
              <a:t>ig</a:t>
            </a:r>
            <a:r>
              <a:rPr lang="ru-RU" sz="1400" b="1" dirty="0">
                <a:latin typeface="Times New Roman" pitchFamily="18" charset="0"/>
                <a:cs typeface="Times New Roman" pitchFamily="18" charset="0"/>
              </a:rPr>
              <a:t>. </a:t>
            </a:r>
            <a:r>
              <a:rPr lang="en-US" sz="1400" b="1" dirty="0">
                <a:latin typeface="Times New Roman" pitchFamily="18" charset="0"/>
                <a:cs typeface="Times New Roman" pitchFamily="18" charset="0"/>
              </a:rPr>
              <a:t>2</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Spectrum</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of</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bremsstrahlung</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photons</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calculated</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by</a:t>
            </a:r>
            <a:r>
              <a:rPr lang="ru-RU" sz="1400" dirty="0">
                <a:latin typeface="Times New Roman" pitchFamily="18" charset="0"/>
                <a:cs typeface="Times New Roman" pitchFamily="18" charset="0"/>
              </a:rPr>
              <a:t> GEANT-4 (</a:t>
            </a:r>
            <a:r>
              <a:rPr lang="ru-RU" sz="1400" dirty="0" err="1">
                <a:latin typeface="Times New Roman" pitchFamily="18" charset="0"/>
                <a:cs typeface="Times New Roman" pitchFamily="18" charset="0"/>
              </a:rPr>
              <a:t>per</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one</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primary</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electron</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incident</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on</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the</a:t>
            </a:r>
            <a:r>
              <a:rPr lang="ru-RU" sz="1400" dirty="0">
                <a:latin typeface="Times New Roman" pitchFamily="18" charset="0"/>
                <a:cs typeface="Times New Roman" pitchFamily="18" charset="0"/>
              </a:rPr>
              <a:t> BGO </a:t>
            </a:r>
            <a:r>
              <a:rPr lang="ru-RU" sz="1400" dirty="0" err="1">
                <a:latin typeface="Times New Roman" pitchFamily="18" charset="0"/>
                <a:cs typeface="Times New Roman" pitchFamily="18" charset="0"/>
              </a:rPr>
              <a:t>target</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of</a:t>
            </a:r>
            <a:r>
              <a:rPr lang="ru-RU" sz="1400" dirty="0">
                <a:latin typeface="Times New Roman" pitchFamily="18" charset="0"/>
                <a:cs typeface="Times New Roman" pitchFamily="18" charset="0"/>
              </a:rPr>
              <a:t> 4 cm</a:t>
            </a:r>
            <a:r>
              <a:rPr lang="ru-RU" sz="1400" baseline="30000" dirty="0">
                <a:latin typeface="Times New Roman" pitchFamily="18" charset="0"/>
                <a:cs typeface="Times New Roman" pitchFamily="18" charset="0"/>
              </a:rPr>
              <a:t>2</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area</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curve</a:t>
            </a:r>
            <a:r>
              <a:rPr lang="ru-RU" sz="1400" dirty="0">
                <a:latin typeface="Times New Roman" pitchFamily="18" charset="0"/>
                <a:cs typeface="Times New Roman" pitchFamily="18" charset="0"/>
              </a:rPr>
              <a:t> </a:t>
            </a:r>
            <a:r>
              <a:rPr lang="ru-RU" sz="1400" i="1" dirty="0">
                <a:latin typeface="Times New Roman" pitchFamily="18" charset="0"/>
                <a:cs typeface="Times New Roman" pitchFamily="18" charset="0"/>
              </a:rPr>
              <a:t>1</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and</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the</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pure</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bismuth</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target</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of</a:t>
            </a:r>
            <a:r>
              <a:rPr lang="ru-RU" sz="1400" dirty="0">
                <a:latin typeface="Times New Roman" pitchFamily="18" charset="0"/>
                <a:cs typeface="Times New Roman" pitchFamily="18" charset="0"/>
              </a:rPr>
              <a:t> 2 cm</a:t>
            </a:r>
            <a:r>
              <a:rPr lang="ru-RU" sz="1400" baseline="30000" dirty="0">
                <a:latin typeface="Times New Roman" pitchFamily="18" charset="0"/>
                <a:cs typeface="Times New Roman" pitchFamily="18" charset="0"/>
              </a:rPr>
              <a:t>2</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area</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curve</a:t>
            </a:r>
            <a:r>
              <a:rPr lang="ru-RU" sz="1400" dirty="0">
                <a:latin typeface="Times New Roman" pitchFamily="18" charset="0"/>
                <a:cs typeface="Times New Roman" pitchFamily="18" charset="0"/>
              </a:rPr>
              <a:t> </a:t>
            </a:r>
            <a:r>
              <a:rPr lang="ru-RU" sz="1400" i="1" dirty="0">
                <a:latin typeface="Times New Roman" pitchFamily="18" charset="0"/>
                <a:cs typeface="Times New Roman" pitchFamily="18" charset="0"/>
              </a:rPr>
              <a:t>2</a:t>
            </a:r>
            <a:r>
              <a:rPr lang="ru-RU" sz="1400" dirty="0">
                <a:latin typeface="Times New Roman" pitchFamily="18" charset="0"/>
                <a:cs typeface="Times New Roman" pitchFamily="18" charset="0"/>
              </a:rPr>
              <a:t>).</a:t>
            </a:r>
          </a:p>
        </p:txBody>
      </p:sp>
      <p:pic>
        <p:nvPicPr>
          <p:cNvPr id="2051" name="Picture 3" descr="E:\AANL 2025\Conference 2025\Fig1-2.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205" t="10673" r="12036" b="4390"/>
          <a:stretch/>
        </p:blipFill>
        <p:spPr bwMode="auto">
          <a:xfrm>
            <a:off x="4860032" y="3284984"/>
            <a:ext cx="3708000" cy="2647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27409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a:extLst>
              <a:ext uri="{FF2B5EF4-FFF2-40B4-BE49-F238E27FC236}">
                <a16:creationId xmlns:a16="http://schemas.microsoft.com/office/drawing/2014/main" xmlns="" id="{6E3C5E2F-6F89-4381-9E6F-31EFF81EB56E}"/>
              </a:ext>
            </a:extLst>
          </p:cNvPr>
          <p:cNvSpPr txBox="1">
            <a:spLocks/>
          </p:cNvSpPr>
          <p:nvPr/>
        </p:nvSpPr>
        <p:spPr>
          <a:xfrm>
            <a:off x="914400" y="188640"/>
            <a:ext cx="7772400" cy="634082"/>
          </a:xfrm>
          <a:prstGeom prst="rect">
            <a:avLst/>
          </a:prstGeom>
        </p:spPr>
        <p:style>
          <a:lnRef idx="1">
            <a:schemeClr val="accent3"/>
          </a:lnRef>
          <a:fillRef idx="2">
            <a:schemeClr val="accent3"/>
          </a:fillRef>
          <a:effectRef idx="1">
            <a:schemeClr val="accent3"/>
          </a:effectRef>
          <a:fontRef idx="minor">
            <a:schemeClr val="dk1"/>
          </a:fontRef>
        </p:style>
        <p:txBody>
          <a:bodyPr bIns="91440" anchor="b" anchorCtr="0">
            <a:normAutofit fontScale="92500" lnSpcReduction="20000"/>
          </a:bodyPr>
          <a:lstStyle>
            <a:lvl1pPr algn="l" rtl="0" eaLnBrk="1" latinLnBrk="0" hangingPunct="1">
              <a:spcBef>
                <a:spcPct val="0"/>
              </a:spcBef>
              <a:buNone/>
              <a:defRPr kumimoji="0" sz="4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sz="2000" b="1" u="sng"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Sylfaen" pitchFamily="18" charset="0"/>
              </a:rPr>
              <a:t>Searching for the tetraneutron in the photofission reaction of the bismuth nucleus</a:t>
            </a:r>
            <a:endParaRPr lang="hy-AM" sz="2000" b="1" u="sng"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Sylfaen" pitchFamily="18" charset="0"/>
            </a:endParaRPr>
          </a:p>
        </p:txBody>
      </p:sp>
      <p:pic>
        <p:nvPicPr>
          <p:cNvPr id="4" name="Picture 3">
            <a:extLst>
              <a:ext uri="{FF2B5EF4-FFF2-40B4-BE49-F238E27FC236}">
                <a16:creationId xmlns:a16="http://schemas.microsoft.com/office/drawing/2014/main" xmlns="" id="{CD3BCDF2-53E7-416D-B5E3-76E77D5DBC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980728"/>
            <a:ext cx="2438640" cy="3657600"/>
          </a:xfrm>
          <a:prstGeom prst="rect">
            <a:avLst/>
          </a:prstGeom>
        </p:spPr>
      </p:pic>
      <p:sp>
        <p:nvSpPr>
          <p:cNvPr id="7" name="TextBox 6">
            <a:extLst>
              <a:ext uri="{FF2B5EF4-FFF2-40B4-BE49-F238E27FC236}">
                <a16:creationId xmlns:a16="http://schemas.microsoft.com/office/drawing/2014/main" xmlns="" id="{71A1D0F8-ED76-4CBE-AAD0-B27EACA6360D}"/>
              </a:ext>
            </a:extLst>
          </p:cNvPr>
          <p:cNvSpPr txBox="1"/>
          <p:nvPr/>
        </p:nvSpPr>
        <p:spPr>
          <a:xfrm>
            <a:off x="2483768" y="6343680"/>
            <a:ext cx="3228108" cy="369332"/>
          </a:xfrm>
          <a:prstGeom prst="rect">
            <a:avLst/>
          </a:prstGeom>
          <a:noFill/>
        </p:spPr>
        <p:txBody>
          <a:bodyPr wrap="square" rtlCol="0">
            <a:spAutoFit/>
          </a:bodyPr>
          <a:lstStyle/>
          <a:p>
            <a:r>
              <a:rPr lang="en-US" dirty="0" err="1">
                <a:latin typeface="Sylfaen" panose="010A0502050306030303" pitchFamily="18" charset="0"/>
              </a:rPr>
              <a:t>HPGe</a:t>
            </a:r>
            <a:r>
              <a:rPr lang="en-US" dirty="0">
                <a:latin typeface="Sylfaen" panose="010A0502050306030303" pitchFamily="18" charset="0"/>
              </a:rPr>
              <a:t> Coaxial Detector GCD</a:t>
            </a:r>
          </a:p>
        </p:txBody>
      </p:sp>
      <p:pic>
        <p:nvPicPr>
          <p:cNvPr id="8" name="Picture 7">
            <a:extLst>
              <a:ext uri="{FF2B5EF4-FFF2-40B4-BE49-F238E27FC236}">
                <a16:creationId xmlns:a16="http://schemas.microsoft.com/office/drawing/2014/main" xmlns="" id="{FEB5AE66-656D-4462-856F-183EC0B688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4008" y="1124744"/>
            <a:ext cx="4267200" cy="3200400"/>
          </a:xfrm>
          <a:prstGeom prst="rect">
            <a:avLst/>
          </a:prstGeom>
        </p:spPr>
      </p:pic>
      <p:pic>
        <p:nvPicPr>
          <p:cNvPr id="10" name="Picture 1"/>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0697" t="6405" r="6683"/>
          <a:stretch/>
        </p:blipFill>
        <p:spPr bwMode="auto">
          <a:xfrm>
            <a:off x="2618152" y="3867150"/>
            <a:ext cx="2706323" cy="2476530"/>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04878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a:extLst>
              <a:ext uri="{FF2B5EF4-FFF2-40B4-BE49-F238E27FC236}">
                <a16:creationId xmlns:a16="http://schemas.microsoft.com/office/drawing/2014/main" xmlns="" id="{6E3C5E2F-6F89-4381-9E6F-31EFF81EB56E}"/>
              </a:ext>
            </a:extLst>
          </p:cNvPr>
          <p:cNvSpPr txBox="1">
            <a:spLocks/>
          </p:cNvSpPr>
          <p:nvPr/>
        </p:nvSpPr>
        <p:spPr>
          <a:xfrm>
            <a:off x="832048" y="260648"/>
            <a:ext cx="7772400" cy="562074"/>
          </a:xfrm>
          <a:prstGeom prst="rect">
            <a:avLst/>
          </a:prstGeom>
        </p:spPr>
        <p:style>
          <a:lnRef idx="1">
            <a:schemeClr val="accent3"/>
          </a:lnRef>
          <a:fillRef idx="2">
            <a:schemeClr val="accent3"/>
          </a:fillRef>
          <a:effectRef idx="1">
            <a:schemeClr val="accent3"/>
          </a:effectRef>
          <a:fontRef idx="minor">
            <a:schemeClr val="dk1"/>
          </a:fontRef>
        </p:style>
        <p:txBody>
          <a:bodyPr bIns="91440" anchor="b" anchorCtr="0">
            <a:normAutofit fontScale="85000" lnSpcReduction="20000"/>
          </a:bodyPr>
          <a:lstStyle>
            <a:lvl1pPr algn="l" rtl="0" eaLnBrk="1" latinLnBrk="0" hangingPunct="1">
              <a:spcBef>
                <a:spcPct val="0"/>
              </a:spcBef>
              <a:buNone/>
              <a:defRPr kumimoji="0" sz="4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sz="2000" b="1" u="sng"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Sylfaen" pitchFamily="18" charset="0"/>
              </a:rPr>
              <a:t>Searching for the tetraneutron in the photofission reaction of the bismuth nucleus</a:t>
            </a:r>
            <a:endParaRPr lang="hy-AM" sz="2000" b="1" u="sng"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Sylfaen" pitchFamily="18" charset="0"/>
            </a:endParaRPr>
          </a:p>
        </p:txBody>
      </p:sp>
      <p:sp>
        <p:nvSpPr>
          <p:cNvPr id="6" name="TextBox 5">
            <a:extLst>
              <a:ext uri="{FF2B5EF4-FFF2-40B4-BE49-F238E27FC236}">
                <a16:creationId xmlns:a16="http://schemas.microsoft.com/office/drawing/2014/main" xmlns="" id="{3458B80D-C443-4E18-AA09-2C92A646ECF3}"/>
              </a:ext>
            </a:extLst>
          </p:cNvPr>
          <p:cNvSpPr txBox="1"/>
          <p:nvPr/>
        </p:nvSpPr>
        <p:spPr>
          <a:xfrm>
            <a:off x="4794894" y="974819"/>
            <a:ext cx="3394365" cy="707886"/>
          </a:xfrm>
          <a:prstGeom prst="rect">
            <a:avLst/>
          </a:prstGeom>
          <a:noFill/>
        </p:spPr>
        <p:txBody>
          <a:bodyPr wrap="square" rtlCol="0">
            <a:spAutoFit/>
          </a:bodyPr>
          <a:lstStyle/>
          <a:p>
            <a:pPr algn="ctr"/>
            <a:r>
              <a:rPr lang="en-US" sz="4000" i="1" dirty="0" err="1">
                <a:latin typeface="Times New Roman" pitchFamily="18" charset="0"/>
                <a:cs typeface="Times New Roman" pitchFamily="18" charset="0"/>
              </a:rPr>
              <a:t>Ē</a:t>
            </a:r>
            <a:r>
              <a:rPr lang="en-US" sz="4000" i="1" baseline="-25000" dirty="0" err="1">
                <a:latin typeface="Times New Roman" pitchFamily="18" charset="0"/>
                <a:cs typeface="Times New Roman" pitchFamily="18" charset="0"/>
              </a:rPr>
              <a:t>e</a:t>
            </a:r>
            <a:r>
              <a:rPr lang="ru-RU" sz="4000" i="1" baseline="-25000" dirty="0">
                <a:latin typeface="Times New Roman" pitchFamily="18" charset="0"/>
                <a:cs typeface="Times New Roman" pitchFamily="18" charset="0"/>
              </a:rPr>
              <a:t> </a:t>
            </a:r>
            <a:r>
              <a:rPr lang="ru-RU" sz="4000" dirty="0">
                <a:latin typeface="Times New Roman" pitchFamily="18" charset="0"/>
                <a:cs typeface="Times New Roman" pitchFamily="18" charset="0"/>
              </a:rPr>
              <a:t>= </a:t>
            </a:r>
            <a:r>
              <a:rPr lang="en-US" sz="4000" dirty="0">
                <a:latin typeface="Times New Roman" pitchFamily="18" charset="0"/>
                <a:cs typeface="Times New Roman" pitchFamily="18" charset="0"/>
              </a:rPr>
              <a:t>28 MeV</a:t>
            </a:r>
            <a:r>
              <a:rPr lang="ru-RU" sz="4000" dirty="0">
                <a:latin typeface="Times New Roman" pitchFamily="18" charset="0"/>
                <a:cs typeface="Times New Roman" pitchFamily="18" charset="0"/>
              </a:rPr>
              <a:t> </a:t>
            </a:r>
            <a:endParaRPr lang="en-US" sz="4000" dirty="0">
              <a:latin typeface="Times New Roman" pitchFamily="18" charset="0"/>
              <a:cs typeface="Times New Roman" pitchFamily="18" charset="0"/>
            </a:endParaRPr>
          </a:p>
        </p:txBody>
      </p:sp>
      <p:sp>
        <p:nvSpPr>
          <p:cNvPr id="7" name="TextBox 6">
            <a:extLst>
              <a:ext uri="{FF2B5EF4-FFF2-40B4-BE49-F238E27FC236}">
                <a16:creationId xmlns:a16="http://schemas.microsoft.com/office/drawing/2014/main" xmlns="" id="{2BE501B2-7046-4943-AC0A-EF5C9315488E}"/>
              </a:ext>
            </a:extLst>
          </p:cNvPr>
          <p:cNvSpPr txBox="1"/>
          <p:nvPr/>
        </p:nvSpPr>
        <p:spPr>
          <a:xfrm>
            <a:off x="2073037" y="1395194"/>
            <a:ext cx="2096001" cy="400110"/>
          </a:xfrm>
          <a:prstGeom prst="rect">
            <a:avLst/>
          </a:prstGeom>
          <a:noFill/>
        </p:spPr>
        <p:txBody>
          <a:bodyPr wrap="square" rtlCol="0">
            <a:spAutoFit/>
          </a:bodyPr>
          <a:lstStyle/>
          <a:p>
            <a:r>
              <a:rPr lang="ru-RU" sz="2000" i="1" dirty="0">
                <a:latin typeface="Times New Roman" pitchFamily="18" charset="0"/>
                <a:cs typeface="Times New Roman" pitchFamily="18" charset="0"/>
              </a:rPr>
              <a:t>Е</a:t>
            </a:r>
            <a:r>
              <a:rPr lang="ru-RU" sz="2000" i="1" baseline="-25000" dirty="0">
                <a:latin typeface="Times New Roman" pitchFamily="18" charset="0"/>
                <a:cs typeface="Times New Roman" pitchFamily="18" charset="0"/>
              </a:rPr>
              <a:t>γ</a:t>
            </a:r>
            <a:r>
              <a:rPr lang="en-US" sz="2000" i="1" baseline="30000" dirty="0" err="1">
                <a:latin typeface="Times New Roman" pitchFamily="18" charset="0"/>
                <a:cs typeface="Times New Roman" pitchFamily="18" charset="0"/>
              </a:rPr>
              <a:t>th</a:t>
            </a:r>
            <a:r>
              <a:rPr lang="ru-RU" sz="2000" dirty="0">
                <a:latin typeface="Times New Roman" pitchFamily="18" charset="0"/>
                <a:cs typeface="Times New Roman" pitchFamily="18" charset="0"/>
              </a:rPr>
              <a:t>= </a:t>
            </a:r>
            <a:r>
              <a:rPr lang="en-US" sz="2000" dirty="0">
                <a:latin typeface="Times New Roman" pitchFamily="18" charset="0"/>
                <a:cs typeface="Times New Roman" pitchFamily="18" charset="0"/>
              </a:rPr>
              <a:t>29.</a:t>
            </a:r>
            <a:r>
              <a:rPr lang="ru-RU" sz="2000" dirty="0">
                <a:latin typeface="Times New Roman" pitchFamily="18" charset="0"/>
                <a:cs typeface="Times New Roman" pitchFamily="18" charset="0"/>
              </a:rPr>
              <a:t>48</a:t>
            </a:r>
            <a:r>
              <a:rPr lang="en-US" sz="2000" dirty="0">
                <a:latin typeface="Times New Roman" pitchFamily="18" charset="0"/>
                <a:cs typeface="Times New Roman" pitchFamily="18" charset="0"/>
              </a:rPr>
              <a:t> MeV</a:t>
            </a:r>
          </a:p>
        </p:txBody>
      </p:sp>
      <p:sp>
        <p:nvSpPr>
          <p:cNvPr id="8" name="TextBox 7">
            <a:extLst>
              <a:ext uri="{FF2B5EF4-FFF2-40B4-BE49-F238E27FC236}">
                <a16:creationId xmlns:a16="http://schemas.microsoft.com/office/drawing/2014/main" xmlns="" id="{AEA4B87E-EC72-4212-970B-3931FD6A896D}"/>
              </a:ext>
            </a:extLst>
          </p:cNvPr>
          <p:cNvSpPr txBox="1"/>
          <p:nvPr/>
        </p:nvSpPr>
        <p:spPr>
          <a:xfrm flipH="1">
            <a:off x="1835696" y="974819"/>
            <a:ext cx="2333343" cy="461665"/>
          </a:xfrm>
          <a:prstGeom prst="rect">
            <a:avLst/>
          </a:prstGeom>
          <a:noFill/>
        </p:spPr>
        <p:txBody>
          <a:bodyPr wrap="square" rtlCol="0">
            <a:spAutoFit/>
          </a:bodyPr>
          <a:lstStyle/>
          <a:p>
            <a:r>
              <a:rPr lang="ru-RU" sz="2400" baseline="30000" dirty="0">
                <a:latin typeface="Times New Roman" pitchFamily="18" charset="0"/>
                <a:cs typeface="Times New Roman" pitchFamily="18" charset="0"/>
              </a:rPr>
              <a:t>209</a:t>
            </a:r>
            <a:r>
              <a:rPr lang="en-US" sz="2400" dirty="0">
                <a:latin typeface="Times New Roman" pitchFamily="18" charset="0"/>
                <a:cs typeface="Times New Roman" pitchFamily="18" charset="0"/>
              </a:rPr>
              <a:t>Bi</a:t>
            </a:r>
            <a:r>
              <a:rPr lang="ru-RU" sz="2400" dirty="0">
                <a:latin typeface="Times New Roman" pitchFamily="18" charset="0"/>
                <a:cs typeface="Times New Roman" pitchFamily="18" charset="0"/>
              </a:rPr>
              <a:t>(γ, 4</a:t>
            </a:r>
            <a:r>
              <a:rPr lang="en-US" sz="2400" dirty="0">
                <a:latin typeface="Times New Roman" pitchFamily="18" charset="0"/>
                <a:cs typeface="Times New Roman" pitchFamily="18" charset="0"/>
              </a:rPr>
              <a:t>n</a:t>
            </a:r>
            <a:r>
              <a:rPr lang="ru-RU" sz="2400" dirty="0">
                <a:latin typeface="Times New Roman" pitchFamily="18" charset="0"/>
                <a:cs typeface="Times New Roman" pitchFamily="18" charset="0"/>
              </a:rPr>
              <a:t>)</a:t>
            </a:r>
            <a:r>
              <a:rPr lang="ru-RU" sz="2400" baseline="30000" dirty="0">
                <a:latin typeface="Times New Roman" pitchFamily="18" charset="0"/>
                <a:cs typeface="Times New Roman" pitchFamily="18" charset="0"/>
              </a:rPr>
              <a:t>205</a:t>
            </a:r>
            <a:r>
              <a:rPr lang="en-US" sz="2400" dirty="0">
                <a:latin typeface="Times New Roman" pitchFamily="18" charset="0"/>
                <a:cs typeface="Times New Roman" pitchFamily="18" charset="0"/>
              </a:rPr>
              <a:t>Bi </a:t>
            </a:r>
          </a:p>
        </p:txBody>
      </p:sp>
      <p:pic>
        <p:nvPicPr>
          <p:cNvPr id="10" name="Рисунок 9">
            <a:extLst>
              <a:ext uri="{FF2B5EF4-FFF2-40B4-BE49-F238E27FC236}">
                <a16:creationId xmlns:a16="http://schemas.microsoft.com/office/drawing/2014/main" xmlns="" id="{06C0865E-69CA-48CB-AF7F-0CEABBF2CFF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357" t="9210" r="13557" b="4441"/>
          <a:stretch/>
        </p:blipFill>
        <p:spPr bwMode="auto">
          <a:xfrm>
            <a:off x="2843808" y="1772816"/>
            <a:ext cx="5191223" cy="4206240"/>
          </a:xfrm>
          <a:prstGeom prst="rect">
            <a:avLst/>
          </a:prstGeom>
          <a:noFill/>
          <a:ln>
            <a:noFill/>
          </a:ln>
          <a:extLst>
            <a:ext uri="{53640926-AAD7-44D8-BBD7-CCE9431645EC}">
              <a14:shadowObscured xmlns:a14="http://schemas.microsoft.com/office/drawing/2010/main"/>
            </a:ext>
          </a:extLst>
        </p:spPr>
      </p:pic>
      <p:sp>
        <p:nvSpPr>
          <p:cNvPr id="11" name="TextBox 10">
            <a:extLst>
              <a:ext uri="{FF2B5EF4-FFF2-40B4-BE49-F238E27FC236}">
                <a16:creationId xmlns:a16="http://schemas.microsoft.com/office/drawing/2014/main" xmlns="" id="{BEE50CA8-3C24-488D-A6EB-21C7F0691862}"/>
              </a:ext>
            </a:extLst>
          </p:cNvPr>
          <p:cNvSpPr txBox="1"/>
          <p:nvPr/>
        </p:nvSpPr>
        <p:spPr>
          <a:xfrm>
            <a:off x="93068" y="5877272"/>
            <a:ext cx="9036496" cy="507831"/>
          </a:xfrm>
          <a:prstGeom prst="rect">
            <a:avLst/>
          </a:prstGeom>
          <a:noFill/>
        </p:spPr>
        <p:txBody>
          <a:bodyPr wrap="square">
            <a:spAutoFit/>
          </a:bodyPr>
          <a:lstStyle/>
          <a:p>
            <a:pPr marL="540385" algn="just">
              <a:lnSpc>
                <a:spcPct val="150000"/>
              </a:lnSpc>
              <a:spcAft>
                <a:spcPts val="1000"/>
              </a:spcAft>
            </a:pPr>
            <a:r>
              <a:rPr lang="en-US" b="1" dirty="0">
                <a:latin typeface="Times New Roman" panose="02020603050405020304" pitchFamily="18" charset="0"/>
                <a:ea typeface="Times New Roman" panose="02020603050405020304" pitchFamily="18" charset="0"/>
                <a:cs typeface="Times New Roman" panose="02020603050405020304" pitchFamily="18" charset="0"/>
              </a:rPr>
              <a:t>Fig</a:t>
            </a:r>
            <a:r>
              <a:rPr lang="ru-RU" b="1" dirty="0">
                <a:latin typeface="Times New Roman" panose="02020603050405020304" pitchFamily="18" charset="0"/>
                <a:ea typeface="Times New Roman" panose="02020603050405020304" pitchFamily="18" charset="0"/>
                <a:cs typeface="Times New Roman" panose="02020603050405020304" pitchFamily="18" charset="0"/>
              </a:rPr>
              <a:t>.3.</a:t>
            </a:r>
            <a:r>
              <a:rPr lang="ru-RU"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γ-</a:t>
            </a:r>
            <a:r>
              <a:rPr lang="en-US" dirty="0">
                <a:latin typeface="Times New Roman" pitchFamily="18" charset="0"/>
                <a:cs typeface="Times New Roman" pitchFamily="18" charset="0"/>
              </a:rPr>
              <a:t>spectrum</a:t>
            </a:r>
            <a:r>
              <a:rPr lang="ru-RU" dirty="0">
                <a:latin typeface="Times New Roman" pitchFamily="18" charset="0"/>
                <a:cs typeface="Times New Roman" pitchFamily="18" charset="0"/>
              </a:rPr>
              <a:t> </a:t>
            </a:r>
            <a:r>
              <a:rPr lang="en-US" dirty="0">
                <a:latin typeface="Times New Roman" pitchFamily="18" charset="0"/>
                <a:cs typeface="Times New Roman" pitchFamily="18" charset="0"/>
              </a:rPr>
              <a:t>from the </a:t>
            </a:r>
            <a:r>
              <a:rPr lang="en-US" dirty="0">
                <a:latin typeface="Times New Roman" panose="02020603050405020304" pitchFamily="18" charset="0"/>
                <a:ea typeface="Times New Roman" panose="02020603050405020304" pitchFamily="18" charset="0"/>
                <a:cs typeface="Times New Roman" panose="02020603050405020304" pitchFamily="18" charset="0"/>
              </a:rPr>
              <a:t>B</a:t>
            </a:r>
            <a:r>
              <a:rPr lang="ru-RU" dirty="0">
                <a:latin typeface="Times New Roman" panose="02020603050405020304" pitchFamily="18" charset="0"/>
                <a:ea typeface="Times New Roman" panose="02020603050405020304" pitchFamily="18" charset="0"/>
                <a:cs typeface="Times New Roman" panose="02020603050405020304" pitchFamily="18" charset="0"/>
              </a:rPr>
              <a:t>GO</a:t>
            </a:r>
            <a:r>
              <a:rPr lang="en-US" dirty="0">
                <a:latin typeface="Times New Roman" pitchFamily="18" charset="0"/>
                <a:cs typeface="Times New Roman" pitchFamily="18" charset="0"/>
              </a:rPr>
              <a:t> target near the energy of </a:t>
            </a:r>
            <a:r>
              <a:rPr lang="en-US" i="1" dirty="0">
                <a:latin typeface="Times New Roman" panose="02020603050405020304" pitchFamily="18" charset="0"/>
                <a:ea typeface="Times New Roman" panose="02020603050405020304" pitchFamily="18" charset="0"/>
                <a:cs typeface="Times New Roman" panose="02020603050405020304" pitchFamily="18" charset="0"/>
              </a:rPr>
              <a:t>E</a:t>
            </a:r>
            <a:r>
              <a:rPr lang="ru-RU" baseline="-25000" dirty="0">
                <a:latin typeface="Times New Roman" panose="02020603050405020304" pitchFamily="18" charset="0"/>
                <a:ea typeface="Times New Roman" panose="02020603050405020304" pitchFamily="18" charset="0"/>
                <a:cs typeface="Times New Roman" panose="02020603050405020304" pitchFamily="18" charset="0"/>
              </a:rPr>
              <a:t>γ </a:t>
            </a:r>
            <a:r>
              <a:rPr lang="ru-RU" dirty="0">
                <a:latin typeface="Times New Roman" panose="02020603050405020304" pitchFamily="18" charset="0"/>
                <a:ea typeface="Times New Roman" panose="02020603050405020304" pitchFamily="18" charset="0"/>
                <a:cs typeface="Times New Roman" panose="02020603050405020304" pitchFamily="18" charset="0"/>
              </a:rPr>
              <a:t>= 703.4</a:t>
            </a:r>
            <a:r>
              <a:rPr lang="ru-RU" dirty="0">
                <a:latin typeface="Times New Roman" pitchFamily="18" charset="0"/>
                <a:cs typeface="Times New Roman" pitchFamily="18" charset="0"/>
              </a:rPr>
              <a:t> keV</a:t>
            </a:r>
            <a:r>
              <a:rPr lang="en-US" dirty="0">
                <a:latin typeface="Times New Roman" pitchFamily="18" charset="0"/>
                <a:cs typeface="Times New Roman"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for</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i="1" dirty="0">
                <a:latin typeface="Times New Roman" panose="02020603050405020304" pitchFamily="18" charset="0"/>
                <a:ea typeface="Times New Roman" panose="02020603050405020304" pitchFamily="18" charset="0"/>
                <a:cs typeface="Times New Roman" panose="02020603050405020304" pitchFamily="18" charset="0"/>
              </a:rPr>
              <a:t>Ê</a:t>
            </a:r>
            <a:r>
              <a:rPr lang="ru-RU" i="1" baseline="-25000" dirty="0">
                <a:latin typeface="Times New Roman" panose="02020603050405020304" pitchFamily="18" charset="0"/>
                <a:ea typeface="Times New Roman" panose="02020603050405020304" pitchFamily="18" charset="0"/>
                <a:cs typeface="Times New Roman" panose="02020603050405020304" pitchFamily="18" charset="0"/>
              </a:rPr>
              <a:t>е</a:t>
            </a:r>
            <a:r>
              <a:rPr lang="ru-RU" dirty="0">
                <a:latin typeface="Times New Roman" panose="02020603050405020304" pitchFamily="18" charset="0"/>
                <a:ea typeface="Times New Roman" panose="02020603050405020304" pitchFamily="18" charset="0"/>
                <a:cs typeface="Times New Roman" panose="02020603050405020304" pitchFamily="18" charset="0"/>
              </a:rPr>
              <a:t>=</a:t>
            </a:r>
            <a:r>
              <a:rPr lang="en-US" dirty="0">
                <a:latin typeface="Times New Roman" panose="02020603050405020304" pitchFamily="18" charset="0"/>
                <a:ea typeface="Times New Roman" panose="02020603050405020304" pitchFamily="18" charset="0"/>
                <a:cs typeface="Times New Roman" panose="02020603050405020304" pitchFamily="18" charset="0"/>
              </a:rPr>
              <a:t>28</a:t>
            </a:r>
            <a:r>
              <a:rPr lang="en-GB" dirty="0">
                <a:latin typeface="Times New Roman" pitchFamily="18" charset="0"/>
                <a:cs typeface="Times New Roman" pitchFamily="18" charset="0"/>
              </a:rPr>
              <a:t> MeV</a:t>
            </a:r>
            <a:endParaRPr lang="en-US" dirty="0">
              <a:latin typeface="Times New Roman" pitchFamily="18" charset="0"/>
              <a:ea typeface="Times New Roman" panose="02020603050405020304" pitchFamily="18" charset="0"/>
              <a:cs typeface="Times New Roman" pitchFamily="18" charset="0"/>
            </a:endParaRPr>
          </a:p>
        </p:txBody>
      </p:sp>
      <p:pic>
        <p:nvPicPr>
          <p:cNvPr id="12" name="Picture 7">
            <a:extLst>
              <a:ext uri="{FF2B5EF4-FFF2-40B4-BE49-F238E27FC236}">
                <a16:creationId xmlns:a16="http://schemas.microsoft.com/office/drawing/2014/main" xmlns="" id="{8D162DB5-9F98-4092-BCB4-5CDD9E5843D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8361" t="15512" r="18238" b="10136"/>
          <a:stretch/>
        </p:blipFill>
        <p:spPr>
          <a:xfrm>
            <a:off x="323528" y="1818546"/>
            <a:ext cx="2057921" cy="2136773"/>
          </a:xfrm>
          <a:prstGeom prst="rect">
            <a:avLst/>
          </a:prstGeom>
        </p:spPr>
      </p:pic>
    </p:spTree>
    <p:extLst>
      <p:ext uri="{BB962C8B-B14F-4D97-AF65-F5344CB8AC3E}">
        <p14:creationId xmlns:p14="http://schemas.microsoft.com/office/powerpoint/2010/main" val="14490593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a:extLst>
              <a:ext uri="{FF2B5EF4-FFF2-40B4-BE49-F238E27FC236}">
                <a16:creationId xmlns:a16="http://schemas.microsoft.com/office/drawing/2014/main" xmlns="" id="{6E3C5E2F-6F89-4381-9E6F-31EFF81EB56E}"/>
              </a:ext>
            </a:extLst>
          </p:cNvPr>
          <p:cNvSpPr txBox="1">
            <a:spLocks/>
          </p:cNvSpPr>
          <p:nvPr/>
        </p:nvSpPr>
        <p:spPr>
          <a:xfrm>
            <a:off x="914400" y="130621"/>
            <a:ext cx="7772400" cy="706091"/>
          </a:xfrm>
          <a:prstGeom prst="rect">
            <a:avLst/>
          </a:prstGeom>
        </p:spPr>
        <p:style>
          <a:lnRef idx="1">
            <a:schemeClr val="accent3"/>
          </a:lnRef>
          <a:fillRef idx="2">
            <a:schemeClr val="accent3"/>
          </a:fillRef>
          <a:effectRef idx="1">
            <a:schemeClr val="accent3"/>
          </a:effectRef>
          <a:fontRef idx="minor">
            <a:schemeClr val="dk1"/>
          </a:fontRef>
        </p:style>
        <p:txBody>
          <a:bodyPr bIns="91440" anchor="b" anchorCtr="0">
            <a:noAutofit/>
          </a:bodyPr>
          <a:lstStyle>
            <a:lvl1pPr algn="l" rtl="0" eaLnBrk="1" latinLnBrk="0" hangingPunct="1">
              <a:spcBef>
                <a:spcPct val="0"/>
              </a:spcBef>
              <a:buNone/>
              <a:defRPr kumimoji="0" sz="4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sz="1600" b="1" u="sng"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Sylfaen" pitchFamily="18" charset="0"/>
              </a:rPr>
              <a:t>Searching for the tetraneutron in the photofission reaction of the bismuth nucleus</a:t>
            </a:r>
            <a:endParaRPr lang="hy-AM" sz="1600" b="1" u="sng"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Sylfaen" pitchFamily="18" charset="0"/>
            </a:endParaRPr>
          </a:p>
        </p:txBody>
      </p:sp>
      <p:sp>
        <p:nvSpPr>
          <p:cNvPr id="4" name="TextBox 3">
            <a:extLst>
              <a:ext uri="{FF2B5EF4-FFF2-40B4-BE49-F238E27FC236}">
                <a16:creationId xmlns:a16="http://schemas.microsoft.com/office/drawing/2014/main" xmlns="" id="{F2CFDA3F-F588-4D61-A194-5B1AAEFE1DB9}"/>
              </a:ext>
            </a:extLst>
          </p:cNvPr>
          <p:cNvSpPr txBox="1"/>
          <p:nvPr/>
        </p:nvSpPr>
        <p:spPr>
          <a:xfrm>
            <a:off x="5131299" y="960194"/>
            <a:ext cx="3394365" cy="707886"/>
          </a:xfrm>
          <a:prstGeom prst="rect">
            <a:avLst/>
          </a:prstGeom>
          <a:noFill/>
        </p:spPr>
        <p:txBody>
          <a:bodyPr wrap="square" rtlCol="0">
            <a:spAutoFit/>
          </a:bodyPr>
          <a:lstStyle/>
          <a:p>
            <a:pPr algn="ctr"/>
            <a:r>
              <a:rPr lang="en-US" sz="4000" i="1" dirty="0" err="1">
                <a:latin typeface="Times New Roman" pitchFamily="18" charset="0"/>
                <a:cs typeface="Times New Roman" pitchFamily="18" charset="0"/>
              </a:rPr>
              <a:t>Ē</a:t>
            </a:r>
            <a:r>
              <a:rPr lang="en-US" sz="4000" i="1" baseline="-25000" dirty="0" err="1">
                <a:latin typeface="Times New Roman" pitchFamily="18" charset="0"/>
                <a:cs typeface="Times New Roman" pitchFamily="18" charset="0"/>
              </a:rPr>
              <a:t>e</a:t>
            </a:r>
            <a:r>
              <a:rPr lang="ru-RU" sz="4000" i="1" baseline="-25000" dirty="0">
                <a:latin typeface="Times New Roman" pitchFamily="18" charset="0"/>
                <a:cs typeface="Times New Roman" pitchFamily="18" charset="0"/>
              </a:rPr>
              <a:t> </a:t>
            </a:r>
            <a:r>
              <a:rPr lang="ru-RU" sz="4000" dirty="0">
                <a:latin typeface="Times New Roman" pitchFamily="18" charset="0"/>
                <a:cs typeface="Times New Roman" pitchFamily="18" charset="0"/>
              </a:rPr>
              <a:t>= </a:t>
            </a:r>
            <a:r>
              <a:rPr lang="en-US" sz="4000" dirty="0">
                <a:latin typeface="Times New Roman" pitchFamily="18" charset="0"/>
                <a:cs typeface="Times New Roman" pitchFamily="18" charset="0"/>
              </a:rPr>
              <a:t>29.5 MeV</a:t>
            </a:r>
            <a:r>
              <a:rPr lang="ru-RU" sz="4000" dirty="0">
                <a:latin typeface="Times New Roman" pitchFamily="18" charset="0"/>
                <a:cs typeface="Times New Roman" pitchFamily="18" charset="0"/>
              </a:rPr>
              <a:t> </a:t>
            </a:r>
            <a:endParaRPr lang="en-US" sz="4000" dirty="0">
              <a:latin typeface="Times New Roman" pitchFamily="18" charset="0"/>
              <a:cs typeface="Times New Roman" pitchFamily="18" charset="0"/>
            </a:endParaRPr>
          </a:p>
        </p:txBody>
      </p:sp>
      <p:sp>
        <p:nvSpPr>
          <p:cNvPr id="6" name="TextBox 5">
            <a:extLst>
              <a:ext uri="{FF2B5EF4-FFF2-40B4-BE49-F238E27FC236}">
                <a16:creationId xmlns:a16="http://schemas.microsoft.com/office/drawing/2014/main" xmlns="" id="{D39EBEDF-44AA-4778-9B46-7142D3BF3CB0}"/>
              </a:ext>
            </a:extLst>
          </p:cNvPr>
          <p:cNvSpPr txBox="1"/>
          <p:nvPr/>
        </p:nvSpPr>
        <p:spPr>
          <a:xfrm>
            <a:off x="2573079" y="1468025"/>
            <a:ext cx="2025460" cy="400110"/>
          </a:xfrm>
          <a:prstGeom prst="rect">
            <a:avLst/>
          </a:prstGeom>
          <a:noFill/>
        </p:spPr>
        <p:txBody>
          <a:bodyPr wrap="square" rtlCol="0">
            <a:spAutoFit/>
          </a:bodyPr>
          <a:lstStyle/>
          <a:p>
            <a:r>
              <a:rPr lang="ru-RU" sz="2000" i="1" dirty="0">
                <a:latin typeface="Times New Roman" pitchFamily="18" charset="0"/>
                <a:cs typeface="Times New Roman" pitchFamily="18" charset="0"/>
              </a:rPr>
              <a:t>Е</a:t>
            </a:r>
            <a:r>
              <a:rPr lang="ru-RU" sz="2000" i="1" baseline="-25000" dirty="0">
                <a:latin typeface="Times New Roman" pitchFamily="18" charset="0"/>
                <a:cs typeface="Times New Roman" pitchFamily="18" charset="0"/>
              </a:rPr>
              <a:t>γ</a:t>
            </a:r>
            <a:r>
              <a:rPr lang="en-US" sz="2000" i="1" baseline="30000" dirty="0" err="1">
                <a:latin typeface="Times New Roman" pitchFamily="18" charset="0"/>
                <a:cs typeface="Times New Roman" pitchFamily="18" charset="0"/>
              </a:rPr>
              <a:t>th</a:t>
            </a:r>
            <a:r>
              <a:rPr lang="ru-RU" sz="2000" dirty="0">
                <a:latin typeface="Times New Roman" pitchFamily="18" charset="0"/>
                <a:cs typeface="Times New Roman" pitchFamily="18" charset="0"/>
              </a:rPr>
              <a:t>= </a:t>
            </a:r>
            <a:r>
              <a:rPr lang="en-US" sz="2000" dirty="0">
                <a:latin typeface="Times New Roman" pitchFamily="18" charset="0"/>
                <a:cs typeface="Times New Roman" pitchFamily="18" charset="0"/>
              </a:rPr>
              <a:t>29.48 MeV</a:t>
            </a:r>
          </a:p>
        </p:txBody>
      </p:sp>
      <p:sp>
        <p:nvSpPr>
          <p:cNvPr id="7" name="TextBox 6">
            <a:extLst>
              <a:ext uri="{FF2B5EF4-FFF2-40B4-BE49-F238E27FC236}">
                <a16:creationId xmlns:a16="http://schemas.microsoft.com/office/drawing/2014/main" xmlns="" id="{A0B0C460-E612-43C6-9240-315578837433}"/>
              </a:ext>
            </a:extLst>
          </p:cNvPr>
          <p:cNvSpPr txBox="1">
            <a:spLocks noChangeAspect="1"/>
          </p:cNvSpPr>
          <p:nvPr/>
        </p:nvSpPr>
        <p:spPr>
          <a:xfrm flipH="1">
            <a:off x="2360731" y="980887"/>
            <a:ext cx="2237808" cy="457200"/>
          </a:xfrm>
          <a:prstGeom prst="rect">
            <a:avLst/>
          </a:prstGeom>
          <a:noFill/>
        </p:spPr>
        <p:txBody>
          <a:bodyPr wrap="square" rtlCol="0">
            <a:spAutoFit/>
          </a:bodyPr>
          <a:lstStyle/>
          <a:p>
            <a:r>
              <a:rPr lang="ru-RU" sz="2400" baseline="30000" dirty="0">
                <a:latin typeface="Times New Roman" pitchFamily="18" charset="0"/>
                <a:cs typeface="Times New Roman" pitchFamily="18" charset="0"/>
              </a:rPr>
              <a:t>209</a:t>
            </a:r>
            <a:r>
              <a:rPr lang="en-US" sz="2400" dirty="0">
                <a:latin typeface="Times New Roman" pitchFamily="18" charset="0"/>
                <a:cs typeface="Times New Roman" pitchFamily="18" charset="0"/>
              </a:rPr>
              <a:t>Bi</a:t>
            </a:r>
            <a:r>
              <a:rPr lang="ru-RU" sz="2400" dirty="0">
                <a:latin typeface="Times New Roman" pitchFamily="18" charset="0"/>
                <a:cs typeface="Times New Roman" pitchFamily="18" charset="0"/>
              </a:rPr>
              <a:t>(γ, 4</a:t>
            </a:r>
            <a:r>
              <a:rPr lang="en-US" sz="2400" dirty="0">
                <a:latin typeface="Times New Roman" pitchFamily="18" charset="0"/>
                <a:cs typeface="Times New Roman" pitchFamily="18" charset="0"/>
              </a:rPr>
              <a:t>n</a:t>
            </a:r>
            <a:r>
              <a:rPr lang="ru-RU" sz="2400" dirty="0">
                <a:latin typeface="Times New Roman" pitchFamily="18" charset="0"/>
                <a:cs typeface="Times New Roman" pitchFamily="18" charset="0"/>
              </a:rPr>
              <a:t>)</a:t>
            </a:r>
            <a:r>
              <a:rPr lang="ru-RU" sz="2400" baseline="30000" dirty="0">
                <a:latin typeface="Times New Roman" pitchFamily="18" charset="0"/>
                <a:cs typeface="Times New Roman" pitchFamily="18" charset="0"/>
              </a:rPr>
              <a:t>205</a:t>
            </a:r>
            <a:r>
              <a:rPr lang="en-US" sz="2400" dirty="0">
                <a:latin typeface="Times New Roman" pitchFamily="18" charset="0"/>
                <a:cs typeface="Times New Roman" pitchFamily="18" charset="0"/>
              </a:rPr>
              <a:t>Bi </a:t>
            </a:r>
          </a:p>
        </p:txBody>
      </p:sp>
      <p:pic>
        <p:nvPicPr>
          <p:cNvPr id="8" name="Picture 7">
            <a:extLst>
              <a:ext uri="{FF2B5EF4-FFF2-40B4-BE49-F238E27FC236}">
                <a16:creationId xmlns:a16="http://schemas.microsoft.com/office/drawing/2014/main" xmlns="" id="{8D162DB5-9F98-4092-BCB4-5CDD9E5843D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361" t="15512" r="18238" b="10136"/>
          <a:stretch/>
        </p:blipFill>
        <p:spPr>
          <a:xfrm>
            <a:off x="211151" y="914687"/>
            <a:ext cx="2057921" cy="2136773"/>
          </a:xfrm>
          <a:prstGeom prst="rect">
            <a:avLst/>
          </a:prstGeom>
        </p:spPr>
      </p:pic>
      <p:sp>
        <p:nvSpPr>
          <p:cNvPr id="18" name="TextBox 17">
            <a:extLst>
              <a:ext uri="{FF2B5EF4-FFF2-40B4-BE49-F238E27FC236}">
                <a16:creationId xmlns:a16="http://schemas.microsoft.com/office/drawing/2014/main" xmlns="" id="{74968B43-5B80-431E-AEDA-E73343A87646}"/>
              </a:ext>
            </a:extLst>
          </p:cNvPr>
          <p:cNvSpPr txBox="1"/>
          <p:nvPr/>
        </p:nvSpPr>
        <p:spPr>
          <a:xfrm>
            <a:off x="323528" y="5949280"/>
            <a:ext cx="8363272" cy="584775"/>
          </a:xfrm>
          <a:prstGeom prst="rect">
            <a:avLst/>
          </a:prstGeom>
          <a:noFill/>
        </p:spPr>
        <p:txBody>
          <a:bodyPr wrap="square">
            <a:spAutoFit/>
          </a:bodyPr>
          <a:lstStyle/>
          <a:p>
            <a:pPr marL="540385" marR="0" algn="just">
              <a:spcBef>
                <a:spcPts val="0"/>
              </a:spcBef>
              <a:spcAft>
                <a:spcPts val="1000"/>
              </a:spcAft>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Fig</a:t>
            </a:r>
            <a:r>
              <a:rPr lang="ru-RU" sz="1600" b="1" dirty="0">
                <a:effectLst/>
                <a:latin typeface="Times New Roman" panose="02020603050405020304" pitchFamily="18" charset="0"/>
                <a:ea typeface="Times New Roman" panose="02020603050405020304" pitchFamily="18" charset="0"/>
                <a:cs typeface="Times New Roman" panose="02020603050405020304" pitchFamily="18" charset="0"/>
              </a:rPr>
              <a:t>.4. </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γ-</a:t>
            </a:r>
            <a:r>
              <a:rPr lang="en-US" sz="1600" dirty="0">
                <a:latin typeface="Times New Roman" pitchFamily="18" charset="0"/>
                <a:cs typeface="Times New Roman" pitchFamily="18" charset="0"/>
              </a:rPr>
              <a:t>spectrum</a:t>
            </a:r>
            <a:r>
              <a:rPr lang="ru-RU" sz="1600" dirty="0">
                <a:latin typeface="Times New Roman" pitchFamily="18" charset="0"/>
                <a:cs typeface="Times New Roman" pitchFamily="18" charset="0"/>
              </a:rPr>
              <a:t> </a:t>
            </a:r>
            <a:r>
              <a:rPr lang="en-US" sz="1600" dirty="0">
                <a:latin typeface="Times New Roman" pitchFamily="18" charset="0"/>
                <a:cs typeface="Times New Roman" pitchFamily="18" charset="0"/>
              </a:rPr>
              <a:t>from the pure bismuth target near the energy of </a:t>
            </a:r>
            <a:r>
              <a:rPr lang="en-US" sz="1600" i="1" dirty="0">
                <a:latin typeface="Times New Roman" panose="02020603050405020304" pitchFamily="18" charset="0"/>
                <a:ea typeface="Times New Roman" panose="02020603050405020304" pitchFamily="18" charset="0"/>
                <a:cs typeface="Times New Roman" panose="02020603050405020304" pitchFamily="18" charset="0"/>
              </a:rPr>
              <a:t>E</a:t>
            </a:r>
            <a:r>
              <a:rPr lang="ru-RU" sz="1600" baseline="-25000" dirty="0">
                <a:latin typeface="Times New Roman" panose="02020603050405020304" pitchFamily="18" charset="0"/>
                <a:ea typeface="Times New Roman" panose="02020603050405020304" pitchFamily="18" charset="0"/>
                <a:cs typeface="Times New Roman" panose="02020603050405020304" pitchFamily="18" charset="0"/>
              </a:rPr>
              <a:t>γ </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703.4</a:t>
            </a:r>
            <a:r>
              <a:rPr lang="ru-RU" sz="1600" dirty="0">
                <a:latin typeface="Times New Roman" pitchFamily="18" charset="0"/>
                <a:cs typeface="Times New Roman" pitchFamily="18" charset="0"/>
              </a:rPr>
              <a:t> keV</a:t>
            </a:r>
            <a:r>
              <a:rPr lang="en-US" sz="1600" dirty="0">
                <a:latin typeface="Times New Roman" pitchFamily="18" charset="0"/>
                <a:cs typeface="Times New Roman" pitchFamily="18" charset="0"/>
              </a:rPr>
              <a:t> </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for</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ea typeface="Times New Roman" panose="02020603050405020304" pitchFamily="18" charset="0"/>
                <a:cs typeface="Times New Roman" panose="02020603050405020304" pitchFamily="18" charset="0"/>
              </a:rPr>
              <a:t>Ê</a:t>
            </a:r>
            <a:r>
              <a:rPr lang="ru-RU" sz="1600" i="1" baseline="-25000" dirty="0" err="1">
                <a:latin typeface="Times New Roman" panose="02020603050405020304" pitchFamily="18" charset="0"/>
                <a:ea typeface="Times New Roman" panose="02020603050405020304" pitchFamily="18" charset="0"/>
                <a:cs typeface="Times New Roman" panose="02020603050405020304" pitchFamily="18" charset="0"/>
              </a:rPr>
              <a:t>е</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29.5</a:t>
            </a:r>
            <a:r>
              <a:rPr lang="en-GB" sz="1600" dirty="0">
                <a:latin typeface="Times New Roman" pitchFamily="18" charset="0"/>
                <a:cs typeface="Times New Roman" pitchFamily="18" charset="0"/>
              </a:rPr>
              <a:t> MeV</a:t>
            </a:r>
            <a:endParaRPr lang="en-US" sz="1600" dirty="0">
              <a:effectLst/>
              <a:latin typeface="Times New Roman" pitchFamily="18" charset="0"/>
              <a:ea typeface="Times New Roman" panose="02020603050405020304" pitchFamily="18" charset="0"/>
              <a:cs typeface="Times New Roman" pitchFamily="18" charset="0"/>
            </a:endParaRPr>
          </a:p>
        </p:txBody>
      </p:sp>
      <p:pic>
        <p:nvPicPr>
          <p:cNvPr id="1026" name="Picture 2" descr="G:\AANL 2024\Article gBi\Referee\nkarner_16.11.24\fig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647" t="10273" r="12928" b="5301"/>
          <a:stretch/>
        </p:blipFill>
        <p:spPr bwMode="auto">
          <a:xfrm>
            <a:off x="2573079" y="1959831"/>
            <a:ext cx="5201026" cy="39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379875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Справедливость">
  <a:themeElements>
    <a:clrScheme name="Справедливость">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Справедливость">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Справедливость">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Circui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ircui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xmlns="" name="Circuit" id="{0AC2F7E7-15F5-431C-B2A2-456FE929F56C}" vid="{0911B802-464C-4241-8DD9-B60FF88E379F}"/>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10675</TotalTime>
  <Words>3662</Words>
  <Application>Microsoft Office PowerPoint</Application>
  <PresentationFormat>Экран (4:3)</PresentationFormat>
  <Paragraphs>410</Paragraphs>
  <Slides>43</Slides>
  <Notes>12</Notes>
  <HiddenSlides>0</HiddenSlides>
  <MMClips>0</MMClips>
  <ScaleCrop>false</ScaleCrop>
  <HeadingPairs>
    <vt:vector size="6" baseType="variant">
      <vt:variant>
        <vt:lpstr>Тема</vt:lpstr>
      </vt:variant>
      <vt:variant>
        <vt:i4>2</vt:i4>
      </vt:variant>
      <vt:variant>
        <vt:lpstr>Внедренные серверы OLE</vt:lpstr>
      </vt:variant>
      <vt:variant>
        <vt:i4>1</vt:i4>
      </vt:variant>
      <vt:variant>
        <vt:lpstr>Заголовки слайдов</vt:lpstr>
      </vt:variant>
      <vt:variant>
        <vt:i4>43</vt:i4>
      </vt:variant>
    </vt:vector>
  </HeadingPairs>
  <TitlesOfParts>
    <vt:vector size="46" baseType="lpstr">
      <vt:lpstr>Справедливость</vt:lpstr>
      <vt:lpstr>Circuit</vt:lpstr>
      <vt:lpstr>Graph</vt:lpstr>
      <vt:lpstr>SEARCHING FOR THE PHOTONUCLEAR REACTION 209Bi(γ,4n)205Bi  AT NEAR-THRESHOLD ENERGIES</vt:lpstr>
      <vt:lpstr>Multineutron correlated systems: Current status and some experimental data</vt:lpstr>
      <vt:lpstr>Available  technical resources</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Searching for the tetraneutron in the photofission reaction of the bismuth nucleus</vt:lpstr>
      <vt:lpstr>International cooperation</vt:lpstr>
      <vt:lpstr>Published articles</vt:lpstr>
      <vt:lpstr>Презентация PowerPoint</vt:lpstr>
      <vt:lpstr>Презентация PowerPoint</vt:lpstr>
      <vt:lpstr>Презентация PowerPoint</vt:lpstr>
      <vt:lpstr>Презентация PowerPoint</vt:lpstr>
      <vt:lpstr>Презентация PowerPoint</vt:lpstr>
      <vt:lpstr> Ծրագրի նպատակները Հետազոտվող ռեակցիաները</vt:lpstr>
      <vt:lpstr>Презентация PowerPoint</vt:lpstr>
      <vt:lpstr>Իրականացված աշխատանքները</vt:lpstr>
      <vt:lpstr>Презентация PowerPoint</vt:lpstr>
      <vt:lpstr>Презентация PowerPoint</vt:lpstr>
      <vt:lpstr>Իրականացված աշխատանքները</vt:lpstr>
      <vt:lpstr>Իրականացված աշխատանքները</vt:lpstr>
      <vt:lpstr>Իրականացված աշխատանքները</vt:lpstr>
      <vt:lpstr>Իրականացված աշխատանքները</vt:lpstr>
      <vt:lpstr>Презентация PowerPoint</vt:lpstr>
      <vt:lpstr>Իրականացված աշխատանքները</vt:lpstr>
      <vt:lpstr>Презентация PowerPoint</vt:lpstr>
      <vt:lpstr>5. Միջազգային համագործակցությունը </vt:lpstr>
      <vt:lpstr>Презентация PowerPoint</vt:lpstr>
      <vt:lpstr>Հետազոտվող ռեակցիաները</vt:lpstr>
      <vt:lpstr>Հետազոտվող ռեակցիաները</vt:lpstr>
      <vt:lpstr>Հետազոտվող ռեակցիաների Օրինակներ</vt:lpstr>
      <vt:lpstr>Աշխատանքի  նպատակները</vt:lpstr>
      <vt:lpstr>Հետազոտվող ռեակցիաները</vt:lpstr>
      <vt:lpstr>Հետազոտվող ռեակցիաները</vt:lpstr>
      <vt:lpstr>Презентация PowerPoint</vt:lpstr>
      <vt:lpstr>Презентация PowerPoint</vt:lpstr>
      <vt:lpstr>ԽՆԴՐԻ ԱՐԴԻ ՎԻՃԱԿԸ</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ԾԱՆՐ ՄԻՋՈՒԿՆԵՐԻ ՀԵՏ ՊՐՈՏՈՆՆԵՐԻ ՓՈԽԱԶԴԵՑՈՒԹՅՈՒՆՆԵՐԻ ՀԵՏԱԶՈՏՈՒՄԸ C-18 ՑԻԿԼՈՏՐՈՆԻ ՎՐԱ</dc:title>
  <dc:creator>TIGRAN</dc:creator>
  <cp:lastModifiedBy>TIGRAN</cp:lastModifiedBy>
  <cp:revision>536</cp:revision>
  <dcterms:created xsi:type="dcterms:W3CDTF">2020-08-31T19:23:15Z</dcterms:created>
  <dcterms:modified xsi:type="dcterms:W3CDTF">2025-10-28T22:16:32Z</dcterms:modified>
</cp:coreProperties>
</file>